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68" r:id="rId4"/>
    <p:sldMasterId id="2147483781" r:id="rId5"/>
    <p:sldMasterId id="2147483793" r:id="rId6"/>
    <p:sldMasterId id="2147483807" r:id="rId7"/>
    <p:sldMasterId id="2147483821" r:id="rId8"/>
    <p:sldMasterId id="2147483833" r:id="rId9"/>
  </p:sldMasterIdLst>
  <p:notesMasterIdLst>
    <p:notesMasterId r:id="rId79"/>
  </p:notesMasterIdLst>
  <p:sldIdLst>
    <p:sldId id="435" r:id="rId10"/>
    <p:sldId id="283" r:id="rId11"/>
    <p:sldId id="481" r:id="rId12"/>
    <p:sldId id="371" r:id="rId13"/>
    <p:sldId id="261" r:id="rId14"/>
    <p:sldId id="262" r:id="rId15"/>
    <p:sldId id="393" r:id="rId16"/>
    <p:sldId id="325" r:id="rId17"/>
    <p:sldId id="326" r:id="rId18"/>
    <p:sldId id="354" r:id="rId19"/>
    <p:sldId id="420" r:id="rId20"/>
    <p:sldId id="327" r:id="rId21"/>
    <p:sldId id="480" r:id="rId22"/>
    <p:sldId id="335" r:id="rId23"/>
    <p:sldId id="437" r:id="rId24"/>
    <p:sldId id="438" r:id="rId25"/>
    <p:sldId id="441" r:id="rId26"/>
    <p:sldId id="284" r:id="rId27"/>
    <p:sldId id="499" r:id="rId28"/>
    <p:sldId id="396" r:id="rId29"/>
    <p:sldId id="267" r:id="rId30"/>
    <p:sldId id="443" r:id="rId31"/>
    <p:sldId id="482" r:id="rId32"/>
    <p:sldId id="483" r:id="rId33"/>
    <p:sldId id="422" r:id="rId34"/>
    <p:sldId id="450" r:id="rId35"/>
    <p:sldId id="451" r:id="rId36"/>
    <p:sldId id="452" r:id="rId37"/>
    <p:sldId id="454" r:id="rId38"/>
    <p:sldId id="455" r:id="rId39"/>
    <p:sldId id="453" r:id="rId40"/>
    <p:sldId id="456" r:id="rId41"/>
    <p:sldId id="457" r:id="rId42"/>
    <p:sldId id="458" r:id="rId43"/>
    <p:sldId id="459" r:id="rId44"/>
    <p:sldId id="460" r:id="rId45"/>
    <p:sldId id="463" r:id="rId46"/>
    <p:sldId id="442" r:id="rId47"/>
    <p:sldId id="268" r:id="rId48"/>
    <p:sldId id="256" r:id="rId49"/>
    <p:sldId id="257" r:id="rId50"/>
    <p:sldId id="258" r:id="rId51"/>
    <p:sldId id="495" r:id="rId52"/>
    <p:sldId id="496" r:id="rId53"/>
    <p:sldId id="259" r:id="rId54"/>
    <p:sldId id="260" r:id="rId55"/>
    <p:sldId id="473" r:id="rId56"/>
    <p:sldId id="474" r:id="rId57"/>
    <p:sldId id="263" r:id="rId58"/>
    <p:sldId id="475" r:id="rId59"/>
    <p:sldId id="265" r:id="rId60"/>
    <p:sldId id="266" r:id="rId61"/>
    <p:sldId id="477" r:id="rId62"/>
    <p:sldId id="476" r:id="rId63"/>
    <p:sldId id="269" r:id="rId64"/>
    <p:sldId id="498" r:id="rId65"/>
    <p:sldId id="497" r:id="rId66"/>
    <p:sldId id="484" r:id="rId67"/>
    <p:sldId id="485" r:id="rId68"/>
    <p:sldId id="500" r:id="rId69"/>
    <p:sldId id="486" r:id="rId70"/>
    <p:sldId id="487" r:id="rId71"/>
    <p:sldId id="488" r:id="rId72"/>
    <p:sldId id="490" r:id="rId73"/>
    <p:sldId id="491" r:id="rId74"/>
    <p:sldId id="492" r:id="rId75"/>
    <p:sldId id="493" r:id="rId76"/>
    <p:sldId id="431" r:id="rId77"/>
    <p:sldId id="479"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FF99"/>
    <a:srgbClr val="006600"/>
    <a:srgbClr val="CC00FF"/>
    <a:srgbClr val="CC99FF"/>
    <a:srgbClr val="FFFFCC"/>
    <a:srgbClr val="6666FF"/>
    <a:srgbClr val="6699FF"/>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77506" autoAdjust="0"/>
  </p:normalViewPr>
  <p:slideViewPr>
    <p:cSldViewPr snapToGrid="0">
      <p:cViewPr varScale="1">
        <p:scale>
          <a:sx n="52" d="100"/>
          <a:sy n="52" d="100"/>
        </p:scale>
        <p:origin x="1080" y="60"/>
      </p:cViewPr>
      <p:guideLst/>
    </p:cSldViewPr>
  </p:slideViewPr>
  <p:outlineViewPr>
    <p:cViewPr>
      <p:scale>
        <a:sx n="33" d="100"/>
        <a:sy n="33" d="100"/>
      </p:scale>
      <p:origin x="0" y="-5712"/>
    </p:cViewPr>
  </p:outlineViewPr>
  <p:notesTextViewPr>
    <p:cViewPr>
      <p:scale>
        <a:sx n="1" d="1"/>
        <a:sy n="1" d="1"/>
      </p:scale>
      <p:origin x="0" y="0"/>
    </p:cViewPr>
  </p:notesTextViewPr>
  <p:sorterViewPr>
    <p:cViewPr>
      <p:scale>
        <a:sx n="108" d="100"/>
        <a:sy n="108" d="100"/>
      </p:scale>
      <p:origin x="0" y="-27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b="1" dirty="0">
              <a:solidFill>
                <a:schemeClr val="tx1"/>
              </a:solidFill>
            </a:rPr>
            <a:t>College and Career Readiness Standards</a:t>
          </a: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a:solidFill>
                <a:schemeClr val="tx1"/>
              </a:solidFill>
            </a:rPr>
            <a:t>English Language Arts </a:t>
          </a: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a:solidFill>
                <a:schemeClr val="tx1"/>
              </a:solidFill>
              <a:latin typeface="Georgia" pitchFamily="18" charset="0"/>
            </a:rPr>
            <a:t>Literacy</a:t>
          </a:r>
          <a:r>
            <a:rPr lang="fr-CA" sz="1800" dirty="0">
              <a:solidFill>
                <a:schemeClr val="tx1"/>
              </a:solidFill>
              <a:latin typeface="Georgia" pitchFamily="18" charset="0"/>
            </a:rPr>
            <a:t> in </a:t>
          </a:r>
          <a:r>
            <a:rPr lang="fr-CA" sz="1800" dirty="0" err="1">
              <a:solidFill>
                <a:schemeClr val="tx1"/>
              </a:solidFill>
              <a:latin typeface="Georgia" pitchFamily="18" charset="0"/>
            </a:rPr>
            <a:t>History</a:t>
          </a:r>
          <a:r>
            <a:rPr lang="fr-CA" sz="1800" dirty="0">
              <a:solidFill>
                <a:schemeClr val="tx1"/>
              </a:solidFill>
              <a:latin typeface="Georgia" pitchFamily="18" charset="0"/>
            </a:rPr>
            <a:t>/Social </a:t>
          </a:r>
          <a:r>
            <a:rPr lang="fr-CA" sz="1800" dirty="0" err="1">
              <a:solidFill>
                <a:schemeClr val="tx1"/>
              </a:solidFill>
              <a:latin typeface="Georgia" pitchFamily="18" charset="0"/>
            </a:rPr>
            <a:t>Studies</a:t>
          </a:r>
          <a:r>
            <a:rPr lang="fr-CA" sz="1800" dirty="0">
              <a:solidFill>
                <a:schemeClr val="tx1"/>
              </a:solidFill>
              <a:latin typeface="Georgia" pitchFamily="18" charset="0"/>
            </a:rPr>
            <a:t>, Science, and </a:t>
          </a:r>
          <a:r>
            <a:rPr lang="fr-CA" sz="1800" dirty="0" err="1">
              <a:solidFill>
                <a:schemeClr val="tx1"/>
              </a:solidFill>
              <a:latin typeface="Georgia" pitchFamily="18" charset="0"/>
            </a:rPr>
            <a:t>Technical</a:t>
          </a:r>
          <a:r>
            <a:rPr lang="fr-CA" sz="1800" dirty="0">
              <a:solidFill>
                <a:schemeClr val="tx1"/>
              </a:solidFill>
              <a:latin typeface="Georgia" pitchFamily="18" charset="0"/>
            </a:rPr>
            <a:t> </a:t>
          </a:r>
          <a:r>
            <a:rPr lang="fr-CA" sz="1800" dirty="0" err="1">
              <a:solidFill>
                <a:schemeClr val="tx1"/>
              </a:solidFill>
              <a:latin typeface="Georgia" pitchFamily="18" charset="0"/>
            </a:rPr>
            <a:t>Subjects</a:t>
          </a:r>
          <a:r>
            <a:rPr lang="fr-CA" sz="1800" dirty="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a:solidFill>
                <a:schemeClr val="tx1"/>
              </a:solidFill>
            </a:rPr>
            <a:t>Reading (20)</a:t>
          </a:r>
        </a:p>
        <a:p>
          <a:r>
            <a:rPr lang="en-US" b="1" baseline="0" dirty="0">
              <a:solidFill>
                <a:schemeClr val="tx1"/>
              </a:solidFill>
            </a:rPr>
            <a:t>1)Informational (10)</a:t>
          </a:r>
        </a:p>
        <a:p>
          <a:r>
            <a:rPr lang="en-US" b="1" baseline="0" dirty="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a:solidFill>
                <a:schemeClr val="tx1"/>
              </a:solidFill>
            </a:rPr>
            <a:t>Writing (10)</a:t>
          </a: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a:solidFill>
                <a:schemeClr val="tx1"/>
              </a:solidFill>
            </a:rPr>
            <a:t>Speaking &amp; Listening (6)</a:t>
          </a: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a:solidFill>
                <a:schemeClr val="tx1"/>
              </a:solidFill>
            </a:rPr>
            <a:t>Language</a:t>
          </a:r>
          <a:r>
            <a:rPr lang="en-US" b="1" baseline="0" dirty="0">
              <a:solidFill>
                <a:schemeClr val="bg1"/>
              </a:solidFill>
            </a:rPr>
            <a:t> </a:t>
          </a:r>
          <a:r>
            <a:rPr lang="en-US" b="1" baseline="0" dirty="0">
              <a:solidFill>
                <a:schemeClr val="tx1"/>
              </a:solidFill>
            </a:rPr>
            <a:t>(6)</a:t>
          </a: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a:solidFill>
                <a:schemeClr val="tx1"/>
              </a:solidFill>
            </a:rPr>
            <a:t>Reading</a:t>
          </a:r>
          <a:r>
            <a:rPr lang="en-US" b="1" baseline="0" dirty="0">
              <a:solidFill>
                <a:schemeClr val="bg1"/>
              </a:solidFill>
            </a:rPr>
            <a:t> </a:t>
          </a:r>
          <a:r>
            <a:rPr lang="en-US" b="1" baseline="0" dirty="0">
              <a:solidFill>
                <a:schemeClr val="tx1"/>
              </a:solidFill>
            </a:rPr>
            <a:t>(10) </a:t>
          </a: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a:solidFill>
                <a:schemeClr val="tx1"/>
              </a:solidFill>
            </a:rPr>
            <a:t>Writing (10) </a:t>
          </a: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Ang="0" custScaleX="711574" custScaleY="122477" custLinFactNeighborX="8793" custLinFactNeighborY="-11784">
        <dgm:presLayoutVars>
          <dgm:chPref val="3"/>
        </dgm:presLayoutVars>
      </dgm:prSet>
      <dgm:spPr/>
    </dgm:pt>
    <dgm:pt modelId="{CCB91A8A-589D-4A44-9474-070A23F00752}" type="pres">
      <dgm:prSet presAssocID="{77BACE2F-70F7-4F9E-A09F-A9BAB9977F20}" presName="rootConnector1" presStyleLbl="node1" presStyleIdx="0" presStyleCnt="0"/>
      <dgm:spPr/>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pt>
    <dgm:pt modelId="{8C0D3EDA-969B-4E36-9CD9-6CB7470D3E5B}" type="pres">
      <dgm:prSet presAssocID="{C69CEC8C-F125-4AC7-BA27-E2A141BD5577}" presName="rootConnector" presStyleLbl="node2" presStyleIdx="0" presStyleCnt="2"/>
      <dgm:spPr/>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pt>
    <dgm:pt modelId="{C38363B4-7A62-4443-ADE5-B39B35C39693}" type="pres">
      <dgm:prSet presAssocID="{68C3A048-366E-4CD9-809C-9F33FFE36F2D}" presName="rootConnector" presStyleLbl="node3" presStyleIdx="0" presStyleCnt="6"/>
      <dgm:spPr/>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pt>
    <dgm:pt modelId="{BDD3D28B-931A-4932-9A6D-DFA189E1E1DC}" type="pres">
      <dgm:prSet presAssocID="{EF3FF069-A19D-4923-ABC3-3B415CD0F9E4}" presName="rootConnector" presStyleLbl="node3" presStyleIdx="1" presStyleCnt="6"/>
      <dgm:spPr/>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pt>
    <dgm:pt modelId="{99CEC222-6A04-4524-9D8B-B21239AE6203}" type="pres">
      <dgm:prSet presAssocID="{5FBF184B-5AFC-47F0-82D8-E35BDCDF78CB}" presName="rootConnector" presStyleLbl="node3" presStyleIdx="2" presStyleCnt="6"/>
      <dgm:spPr/>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pt>
    <dgm:pt modelId="{2E6699B5-197D-440A-986B-FBF5C5662C15}" type="pres">
      <dgm:prSet presAssocID="{1D475FC2-1157-4DF7-A332-EB0E0335F462}" presName="rootConnector" presStyleLbl="node3" presStyleIdx="3" presStyleCnt="6"/>
      <dgm:spPr/>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pt>
    <dgm:pt modelId="{01A3C0FB-7F6D-4416-B53A-6F4DAF05778D}" type="pres">
      <dgm:prSet presAssocID="{454ACE40-C73C-4C14-A6D9-6CBFEF5CBA19}" presName="rootConnector" presStyleLbl="node2" presStyleIdx="1" presStyleCnt="2"/>
      <dgm:spPr/>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pt>
    <dgm:pt modelId="{C27028FC-367B-43D2-961B-A9C964BAB543}" type="pres">
      <dgm:prSet presAssocID="{436B2085-AA77-4D09-960B-2D9E5C13F88C}" presName="rootConnector" presStyleLbl="node3" presStyleIdx="4" presStyleCnt="6"/>
      <dgm:spPr/>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pt>
    <dgm:pt modelId="{20A4AF14-006D-4E40-926C-153870679D00}" type="pres">
      <dgm:prSet presAssocID="{E26B64FE-2DCA-4891-ABA5-5CCEE91BA581}" presName="rootConnector" presStyleLbl="node3" presStyleIdx="5" presStyleCnt="6"/>
      <dgm:spPr/>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B7082704-A6A8-4C48-AC5F-7451CA2E65E2}" type="presOf" srcId="{454ACE40-C73C-4C14-A6D9-6CBFEF5CBA19}" destId="{01A3C0FB-7F6D-4416-B53A-6F4DAF05778D}" srcOrd="1" destOrd="0" presId="urn:microsoft.com/office/officeart/2005/8/layout/orgChart1"/>
    <dgm:cxn modelId="{1F969006-5AA6-40B8-920E-71A3A77AFEF3}" type="presOf" srcId="{5FBF184B-5AFC-47F0-82D8-E35BDCDF78CB}" destId="{A33345CC-CCF2-450D-A9D7-9AF26EE7741A}" srcOrd="0"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59790817-9998-4E93-AB64-129716C80465}" type="presOf" srcId="{EF3FF069-A19D-4923-ABC3-3B415CD0F9E4}" destId="{8C9F3B3F-BB9A-42F9-A845-2FA8F0BADFEB}" srcOrd="0" destOrd="0" presId="urn:microsoft.com/office/officeart/2005/8/layout/orgChart1"/>
    <dgm:cxn modelId="{AF8E5818-A62E-416C-9EB7-95A0FD007FAF}" type="presOf" srcId="{04768416-BD19-4225-A9FC-78A344FDA77F}" destId="{5C60BD5A-62A9-4D4C-84BE-7070189DDEFF}" srcOrd="0" destOrd="0" presId="urn:microsoft.com/office/officeart/2005/8/layout/orgChart1"/>
    <dgm:cxn modelId="{A821681A-0D6D-4FCF-BB89-C5C1C755FBD1}" type="presOf" srcId="{C69CEC8C-F125-4AC7-BA27-E2A141BD5577}" destId="{1C6BF5A2-525C-459F-9F90-9B4D34D655D8}" srcOrd="0" destOrd="0" presId="urn:microsoft.com/office/officeart/2005/8/layout/orgChart1"/>
    <dgm:cxn modelId="{D85C2F1E-F0D8-4129-ABBE-35E4C0783013}" type="presOf" srcId="{436B2085-AA77-4D09-960B-2D9E5C13F88C}" destId="{C27028FC-367B-43D2-961B-A9C964BAB543}" srcOrd="1" destOrd="0" presId="urn:microsoft.com/office/officeart/2005/8/layout/orgChart1"/>
    <dgm:cxn modelId="{3C490324-2313-4075-8DF9-BB8C5B254771}" type="presOf" srcId="{413A1E8B-5476-41D0-9272-660E88A24A73}" destId="{9683D709-6304-4703-9864-5B41DC6A4663}" srcOrd="0" destOrd="0" presId="urn:microsoft.com/office/officeart/2005/8/layout/orgChart1"/>
    <dgm:cxn modelId="{9075B830-80C0-4380-ACB2-345922F3C2B8}" type="presOf" srcId="{EF3FF069-A19D-4923-ABC3-3B415CD0F9E4}" destId="{BDD3D28B-931A-4932-9A6D-DFA189E1E1DC}" srcOrd="1" destOrd="0" presId="urn:microsoft.com/office/officeart/2005/8/layout/orgChart1"/>
    <dgm:cxn modelId="{B0B9EC35-8785-4B58-BDC5-3C1852ED3D14}" type="presOf" srcId="{5FBF184B-5AFC-47F0-82D8-E35BDCDF78CB}" destId="{99CEC222-6A04-4524-9D8B-B21239AE6203}" srcOrd="1" destOrd="0" presId="urn:microsoft.com/office/officeart/2005/8/layout/orgChart1"/>
    <dgm:cxn modelId="{3A471A36-7C3E-4050-A776-F0589B43938A}" srcId="{C69CEC8C-F125-4AC7-BA27-E2A141BD5577}" destId="{1D475FC2-1157-4DF7-A332-EB0E0335F462}" srcOrd="3" destOrd="0" parTransId="{98EAE393-F3A6-4896-A509-E8D868BE85CC}" sibTransId="{7C85D721-F750-471F-B252-F606067F31FA}"/>
    <dgm:cxn modelId="{52BE0367-6881-4982-AEE2-3D41625F3F47}" srcId="{77BACE2F-70F7-4F9E-A09F-A9BAB9977F20}" destId="{454ACE40-C73C-4C14-A6D9-6CBFEF5CBA19}" srcOrd="1" destOrd="0" parTransId="{2BA3BEC0-407F-48D1-86D0-03BFFB178374}" sibTransId="{3B096AF9-B818-4F18-B60C-F1B6F3719418}"/>
    <dgm:cxn modelId="{9373186C-2B21-4621-A34A-40221662CDB7}" type="presOf" srcId="{77BACE2F-70F7-4F9E-A09F-A9BAB9977F20}" destId="{CCB91A8A-589D-4A44-9474-070A23F00752}" srcOrd="1" destOrd="0" presId="urn:microsoft.com/office/officeart/2005/8/layout/orgChart1"/>
    <dgm:cxn modelId="{1C05D34C-9DFA-42EA-9ABE-19C7FCA8C07A}" type="presOf" srcId="{68C3A048-366E-4CD9-809C-9F33FFE36F2D}" destId="{09137075-9EE0-4452-B079-D7B9827A5A28}" srcOrd="0" destOrd="0" presId="urn:microsoft.com/office/officeart/2005/8/layout/orgChart1"/>
    <dgm:cxn modelId="{5446466E-42D2-4746-A7FF-681C2D6204CE}" srcId="{454ACE40-C73C-4C14-A6D9-6CBFEF5CBA19}" destId="{436B2085-AA77-4D09-960B-2D9E5C13F88C}" srcOrd="0" destOrd="0" parTransId="{C573CBE8-25DA-4AFE-B5DE-D8E224FD2FFC}" sibTransId="{20805BB3-2626-4DEA-8CD9-6C20456A5718}"/>
    <dgm:cxn modelId="{8FC49652-31A3-4A41-9BC9-DEF2A645E723}" type="presOf" srcId="{436B2085-AA77-4D09-960B-2D9E5C13F88C}" destId="{06E6FFFA-4EB5-4F8B-AB8D-C9346F13FE75}"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A2676F78-8014-463A-BFDD-273265CBF4C3}" type="presOf" srcId="{1D475FC2-1157-4DF7-A332-EB0E0335F462}" destId="{2E6699B5-197D-440A-986B-FBF5C5662C15}" srcOrd="1" destOrd="0" presId="urn:microsoft.com/office/officeart/2005/8/layout/orgChart1"/>
    <dgm:cxn modelId="{F5D34A8B-024C-4732-89A1-B3CA82A5776B}" type="presOf" srcId="{49629E75-F69C-4A1A-9D71-20C28CE0CC09}" destId="{FD9D4309-5D0C-451B-BE90-5CBCE8820E5B}"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AD5AD3A6-B099-4EF5-B4E0-723D053489DD}" type="presOf" srcId="{1D475FC2-1157-4DF7-A332-EB0E0335F462}" destId="{F0472C60-21E1-455A-9415-39D1F101F70C}" srcOrd="0"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9DED17A9-5DBB-4215-8331-5D6FC5DF8A30}" type="presOf" srcId="{4A3022FA-624E-49A7-BBDB-96873358CD9C}" destId="{875E74B0-617E-43BA-ACAC-20C6BFBF00FF}" srcOrd="0" destOrd="0" presId="urn:microsoft.com/office/officeart/2005/8/layout/orgChart1"/>
    <dgm:cxn modelId="{A211D6B1-769F-4749-B9FF-890AE64A36B1}" type="presOf" srcId="{E26B64FE-2DCA-4891-ABA5-5CCEE91BA581}" destId="{20A4AF14-006D-4E40-926C-153870679D00}" srcOrd="1" destOrd="0" presId="urn:microsoft.com/office/officeart/2005/8/layout/orgChart1"/>
    <dgm:cxn modelId="{0B5B99B4-42B5-4395-AA0D-51615759458C}" type="presOf" srcId="{454ACE40-C73C-4C14-A6D9-6CBFEF5CBA19}" destId="{0FC3AB55-C710-4BCB-BEF7-BA8B82575096}" srcOrd="0" destOrd="0" presId="urn:microsoft.com/office/officeart/2005/8/layout/orgChart1"/>
    <dgm:cxn modelId="{C147E3BD-25B3-4AF6-B366-A880838FA151}" type="presOf" srcId="{C573CBE8-25DA-4AFE-B5DE-D8E224FD2FFC}" destId="{FD6A0C05-8B94-42DA-8FD7-84D4445AFD5B}"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71D144C5-7251-4DF4-ACB8-FFE90790F7E4}" type="presOf" srcId="{7667DCE4-4CA8-4884-B191-2AE5DEA4AEA5}" destId="{C05F10EC-6B33-42A8-BE63-18E6651CD7B3}" srcOrd="0" destOrd="0" presId="urn:microsoft.com/office/officeart/2005/8/layout/orgChart1"/>
    <dgm:cxn modelId="{85FFA5CD-C73D-425F-91B8-C1E5B2B21E59}" type="presOf" srcId="{68C3A048-366E-4CD9-809C-9F33FFE36F2D}" destId="{C38363B4-7A62-4443-ADE5-B39B35C39693}" srcOrd="1" destOrd="0" presId="urn:microsoft.com/office/officeart/2005/8/layout/orgChart1"/>
    <dgm:cxn modelId="{912AA5D2-C8D0-4F2A-B88F-891CDA415D40}" type="presOf" srcId="{2BA3BEC0-407F-48D1-86D0-03BFFB178374}" destId="{653D1DBB-3B34-47E3-BF03-D5FA3385F98B}" srcOrd="0" destOrd="0" presId="urn:microsoft.com/office/officeart/2005/8/layout/orgChart1"/>
    <dgm:cxn modelId="{B01F68D5-F032-436B-BC9D-4327D3F5FF9B}" srcId="{C69CEC8C-F125-4AC7-BA27-E2A141BD5577}" destId="{68C3A048-366E-4CD9-809C-9F33FFE36F2D}" srcOrd="0" destOrd="0" parTransId="{792FE22D-0395-4C6B-91A6-677D3CB17F90}" sibTransId="{33E0664D-F940-4581-8C40-A2555AC7C858}"/>
    <dgm:cxn modelId="{3564DCDE-CBF6-495D-9564-E7C138EEEFFC}" type="presOf" srcId="{77BACE2F-70F7-4F9E-A09F-A9BAB9977F20}" destId="{C092914D-FFFD-470D-9B2D-E8413C8D8A94}" srcOrd="0" destOrd="0" presId="urn:microsoft.com/office/officeart/2005/8/layout/orgChart1"/>
    <dgm:cxn modelId="{E03D65E8-410F-4DA6-B497-E7D3DA24F924}" type="presOf" srcId="{792FE22D-0395-4C6B-91A6-677D3CB17F90}" destId="{6B4CD99D-9BFA-4E58-9E8D-DA60051534C5}" srcOrd="0" destOrd="0" presId="urn:microsoft.com/office/officeart/2005/8/layout/orgChart1"/>
    <dgm:cxn modelId="{901BABE8-13A1-4B83-BBCA-C2CA8A0D873D}" type="presOf" srcId="{C69CEC8C-F125-4AC7-BA27-E2A141BD5577}" destId="{8C0D3EDA-969B-4E36-9CD9-6CB7470D3E5B}" srcOrd="1" destOrd="0" presId="urn:microsoft.com/office/officeart/2005/8/layout/orgChart1"/>
    <dgm:cxn modelId="{08492CEF-B405-446B-8D46-DC6C5B335F63}" type="presOf" srcId="{E26B64FE-2DCA-4891-ABA5-5CCEE91BA581}" destId="{6313C5EA-7416-482E-A9A1-7F296A103F60}" srcOrd="0" destOrd="0" presId="urn:microsoft.com/office/officeart/2005/8/layout/orgChart1"/>
    <dgm:cxn modelId="{2A0E3EF0-9A4A-4CDA-8A01-10F2CB46F3E8}" type="presOf" srcId="{98EAE393-F3A6-4896-A509-E8D868BE85CC}" destId="{4627386C-C611-4CF4-A638-154F0C7628C3}" srcOrd="0" destOrd="0" presId="urn:microsoft.com/office/officeart/2005/8/layout/orgChart1"/>
    <dgm:cxn modelId="{6D4BDF6B-46AD-466F-BBFD-000B95212A5B}" type="presParOf" srcId="{5C60BD5A-62A9-4D4C-84BE-7070189DDEFF}" destId="{27ADA0C7-316C-467B-AA18-95786CA39A84}" srcOrd="0" destOrd="0" presId="urn:microsoft.com/office/officeart/2005/8/layout/orgChart1"/>
    <dgm:cxn modelId="{C2248A12-A962-4B6D-911F-C6CB1703F22B}" type="presParOf" srcId="{27ADA0C7-316C-467B-AA18-95786CA39A84}" destId="{5F05D503-BABE-4119-8A82-0DF61191C565}" srcOrd="0" destOrd="0" presId="urn:microsoft.com/office/officeart/2005/8/layout/orgChart1"/>
    <dgm:cxn modelId="{90ABE7BA-401A-43D7-87C8-FA4A8C673AB2}" type="presParOf" srcId="{5F05D503-BABE-4119-8A82-0DF61191C565}" destId="{C092914D-FFFD-470D-9B2D-E8413C8D8A94}" srcOrd="0" destOrd="0" presId="urn:microsoft.com/office/officeart/2005/8/layout/orgChart1"/>
    <dgm:cxn modelId="{50240A14-03BE-41F5-ABEB-9BE6F09D03C6}" type="presParOf" srcId="{5F05D503-BABE-4119-8A82-0DF61191C565}" destId="{CCB91A8A-589D-4A44-9474-070A23F00752}" srcOrd="1" destOrd="0" presId="urn:microsoft.com/office/officeart/2005/8/layout/orgChart1"/>
    <dgm:cxn modelId="{8FB0AC9C-6A11-4931-852B-164A6E1B86B1}" type="presParOf" srcId="{27ADA0C7-316C-467B-AA18-95786CA39A84}" destId="{5234C779-BCA1-4E98-8960-05610D80DFE7}" srcOrd="1" destOrd="0" presId="urn:microsoft.com/office/officeart/2005/8/layout/orgChart1"/>
    <dgm:cxn modelId="{12881D88-1B69-40B3-B08B-8A6B28CA47D9}" type="presParOf" srcId="{5234C779-BCA1-4E98-8960-05610D80DFE7}" destId="{875E74B0-617E-43BA-ACAC-20C6BFBF00FF}" srcOrd="0" destOrd="0" presId="urn:microsoft.com/office/officeart/2005/8/layout/orgChart1"/>
    <dgm:cxn modelId="{141B173F-0DFA-40F6-8C36-6C83A348F475}" type="presParOf" srcId="{5234C779-BCA1-4E98-8960-05610D80DFE7}" destId="{9CE34034-274C-42FF-B2B1-E3C7BA8814BE}" srcOrd="1" destOrd="0" presId="urn:microsoft.com/office/officeart/2005/8/layout/orgChart1"/>
    <dgm:cxn modelId="{412129C9-FBF4-496A-8226-045F654B6B86}" type="presParOf" srcId="{9CE34034-274C-42FF-B2B1-E3C7BA8814BE}" destId="{7B337B95-762E-4E92-842F-CE16B42EBE8E}" srcOrd="0" destOrd="0" presId="urn:microsoft.com/office/officeart/2005/8/layout/orgChart1"/>
    <dgm:cxn modelId="{566558B9-AA1D-4534-B7CF-272A83D005E0}" type="presParOf" srcId="{7B337B95-762E-4E92-842F-CE16B42EBE8E}" destId="{1C6BF5A2-525C-459F-9F90-9B4D34D655D8}" srcOrd="0" destOrd="0" presId="urn:microsoft.com/office/officeart/2005/8/layout/orgChart1"/>
    <dgm:cxn modelId="{D4DDA039-499B-4D39-BDAB-4945ED9C9C41}" type="presParOf" srcId="{7B337B95-762E-4E92-842F-CE16B42EBE8E}" destId="{8C0D3EDA-969B-4E36-9CD9-6CB7470D3E5B}" srcOrd="1" destOrd="0" presId="urn:microsoft.com/office/officeart/2005/8/layout/orgChart1"/>
    <dgm:cxn modelId="{EB69E448-1B3C-44BD-ADB4-6ED9C3EE428D}" type="presParOf" srcId="{9CE34034-274C-42FF-B2B1-E3C7BA8814BE}" destId="{DD2C7B35-6B06-414B-8DA8-102EC9980CB9}" srcOrd="1" destOrd="0" presId="urn:microsoft.com/office/officeart/2005/8/layout/orgChart1"/>
    <dgm:cxn modelId="{16E18B2E-2444-4C33-A06A-2529039357C0}" type="presParOf" srcId="{DD2C7B35-6B06-414B-8DA8-102EC9980CB9}" destId="{6B4CD99D-9BFA-4E58-9E8D-DA60051534C5}" srcOrd="0" destOrd="0" presId="urn:microsoft.com/office/officeart/2005/8/layout/orgChart1"/>
    <dgm:cxn modelId="{D89B8A4B-33A5-43B6-9BB6-54DB2664C30A}" type="presParOf" srcId="{DD2C7B35-6B06-414B-8DA8-102EC9980CB9}" destId="{1820E030-24AA-42FC-B322-F43A13D06F49}" srcOrd="1" destOrd="0" presId="urn:microsoft.com/office/officeart/2005/8/layout/orgChart1"/>
    <dgm:cxn modelId="{5E7C01BF-1B52-4438-8552-544B61FC7BBC}" type="presParOf" srcId="{1820E030-24AA-42FC-B322-F43A13D06F49}" destId="{26AC8286-4B87-43E9-8453-D83B559D6408}" srcOrd="0" destOrd="0" presId="urn:microsoft.com/office/officeart/2005/8/layout/orgChart1"/>
    <dgm:cxn modelId="{4605C3BE-9ECB-4211-B7FF-98B132093D43}" type="presParOf" srcId="{26AC8286-4B87-43E9-8453-D83B559D6408}" destId="{09137075-9EE0-4452-B079-D7B9827A5A28}" srcOrd="0" destOrd="0" presId="urn:microsoft.com/office/officeart/2005/8/layout/orgChart1"/>
    <dgm:cxn modelId="{4D5C99E0-E940-4363-9B1F-A320339C25AC}" type="presParOf" srcId="{26AC8286-4B87-43E9-8453-D83B559D6408}" destId="{C38363B4-7A62-4443-ADE5-B39B35C39693}" srcOrd="1" destOrd="0" presId="urn:microsoft.com/office/officeart/2005/8/layout/orgChart1"/>
    <dgm:cxn modelId="{7487183D-49E3-4253-86BD-3C6CCF53CB38}" type="presParOf" srcId="{1820E030-24AA-42FC-B322-F43A13D06F49}" destId="{6898B69B-6395-4018-B99C-2D1E978A9793}" srcOrd="1" destOrd="0" presId="urn:microsoft.com/office/officeart/2005/8/layout/orgChart1"/>
    <dgm:cxn modelId="{5C977A2D-EA3A-4AB0-85BE-356E4C06F516}" type="presParOf" srcId="{1820E030-24AA-42FC-B322-F43A13D06F49}" destId="{6C0665C6-0C97-4351-A7C4-FC2C38EF4A84}" srcOrd="2" destOrd="0" presId="urn:microsoft.com/office/officeart/2005/8/layout/orgChart1"/>
    <dgm:cxn modelId="{F879DA46-B0F8-47ED-B772-EF80E5932D83}" type="presParOf" srcId="{DD2C7B35-6B06-414B-8DA8-102EC9980CB9}" destId="{C05F10EC-6B33-42A8-BE63-18E6651CD7B3}" srcOrd="2" destOrd="0" presId="urn:microsoft.com/office/officeart/2005/8/layout/orgChart1"/>
    <dgm:cxn modelId="{8C1B9FA9-8CF0-43F8-BD89-D824058D7EA6}" type="presParOf" srcId="{DD2C7B35-6B06-414B-8DA8-102EC9980CB9}" destId="{FBF30CA6-920F-4F3A-AC51-0E3661158EC1}" srcOrd="3" destOrd="0" presId="urn:microsoft.com/office/officeart/2005/8/layout/orgChart1"/>
    <dgm:cxn modelId="{8171EF8C-1AB0-46EC-AFBB-525B2C7D8A2E}" type="presParOf" srcId="{FBF30CA6-920F-4F3A-AC51-0E3661158EC1}" destId="{2A959934-118F-45CE-AB65-5FD3CA8F9502}" srcOrd="0" destOrd="0" presId="urn:microsoft.com/office/officeart/2005/8/layout/orgChart1"/>
    <dgm:cxn modelId="{29E98895-527B-4BD6-8491-294BFEE009A8}" type="presParOf" srcId="{2A959934-118F-45CE-AB65-5FD3CA8F9502}" destId="{8C9F3B3F-BB9A-42F9-A845-2FA8F0BADFEB}" srcOrd="0" destOrd="0" presId="urn:microsoft.com/office/officeart/2005/8/layout/orgChart1"/>
    <dgm:cxn modelId="{8DF00819-0725-4013-8A75-97923FA400D9}" type="presParOf" srcId="{2A959934-118F-45CE-AB65-5FD3CA8F9502}" destId="{BDD3D28B-931A-4932-9A6D-DFA189E1E1DC}" srcOrd="1" destOrd="0" presId="urn:microsoft.com/office/officeart/2005/8/layout/orgChart1"/>
    <dgm:cxn modelId="{54DEC4EA-BDDC-4A7F-B6A1-7A87BC9DC3FA}" type="presParOf" srcId="{FBF30CA6-920F-4F3A-AC51-0E3661158EC1}" destId="{FADC3161-B34E-4C69-98BA-7C7358F4DE6E}" srcOrd="1" destOrd="0" presId="urn:microsoft.com/office/officeart/2005/8/layout/orgChart1"/>
    <dgm:cxn modelId="{31C73070-280E-4000-8051-3DF88D7DB16C}" type="presParOf" srcId="{FBF30CA6-920F-4F3A-AC51-0E3661158EC1}" destId="{6A24CF19-27B5-4036-863F-D432F95B3B9F}" srcOrd="2" destOrd="0" presId="urn:microsoft.com/office/officeart/2005/8/layout/orgChart1"/>
    <dgm:cxn modelId="{1BDF3974-E64C-4F0B-A340-344F1B2D05AB}" type="presParOf" srcId="{DD2C7B35-6B06-414B-8DA8-102EC9980CB9}" destId="{9683D709-6304-4703-9864-5B41DC6A4663}" srcOrd="4" destOrd="0" presId="urn:microsoft.com/office/officeart/2005/8/layout/orgChart1"/>
    <dgm:cxn modelId="{5445C1CE-0D9F-4E8A-8299-6D9C6AADA4B9}" type="presParOf" srcId="{DD2C7B35-6B06-414B-8DA8-102EC9980CB9}" destId="{DDCD16E1-FD56-4E1E-9456-74D35AF96E6F}" srcOrd="5" destOrd="0" presId="urn:microsoft.com/office/officeart/2005/8/layout/orgChart1"/>
    <dgm:cxn modelId="{AA637995-BDBF-4606-A499-89E60AB5A4D1}" type="presParOf" srcId="{DDCD16E1-FD56-4E1E-9456-74D35AF96E6F}" destId="{1BFA53E8-7E6F-4FE7-BA95-FC15A0CDA001}" srcOrd="0" destOrd="0" presId="urn:microsoft.com/office/officeart/2005/8/layout/orgChart1"/>
    <dgm:cxn modelId="{3F837632-8A1A-40EF-AA31-0D70C123887C}" type="presParOf" srcId="{1BFA53E8-7E6F-4FE7-BA95-FC15A0CDA001}" destId="{A33345CC-CCF2-450D-A9D7-9AF26EE7741A}" srcOrd="0" destOrd="0" presId="urn:microsoft.com/office/officeart/2005/8/layout/orgChart1"/>
    <dgm:cxn modelId="{4CE41AC8-EF13-4DE2-9EFD-47971D41B206}" type="presParOf" srcId="{1BFA53E8-7E6F-4FE7-BA95-FC15A0CDA001}" destId="{99CEC222-6A04-4524-9D8B-B21239AE6203}" srcOrd="1" destOrd="0" presId="urn:microsoft.com/office/officeart/2005/8/layout/orgChart1"/>
    <dgm:cxn modelId="{974BB840-FF48-4425-8778-FDABEC137254}" type="presParOf" srcId="{DDCD16E1-FD56-4E1E-9456-74D35AF96E6F}" destId="{3B26D1F8-EC4F-4B11-8B94-03A324DCC4EF}" srcOrd="1" destOrd="0" presId="urn:microsoft.com/office/officeart/2005/8/layout/orgChart1"/>
    <dgm:cxn modelId="{0AD74A7A-47F8-4FE4-953E-B57107BF9DFC}" type="presParOf" srcId="{DDCD16E1-FD56-4E1E-9456-74D35AF96E6F}" destId="{2A2B3FBC-4530-4429-BF4C-7D46723FE719}" srcOrd="2" destOrd="0" presId="urn:microsoft.com/office/officeart/2005/8/layout/orgChart1"/>
    <dgm:cxn modelId="{3A11D78A-F348-4324-8BBE-ED41B7F943BF}" type="presParOf" srcId="{DD2C7B35-6B06-414B-8DA8-102EC9980CB9}" destId="{4627386C-C611-4CF4-A638-154F0C7628C3}" srcOrd="6" destOrd="0" presId="urn:microsoft.com/office/officeart/2005/8/layout/orgChart1"/>
    <dgm:cxn modelId="{DB5F650D-C169-437B-AA99-F088A3ECB237}" type="presParOf" srcId="{DD2C7B35-6B06-414B-8DA8-102EC9980CB9}" destId="{BD20FE06-B205-482E-A308-BB23C407DC96}" srcOrd="7" destOrd="0" presId="urn:microsoft.com/office/officeart/2005/8/layout/orgChart1"/>
    <dgm:cxn modelId="{FD294A50-8002-416E-971B-E7BD7D023D69}" type="presParOf" srcId="{BD20FE06-B205-482E-A308-BB23C407DC96}" destId="{11F63FFC-1EFA-4107-89C8-0CE03706BBB2}" srcOrd="0" destOrd="0" presId="urn:microsoft.com/office/officeart/2005/8/layout/orgChart1"/>
    <dgm:cxn modelId="{8B2278A7-1514-49F1-8E87-2DBC0317360C}" type="presParOf" srcId="{11F63FFC-1EFA-4107-89C8-0CE03706BBB2}" destId="{F0472C60-21E1-455A-9415-39D1F101F70C}" srcOrd="0" destOrd="0" presId="urn:microsoft.com/office/officeart/2005/8/layout/orgChart1"/>
    <dgm:cxn modelId="{3D053E9D-7E5B-44D8-838E-F83D2A7EDCB7}" type="presParOf" srcId="{11F63FFC-1EFA-4107-89C8-0CE03706BBB2}" destId="{2E6699B5-197D-440A-986B-FBF5C5662C15}" srcOrd="1" destOrd="0" presId="urn:microsoft.com/office/officeart/2005/8/layout/orgChart1"/>
    <dgm:cxn modelId="{B9D1BC51-3F6F-4D9B-815C-489E7C6CD85C}" type="presParOf" srcId="{BD20FE06-B205-482E-A308-BB23C407DC96}" destId="{19E6E91A-E00B-456C-B526-A7557CF9A684}" srcOrd="1" destOrd="0" presId="urn:microsoft.com/office/officeart/2005/8/layout/orgChart1"/>
    <dgm:cxn modelId="{928ABE42-C60C-4E0B-8FF0-27D69FE45959}" type="presParOf" srcId="{BD20FE06-B205-482E-A308-BB23C407DC96}" destId="{77B2B2F9-5ACC-4AD0-B0F1-E42F87537CD5}" srcOrd="2" destOrd="0" presId="urn:microsoft.com/office/officeart/2005/8/layout/orgChart1"/>
    <dgm:cxn modelId="{2A1DC7CE-B9F8-46A2-98D2-38298D741F41}" type="presParOf" srcId="{9CE34034-274C-42FF-B2B1-E3C7BA8814BE}" destId="{6C9EF24D-6360-4B2F-B91A-097C7AD76A36}" srcOrd="2" destOrd="0" presId="urn:microsoft.com/office/officeart/2005/8/layout/orgChart1"/>
    <dgm:cxn modelId="{AE5230F7-4CC3-4697-BDD2-95A72B1E5651}" type="presParOf" srcId="{5234C779-BCA1-4E98-8960-05610D80DFE7}" destId="{653D1DBB-3B34-47E3-BF03-D5FA3385F98B}" srcOrd="2" destOrd="0" presId="urn:microsoft.com/office/officeart/2005/8/layout/orgChart1"/>
    <dgm:cxn modelId="{6A620985-FE2B-4667-91AA-E2281DD62A34}" type="presParOf" srcId="{5234C779-BCA1-4E98-8960-05610D80DFE7}" destId="{D3DD0BBB-B2EE-4E62-BE35-0CF422F1E502}" srcOrd="3" destOrd="0" presId="urn:microsoft.com/office/officeart/2005/8/layout/orgChart1"/>
    <dgm:cxn modelId="{BDC7B6CB-DF2F-475C-8A3D-C979BCA35072}" type="presParOf" srcId="{D3DD0BBB-B2EE-4E62-BE35-0CF422F1E502}" destId="{D3AFFBB4-43C6-43B8-BA00-8F61189703F1}" srcOrd="0" destOrd="0" presId="urn:microsoft.com/office/officeart/2005/8/layout/orgChart1"/>
    <dgm:cxn modelId="{CE6B3C75-DDF3-44A1-B0FD-97212F777EF4}" type="presParOf" srcId="{D3AFFBB4-43C6-43B8-BA00-8F61189703F1}" destId="{0FC3AB55-C710-4BCB-BEF7-BA8B82575096}" srcOrd="0" destOrd="0" presId="urn:microsoft.com/office/officeart/2005/8/layout/orgChart1"/>
    <dgm:cxn modelId="{FF972F96-21EB-478E-91D5-00B788D06E0E}" type="presParOf" srcId="{D3AFFBB4-43C6-43B8-BA00-8F61189703F1}" destId="{01A3C0FB-7F6D-4416-B53A-6F4DAF05778D}" srcOrd="1" destOrd="0" presId="urn:microsoft.com/office/officeart/2005/8/layout/orgChart1"/>
    <dgm:cxn modelId="{BFDED0DD-19B0-45E7-A0F2-9BB8FC2600FB}" type="presParOf" srcId="{D3DD0BBB-B2EE-4E62-BE35-0CF422F1E502}" destId="{B63D1E68-4659-4C49-B2F0-7ED5727C60E3}" srcOrd="1" destOrd="0" presId="urn:microsoft.com/office/officeart/2005/8/layout/orgChart1"/>
    <dgm:cxn modelId="{FCEC67D6-237E-45C3-9EEC-784B7CFF2A71}" type="presParOf" srcId="{B63D1E68-4659-4C49-B2F0-7ED5727C60E3}" destId="{FD6A0C05-8B94-42DA-8FD7-84D4445AFD5B}" srcOrd="0" destOrd="0" presId="urn:microsoft.com/office/officeart/2005/8/layout/orgChart1"/>
    <dgm:cxn modelId="{AE9A6E9D-647E-4CE9-9EEA-FC923D42F8C1}" type="presParOf" srcId="{B63D1E68-4659-4C49-B2F0-7ED5727C60E3}" destId="{4D0D44EF-65CD-41DB-969A-0053859FC3AE}" srcOrd="1" destOrd="0" presId="urn:microsoft.com/office/officeart/2005/8/layout/orgChart1"/>
    <dgm:cxn modelId="{DF1807DC-3666-4747-9DA3-2B73F762E367}" type="presParOf" srcId="{4D0D44EF-65CD-41DB-969A-0053859FC3AE}" destId="{2EC77FDF-729D-4ACF-BF03-F9EF0449770F}" srcOrd="0" destOrd="0" presId="urn:microsoft.com/office/officeart/2005/8/layout/orgChart1"/>
    <dgm:cxn modelId="{3DB653C9-D66D-423B-85A5-D4A298822B0A}" type="presParOf" srcId="{2EC77FDF-729D-4ACF-BF03-F9EF0449770F}" destId="{06E6FFFA-4EB5-4F8B-AB8D-C9346F13FE75}" srcOrd="0" destOrd="0" presId="urn:microsoft.com/office/officeart/2005/8/layout/orgChart1"/>
    <dgm:cxn modelId="{5D7F6632-767A-440C-A3CB-D375E39D70FA}" type="presParOf" srcId="{2EC77FDF-729D-4ACF-BF03-F9EF0449770F}" destId="{C27028FC-367B-43D2-961B-A9C964BAB543}" srcOrd="1" destOrd="0" presId="urn:microsoft.com/office/officeart/2005/8/layout/orgChart1"/>
    <dgm:cxn modelId="{793E279E-8881-4620-88BE-B85F7B21B64B}" type="presParOf" srcId="{4D0D44EF-65CD-41DB-969A-0053859FC3AE}" destId="{5BBB914B-BEB0-4A33-BEDC-33584F4D72FB}" srcOrd="1" destOrd="0" presId="urn:microsoft.com/office/officeart/2005/8/layout/orgChart1"/>
    <dgm:cxn modelId="{2F4614E6-4572-4DAA-8772-E393B800C15B}" type="presParOf" srcId="{4D0D44EF-65CD-41DB-969A-0053859FC3AE}" destId="{45EB434F-29FC-419A-915A-7E080E7D71DA}" srcOrd="2" destOrd="0" presId="urn:microsoft.com/office/officeart/2005/8/layout/orgChart1"/>
    <dgm:cxn modelId="{2DEDF96B-425D-4F02-ABD9-C66211972819}" type="presParOf" srcId="{B63D1E68-4659-4C49-B2F0-7ED5727C60E3}" destId="{FD9D4309-5D0C-451B-BE90-5CBCE8820E5B}" srcOrd="2" destOrd="0" presId="urn:microsoft.com/office/officeart/2005/8/layout/orgChart1"/>
    <dgm:cxn modelId="{83DAB35F-9C9E-45E8-BEB0-BFFA0A95EC7C}" type="presParOf" srcId="{B63D1E68-4659-4C49-B2F0-7ED5727C60E3}" destId="{B00FEBDB-438E-4EAF-989E-A78EF8985DFE}" srcOrd="3" destOrd="0" presId="urn:microsoft.com/office/officeart/2005/8/layout/orgChart1"/>
    <dgm:cxn modelId="{27BA7E82-40B5-4AF2-9994-4B0911476183}" type="presParOf" srcId="{B00FEBDB-438E-4EAF-989E-A78EF8985DFE}" destId="{078D34B1-5916-4C3E-8402-05B1652A0440}" srcOrd="0" destOrd="0" presId="urn:microsoft.com/office/officeart/2005/8/layout/orgChart1"/>
    <dgm:cxn modelId="{83C402CB-6271-4668-8210-65A8D788BB8D}" type="presParOf" srcId="{078D34B1-5916-4C3E-8402-05B1652A0440}" destId="{6313C5EA-7416-482E-A9A1-7F296A103F60}" srcOrd="0" destOrd="0" presId="urn:microsoft.com/office/officeart/2005/8/layout/orgChart1"/>
    <dgm:cxn modelId="{38F7A28E-2F54-41BF-9085-86486F2B3E54}" type="presParOf" srcId="{078D34B1-5916-4C3E-8402-05B1652A0440}" destId="{20A4AF14-006D-4E40-926C-153870679D00}" srcOrd="1" destOrd="0" presId="urn:microsoft.com/office/officeart/2005/8/layout/orgChart1"/>
    <dgm:cxn modelId="{A619528A-6200-4782-B68F-F256274E5E45}" type="presParOf" srcId="{B00FEBDB-438E-4EAF-989E-A78EF8985DFE}" destId="{06A7D8BA-B749-46F1-9337-78AC1EB935F0}" srcOrd="1" destOrd="0" presId="urn:microsoft.com/office/officeart/2005/8/layout/orgChart1"/>
    <dgm:cxn modelId="{5084DE88-3003-4B93-B72C-C15DF4FEB38C}" type="presParOf" srcId="{B00FEBDB-438E-4EAF-989E-A78EF8985DFE}" destId="{1A9D17C2-28CA-496C-BEDC-11E4F99171ED}" srcOrd="2" destOrd="0" presId="urn:microsoft.com/office/officeart/2005/8/layout/orgChart1"/>
    <dgm:cxn modelId="{36A25335-7E3E-4D78-9BA5-7D9D7A02A075}" type="presParOf" srcId="{D3DD0BBB-B2EE-4E62-BE35-0CF422F1E502}" destId="{273DCE9C-F09B-4054-82BB-8034165769AB}" srcOrd="2" destOrd="0" presId="urn:microsoft.com/office/officeart/2005/8/layout/orgChart1"/>
    <dgm:cxn modelId="{AAF90528-D8F2-4345-90BC-1CC4901E8D17}"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4">
            <a:lumMod val="40000"/>
            <a:lumOff val="60000"/>
            <a:alpha val="90000"/>
          </a:schemeClr>
        </a:solidFill>
      </dgm:spPr>
      <dgm:t>
        <a:bodyPr/>
        <a:lstStyle/>
        <a:p>
          <a:r>
            <a:rPr lang="en-US" sz="2000" b="1" dirty="0"/>
            <a:t>Opinions/Arguments,</a:t>
          </a:r>
        </a:p>
        <a:p>
          <a:r>
            <a:rPr lang="en-US" sz="2000" b="1" dirty="0"/>
            <a:t> </a:t>
          </a:r>
          <a:r>
            <a:rPr lang="en-US" sz="2000" b="1" dirty="0" err="1"/>
            <a:t>Intertextual</a:t>
          </a:r>
          <a:r>
            <a:rPr lang="en-US" sz="2000" b="1"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dirty="0"/>
            <a:t>Author’s Craft and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a:ln w="1905"/>
              <a:solidFill>
                <a:schemeClr val="tx1"/>
              </a:solidFill>
              <a:effectLst>
                <a:innerShdw blurRad="69850" dist="43180" dir="5400000">
                  <a:srgbClr val="000000">
                    <a:alpha val="65000"/>
                  </a:srgbClr>
                </a:innerShdw>
              </a:effectLst>
            </a:rPr>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a:ln w="1905"/>
              <a:solidFill>
                <a:srgbClr val="000000"/>
              </a:solidFill>
              <a:effectLst>
                <a:innerShdw blurRad="69850" dist="43180" dir="5400000">
                  <a:srgbClr val="000000">
                    <a:alpha val="65000"/>
                  </a:srgbClr>
                </a:innerShdw>
              </a:effectLst>
            </a:rPr>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a:t>Vocab &amp; Text Structure</a:t>
          </a:r>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063EA909-4845-A14E-9ED4-52B80291A8D6}" srcId="{024A373D-023B-C748-861A-5A0718DA7175}" destId="{759DBB84-B0DB-F043-84E9-BAB973251979}" srcOrd="3" destOrd="0" parTransId="{DC6FD921-8F8C-F14E-9E88-B1649A9B3D84}" sibTransId="{1416D7EF-8C6D-C54C-A777-4CE1FD25BBAB}"/>
    <dgm:cxn modelId="{32C25A1B-01CC-4978-9CA1-296168A20709}" type="presOf" srcId="{759DBB84-B0DB-F043-84E9-BAB973251979}" destId="{37174BD3-A389-C347-8926-861C96041F9D}" srcOrd="0" destOrd="0" presId="urn:microsoft.com/office/officeart/2005/8/layout/pyramid2"/>
    <dgm:cxn modelId="{DD33A754-D83C-4B4A-B280-B3DBA1ADA9E7}" type="presOf" srcId="{0D165663-183F-7E4E-AF6D-FC34E38BEF4A}" destId="{15BE54F6-B140-184E-8234-33BEAACB49A5}"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950C948C-F093-413D-915D-F364D9438F00}" type="presOf" srcId="{024A373D-023B-C748-861A-5A0718DA7175}" destId="{3E424F75-8C38-1448-BD00-1DEFFB6F2558}"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B7585EB7-CDA0-4476-B62D-BA2D6675FB93}" type="presOf" srcId="{0CFCF5B2-7F49-074A-A7B9-C19C233D5593}" destId="{20ED39E7-6F07-7D4C-AF11-3983FAD7FBB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846503DF-F9F4-46D0-B4CF-EA7131E263FF}" type="presOf" srcId="{C71FD838-BC21-C84F-ABB8-12AE4E3A6DA0}" destId="{8B71AC00-B6FC-1D4D-9D98-F5204AF18890}" srcOrd="0" destOrd="0" presId="urn:microsoft.com/office/officeart/2005/8/layout/pyramid2"/>
    <dgm:cxn modelId="{695F05ED-19BC-4903-873E-3535382AA3BC}" type="presOf" srcId="{1DB75B60-E6FF-F443-9EF8-CE35C693AF6B}" destId="{42C19DFF-2D9A-5643-AE58-D80A9A14D2EC}" srcOrd="0" destOrd="0" presId="urn:microsoft.com/office/officeart/2005/8/layout/pyramid2"/>
    <dgm:cxn modelId="{447F80ED-212E-4FE2-934D-6A4F493D67F6}" type="presOf" srcId="{B13DBECD-B83A-3B45-9C98-9AA575F7C240}" destId="{A378ED57-D1B6-DC40-800B-F48E0FAE9B34}" srcOrd="0" destOrd="0" presId="urn:microsoft.com/office/officeart/2005/8/layout/pyramid2"/>
    <dgm:cxn modelId="{B810E1DE-2F92-45D1-BB99-D923D8F7B3F7}" type="presParOf" srcId="{3E424F75-8C38-1448-BD00-1DEFFB6F2558}" destId="{1495163C-DFF8-3C49-A33A-D8EAE30AA542}" srcOrd="0" destOrd="0" presId="urn:microsoft.com/office/officeart/2005/8/layout/pyramid2"/>
    <dgm:cxn modelId="{DBB19CF6-F988-41A6-9FC9-61DCD7C1602F}" type="presParOf" srcId="{3E424F75-8C38-1448-BD00-1DEFFB6F2558}" destId="{A3662652-3A20-4844-B402-271765084CA0}" srcOrd="1" destOrd="0" presId="urn:microsoft.com/office/officeart/2005/8/layout/pyramid2"/>
    <dgm:cxn modelId="{3A185DA6-D2F7-4961-9235-11CA787D9BC3}" type="presParOf" srcId="{A3662652-3A20-4844-B402-271765084CA0}" destId="{8B71AC00-B6FC-1D4D-9D98-F5204AF18890}" srcOrd="0" destOrd="0" presId="urn:microsoft.com/office/officeart/2005/8/layout/pyramid2"/>
    <dgm:cxn modelId="{F9350F2C-3D13-4A09-925B-E429631231BC}" type="presParOf" srcId="{A3662652-3A20-4844-B402-271765084CA0}" destId="{7C401003-738D-7940-9CB7-7BF6D37C0299}" srcOrd="1" destOrd="0" presId="urn:microsoft.com/office/officeart/2005/8/layout/pyramid2"/>
    <dgm:cxn modelId="{531B1878-181D-4C98-AC39-DCCDC26C7B0A}" type="presParOf" srcId="{A3662652-3A20-4844-B402-271765084CA0}" destId="{15BE54F6-B140-184E-8234-33BEAACB49A5}" srcOrd="2" destOrd="0" presId="urn:microsoft.com/office/officeart/2005/8/layout/pyramid2"/>
    <dgm:cxn modelId="{521A7969-2560-4219-8FEE-EC042A24E8A3}" type="presParOf" srcId="{A3662652-3A20-4844-B402-271765084CA0}" destId="{543B393B-2D92-AC40-BC05-00C1EA03CA6D}" srcOrd="3" destOrd="0" presId="urn:microsoft.com/office/officeart/2005/8/layout/pyramid2"/>
    <dgm:cxn modelId="{50552058-D376-438D-8F2B-FFB05F57403A}" type="presParOf" srcId="{A3662652-3A20-4844-B402-271765084CA0}" destId="{42C19DFF-2D9A-5643-AE58-D80A9A14D2EC}" srcOrd="4" destOrd="0" presId="urn:microsoft.com/office/officeart/2005/8/layout/pyramid2"/>
    <dgm:cxn modelId="{FEC5A8D7-A08C-4559-8647-DAA13BBBB37C}" type="presParOf" srcId="{A3662652-3A20-4844-B402-271765084CA0}" destId="{28471C83-1A82-5D4A-9565-8F1B8DAD69CC}" srcOrd="5" destOrd="0" presId="urn:microsoft.com/office/officeart/2005/8/layout/pyramid2"/>
    <dgm:cxn modelId="{FF9CB943-0753-4046-B441-3AE3E542DB83}" type="presParOf" srcId="{A3662652-3A20-4844-B402-271765084CA0}" destId="{37174BD3-A389-C347-8926-861C96041F9D}" srcOrd="6" destOrd="0" presId="urn:microsoft.com/office/officeart/2005/8/layout/pyramid2"/>
    <dgm:cxn modelId="{937061DE-A35E-4BE3-AE9D-55D0BFB15BB9}" type="presParOf" srcId="{A3662652-3A20-4844-B402-271765084CA0}" destId="{E2635C50-016B-8346-A4FE-872774A3646E}" srcOrd="7" destOrd="0" presId="urn:microsoft.com/office/officeart/2005/8/layout/pyramid2"/>
    <dgm:cxn modelId="{FDA00185-AE16-45D9-ABE9-30044556B976}" type="presParOf" srcId="{A3662652-3A20-4844-B402-271765084CA0}" destId="{A378ED57-D1B6-DC40-800B-F48E0FAE9B34}" srcOrd="8" destOrd="0" presId="urn:microsoft.com/office/officeart/2005/8/layout/pyramid2"/>
    <dgm:cxn modelId="{9BE07549-1E6A-480D-BF1C-DEEF814629EC}" type="presParOf" srcId="{A3662652-3A20-4844-B402-271765084CA0}" destId="{A915E300-F0AC-6A4A-BBE1-BAE7ACF59C62}" srcOrd="9" destOrd="0" presId="urn:microsoft.com/office/officeart/2005/8/layout/pyramid2"/>
    <dgm:cxn modelId="{4950118D-0AF9-49F6-BFE3-0E80DDB82070}" type="presParOf" srcId="{A3662652-3A20-4844-B402-271765084CA0}" destId="{20ED39E7-6F07-7D4C-AF11-3983FAD7FBB0}" srcOrd="10" destOrd="0" presId="urn:microsoft.com/office/officeart/2005/8/layout/pyramid2"/>
    <dgm:cxn modelId="{11F0C061-0B28-4A16-833E-EBE2082E49C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a:t>Opinions, Arguments,</a:t>
          </a:r>
        </a:p>
        <a:p>
          <a:r>
            <a:rPr lang="en-US" sz="2000" dirty="0"/>
            <a:t> </a:t>
          </a:r>
          <a:r>
            <a:rPr lang="en-US" sz="2000" dirty="0" err="1"/>
            <a:t>Intertextual</a:t>
          </a:r>
          <a:r>
            <a:rPr lang="en-US" sz="2000"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a:t>Author’s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a:t>Vocab &amp; Text Structure</a:t>
          </a:r>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2469306A-71FE-4351-8766-10DEB62A87DB}" type="presOf" srcId="{1DB75B60-E6FF-F443-9EF8-CE35C693AF6B}" destId="{42C19DFF-2D9A-5643-AE58-D80A9A14D2EC}" srcOrd="0" destOrd="0" presId="urn:microsoft.com/office/officeart/2005/8/layout/pyramid2"/>
    <dgm:cxn modelId="{3F37436D-D85F-4EF4-A5BF-EEC55B2FA040}" type="presOf" srcId="{C71FD838-BC21-C84F-ABB8-12AE4E3A6DA0}" destId="{8B71AC00-B6FC-1D4D-9D98-F5204AF18890}" srcOrd="0" destOrd="0" presId="urn:microsoft.com/office/officeart/2005/8/layout/pyramid2"/>
    <dgm:cxn modelId="{87027372-463D-4127-8276-6FC8CFDCAE87}" type="presOf" srcId="{B13DBECD-B83A-3B45-9C98-9AA575F7C240}" destId="{A378ED57-D1B6-DC40-800B-F48E0FAE9B34}" srcOrd="0" destOrd="0" presId="urn:microsoft.com/office/officeart/2005/8/layout/pyramid2"/>
    <dgm:cxn modelId="{5B510155-B963-4899-B484-9822BD5B2344}" type="presOf" srcId="{465BF1E9-415F-E841-8619-936DAE0296B5}" destId="{D6C73D77-FCED-8343-81C1-A17ACA67F260}"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FC23C07D-E0EA-485C-AD68-485BAC41E55D}" type="presOf" srcId="{0CFCF5B2-7F49-074A-A7B9-C19C233D5593}" destId="{20ED39E7-6F07-7D4C-AF11-3983FAD7FBB0}"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C8DA2592-E4B6-428A-BB0D-F52151688E90}" type="presOf" srcId="{024A373D-023B-C748-861A-5A0718DA7175}" destId="{3E424F75-8C38-1448-BD00-1DEFFB6F2558}"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26F873CE-ADDF-FE4A-815C-3ABC8B4F8050}" srcId="{024A373D-023B-C748-861A-5A0718DA7175}" destId="{465BF1E9-415F-E841-8619-936DAE0296B5}" srcOrd="3" destOrd="0" parTransId="{46230196-5C6C-504D-BB7C-13CAE429ACCC}" sibTransId="{670322AC-6BBF-3640-B4CC-253CF59A2B82}"/>
    <dgm:cxn modelId="{ECA24AE5-AD7C-4795-BEE1-BDD4042AA8E1}" type="presOf" srcId="{0D165663-183F-7E4E-AF6D-FC34E38BEF4A}" destId="{15BE54F6-B140-184E-8234-33BEAACB49A5}" srcOrd="0" destOrd="0" presId="urn:microsoft.com/office/officeart/2005/8/layout/pyramid2"/>
    <dgm:cxn modelId="{FDA19C31-D712-4EDC-8FB0-F1645198CFEC}" type="presParOf" srcId="{3E424F75-8C38-1448-BD00-1DEFFB6F2558}" destId="{1495163C-DFF8-3C49-A33A-D8EAE30AA542}" srcOrd="0" destOrd="0" presId="urn:microsoft.com/office/officeart/2005/8/layout/pyramid2"/>
    <dgm:cxn modelId="{1CD461D5-70EC-491C-84DA-2AC42CB50E2D}" type="presParOf" srcId="{3E424F75-8C38-1448-BD00-1DEFFB6F2558}" destId="{A3662652-3A20-4844-B402-271765084CA0}" srcOrd="1" destOrd="0" presId="urn:microsoft.com/office/officeart/2005/8/layout/pyramid2"/>
    <dgm:cxn modelId="{3DDCE562-EFB4-475E-A9AE-85BFD7671028}" type="presParOf" srcId="{A3662652-3A20-4844-B402-271765084CA0}" destId="{8B71AC00-B6FC-1D4D-9D98-F5204AF18890}" srcOrd="0" destOrd="0" presId="urn:microsoft.com/office/officeart/2005/8/layout/pyramid2"/>
    <dgm:cxn modelId="{EFA34E8F-84C1-41AA-90CD-BD0D7D4E42AA}" type="presParOf" srcId="{A3662652-3A20-4844-B402-271765084CA0}" destId="{7C401003-738D-7940-9CB7-7BF6D37C0299}" srcOrd="1" destOrd="0" presId="urn:microsoft.com/office/officeart/2005/8/layout/pyramid2"/>
    <dgm:cxn modelId="{B94BFB7A-29DF-4B95-B84C-2AA1A086471A}" type="presParOf" srcId="{A3662652-3A20-4844-B402-271765084CA0}" destId="{15BE54F6-B140-184E-8234-33BEAACB49A5}" srcOrd="2" destOrd="0" presId="urn:microsoft.com/office/officeart/2005/8/layout/pyramid2"/>
    <dgm:cxn modelId="{F5FEBB2B-C2A2-4D25-B7C4-FF22555E467C}" type="presParOf" srcId="{A3662652-3A20-4844-B402-271765084CA0}" destId="{543B393B-2D92-AC40-BC05-00C1EA03CA6D}" srcOrd="3" destOrd="0" presId="urn:microsoft.com/office/officeart/2005/8/layout/pyramid2"/>
    <dgm:cxn modelId="{184FE026-53F8-4BF4-AC07-31480C6F4695}" type="presParOf" srcId="{A3662652-3A20-4844-B402-271765084CA0}" destId="{42C19DFF-2D9A-5643-AE58-D80A9A14D2EC}" srcOrd="4" destOrd="0" presId="urn:microsoft.com/office/officeart/2005/8/layout/pyramid2"/>
    <dgm:cxn modelId="{A47B500B-5F6B-4941-A79C-16B13C720E2B}" type="presParOf" srcId="{A3662652-3A20-4844-B402-271765084CA0}" destId="{28471C83-1A82-5D4A-9565-8F1B8DAD69CC}" srcOrd="5" destOrd="0" presId="urn:microsoft.com/office/officeart/2005/8/layout/pyramid2"/>
    <dgm:cxn modelId="{0ED0DE8B-6297-48F9-BBC9-280A9FA59329}" type="presParOf" srcId="{A3662652-3A20-4844-B402-271765084CA0}" destId="{D6C73D77-FCED-8343-81C1-A17ACA67F260}" srcOrd="6" destOrd="0" presId="urn:microsoft.com/office/officeart/2005/8/layout/pyramid2"/>
    <dgm:cxn modelId="{FE9FAEE5-F82A-4B7B-B38F-3154A8EB25E9}" type="presParOf" srcId="{A3662652-3A20-4844-B402-271765084CA0}" destId="{540156E5-97C5-8141-9DBF-B56E45B57CF6}" srcOrd="7" destOrd="0" presId="urn:microsoft.com/office/officeart/2005/8/layout/pyramid2"/>
    <dgm:cxn modelId="{3B84824F-8A75-4AAA-892D-770F0B42D6DF}" type="presParOf" srcId="{A3662652-3A20-4844-B402-271765084CA0}" destId="{A378ED57-D1B6-DC40-800B-F48E0FAE9B34}" srcOrd="8" destOrd="0" presId="urn:microsoft.com/office/officeart/2005/8/layout/pyramid2"/>
    <dgm:cxn modelId="{8E91F60A-C3D6-4F93-96A2-7BE6F1447B60}" type="presParOf" srcId="{A3662652-3A20-4844-B402-271765084CA0}" destId="{A915E300-F0AC-6A4A-BBE1-BAE7ACF59C62}" srcOrd="9" destOrd="0" presId="urn:microsoft.com/office/officeart/2005/8/layout/pyramid2"/>
    <dgm:cxn modelId="{EF39506B-95E4-4507-A328-E3364F337DC0}" type="presParOf" srcId="{A3662652-3A20-4844-B402-271765084CA0}" destId="{20ED39E7-6F07-7D4C-AF11-3983FAD7FBB0}" srcOrd="10" destOrd="0" presId="urn:microsoft.com/office/officeart/2005/8/layout/pyramid2"/>
    <dgm:cxn modelId="{4162EB03-1D50-471F-8046-38CA368D1E54}"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D4309-5D0C-451B-BE90-5CBCE8820E5B}">
      <dsp:nvSpPr>
        <dsp:cNvPr id="0" name=""/>
        <dsp:cNvSpPr/>
      </dsp:nvSpPr>
      <dsp:spPr>
        <a:xfrm>
          <a:off x="4267470" y="2007127"/>
          <a:ext cx="794544" cy="1421454"/>
        </a:xfrm>
        <a:custGeom>
          <a:avLst/>
          <a:gdLst/>
          <a:ahLst/>
          <a:cxnLst/>
          <a:rect l="0" t="0" r="0" b="0"/>
          <a:pathLst>
            <a:path>
              <a:moveTo>
                <a:pt x="0" y="0"/>
              </a:moveTo>
              <a:lnTo>
                <a:pt x="0" y="1421454"/>
              </a:lnTo>
              <a:lnTo>
                <a:pt x="794544" y="14214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A0C05-8B94-42DA-8FD7-84D4445AFD5B}">
      <dsp:nvSpPr>
        <dsp:cNvPr id="0" name=""/>
        <dsp:cNvSpPr/>
      </dsp:nvSpPr>
      <dsp:spPr>
        <a:xfrm>
          <a:off x="4267470" y="2007127"/>
          <a:ext cx="658447" cy="511350"/>
        </a:xfrm>
        <a:custGeom>
          <a:avLst/>
          <a:gdLst/>
          <a:ahLst/>
          <a:cxnLst/>
          <a:rect l="0" t="0" r="0" b="0"/>
          <a:pathLst>
            <a:path>
              <a:moveTo>
                <a:pt x="0" y="0"/>
              </a:moveTo>
              <a:lnTo>
                <a:pt x="0" y="511350"/>
              </a:lnTo>
              <a:lnTo>
                <a:pt x="658447" y="51135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D1DBB-3B34-47E3-BF03-D5FA3385F98B}">
      <dsp:nvSpPr>
        <dsp:cNvPr id="0" name=""/>
        <dsp:cNvSpPr/>
      </dsp:nvSpPr>
      <dsp:spPr>
        <a:xfrm>
          <a:off x="4279257" y="696682"/>
          <a:ext cx="1753689" cy="261703"/>
        </a:xfrm>
        <a:custGeom>
          <a:avLst/>
          <a:gdLst/>
          <a:ahLst/>
          <a:cxnLst/>
          <a:rect l="0" t="0" r="0" b="0"/>
          <a:pathLst>
            <a:path>
              <a:moveTo>
                <a:pt x="0" y="0"/>
              </a:moveTo>
              <a:lnTo>
                <a:pt x="0" y="142249"/>
              </a:lnTo>
              <a:lnTo>
                <a:pt x="1753689" y="142249"/>
              </a:lnTo>
              <a:lnTo>
                <a:pt x="1753689" y="2617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386C-C611-4CF4-A638-154F0C7628C3}">
      <dsp:nvSpPr>
        <dsp:cNvPr id="0" name=""/>
        <dsp:cNvSpPr/>
      </dsp:nvSpPr>
      <dsp:spPr>
        <a:xfrm>
          <a:off x="468393" y="1913896"/>
          <a:ext cx="532771" cy="3869016"/>
        </a:xfrm>
        <a:custGeom>
          <a:avLst/>
          <a:gdLst/>
          <a:ahLst/>
          <a:cxnLst/>
          <a:rect l="0" t="0" r="0" b="0"/>
          <a:pathLst>
            <a:path>
              <a:moveTo>
                <a:pt x="0" y="0"/>
              </a:moveTo>
              <a:lnTo>
                <a:pt x="0" y="3869016"/>
              </a:lnTo>
              <a:lnTo>
                <a:pt x="532771" y="386901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3D709-6304-4703-9864-5B41DC6A4663}">
      <dsp:nvSpPr>
        <dsp:cNvPr id="0" name=""/>
        <dsp:cNvSpPr/>
      </dsp:nvSpPr>
      <dsp:spPr>
        <a:xfrm>
          <a:off x="468393" y="1913896"/>
          <a:ext cx="499369" cy="3047549"/>
        </a:xfrm>
        <a:custGeom>
          <a:avLst/>
          <a:gdLst/>
          <a:ahLst/>
          <a:cxnLst/>
          <a:rect l="0" t="0" r="0" b="0"/>
          <a:pathLst>
            <a:path>
              <a:moveTo>
                <a:pt x="0" y="0"/>
              </a:moveTo>
              <a:lnTo>
                <a:pt x="0" y="3047549"/>
              </a:lnTo>
              <a:lnTo>
                <a:pt x="499369" y="304754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F10EC-6B33-42A8-BE63-18E6651CD7B3}">
      <dsp:nvSpPr>
        <dsp:cNvPr id="0" name=""/>
        <dsp:cNvSpPr/>
      </dsp:nvSpPr>
      <dsp:spPr>
        <a:xfrm>
          <a:off x="468393" y="1913896"/>
          <a:ext cx="532771" cy="1945102"/>
        </a:xfrm>
        <a:custGeom>
          <a:avLst/>
          <a:gdLst/>
          <a:ahLst/>
          <a:cxnLst/>
          <a:rect l="0" t="0" r="0" b="0"/>
          <a:pathLst>
            <a:path>
              <a:moveTo>
                <a:pt x="0" y="0"/>
              </a:moveTo>
              <a:lnTo>
                <a:pt x="0" y="1945102"/>
              </a:lnTo>
              <a:lnTo>
                <a:pt x="532771" y="194510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CD99D-9BFA-4E58-9E8D-DA60051534C5}">
      <dsp:nvSpPr>
        <dsp:cNvPr id="0" name=""/>
        <dsp:cNvSpPr/>
      </dsp:nvSpPr>
      <dsp:spPr>
        <a:xfrm>
          <a:off x="468393" y="1913896"/>
          <a:ext cx="519198" cy="781429"/>
        </a:xfrm>
        <a:custGeom>
          <a:avLst/>
          <a:gdLst/>
          <a:ahLst/>
          <a:cxnLst/>
          <a:rect l="0" t="0" r="0" b="0"/>
          <a:pathLst>
            <a:path>
              <a:moveTo>
                <a:pt x="0" y="0"/>
              </a:moveTo>
              <a:lnTo>
                <a:pt x="0" y="781429"/>
              </a:lnTo>
              <a:lnTo>
                <a:pt x="519198" y="7814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E74B0-617E-43BA-ACAC-20C6BFBF00FF}">
      <dsp:nvSpPr>
        <dsp:cNvPr id="0" name=""/>
        <dsp:cNvSpPr/>
      </dsp:nvSpPr>
      <dsp:spPr>
        <a:xfrm>
          <a:off x="1852924" y="696682"/>
          <a:ext cx="2426333" cy="241742"/>
        </a:xfrm>
        <a:custGeom>
          <a:avLst/>
          <a:gdLst/>
          <a:ahLst/>
          <a:cxnLst/>
          <a:rect l="0" t="0" r="0" b="0"/>
          <a:pathLst>
            <a:path>
              <a:moveTo>
                <a:pt x="2426333" y="0"/>
              </a:moveTo>
              <a:lnTo>
                <a:pt x="2426333" y="122289"/>
              </a:lnTo>
              <a:lnTo>
                <a:pt x="0" y="122289"/>
              </a:lnTo>
              <a:lnTo>
                <a:pt x="0" y="2417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2914D-FFFD-470D-9B2D-E8413C8D8A94}">
      <dsp:nvSpPr>
        <dsp:cNvPr id="0" name=""/>
        <dsp:cNvSpPr/>
      </dsp:nvSpPr>
      <dsp:spPr>
        <a:xfrm>
          <a:off x="231629" y="0"/>
          <a:ext cx="8095256" cy="696682"/>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College and Career Readiness Standards</a:t>
          </a:r>
        </a:p>
      </dsp:txBody>
      <dsp:txXfrm>
        <a:off x="231629" y="0"/>
        <a:ext cx="8095256" cy="696682"/>
      </dsp:txXfrm>
    </dsp:sp>
    <dsp:sp modelId="{1C6BF5A2-525C-459F-9F90-9B4D34D655D8}">
      <dsp:nvSpPr>
        <dsp:cNvPr id="0" name=""/>
        <dsp:cNvSpPr/>
      </dsp:nvSpPr>
      <dsp:spPr>
        <a:xfrm>
          <a:off x="122261" y="938425"/>
          <a:ext cx="3461326" cy="975470"/>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English Language Arts </a:t>
          </a:r>
        </a:p>
      </dsp:txBody>
      <dsp:txXfrm>
        <a:off x="122261" y="938425"/>
        <a:ext cx="3461326" cy="975470"/>
      </dsp:txXfrm>
    </dsp:sp>
    <dsp:sp modelId="{09137075-9EE0-4452-B079-D7B9827A5A28}">
      <dsp:nvSpPr>
        <dsp:cNvPr id="0" name=""/>
        <dsp:cNvSpPr/>
      </dsp:nvSpPr>
      <dsp:spPr>
        <a:xfrm>
          <a:off x="987592" y="2136996"/>
          <a:ext cx="2369541" cy="11166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 (20)</a:t>
          </a:r>
        </a:p>
        <a:p>
          <a:pPr marL="0" lvl="0" indent="0" algn="ctr" defTabSz="933450">
            <a:lnSpc>
              <a:spcPct val="90000"/>
            </a:lnSpc>
            <a:spcBef>
              <a:spcPct val="0"/>
            </a:spcBef>
            <a:spcAft>
              <a:spcPct val="35000"/>
            </a:spcAft>
            <a:buNone/>
          </a:pPr>
          <a:r>
            <a:rPr lang="en-US" sz="2100" b="1" kern="1200" baseline="0" dirty="0">
              <a:solidFill>
                <a:schemeClr val="tx1"/>
              </a:solidFill>
            </a:rPr>
            <a:t>1)Informational (10)</a:t>
          </a:r>
        </a:p>
        <a:p>
          <a:pPr marL="0" lvl="0" indent="0" algn="ctr" defTabSz="933450">
            <a:lnSpc>
              <a:spcPct val="90000"/>
            </a:lnSpc>
            <a:spcBef>
              <a:spcPct val="0"/>
            </a:spcBef>
            <a:spcAft>
              <a:spcPct val="35000"/>
            </a:spcAft>
            <a:buNone/>
          </a:pPr>
          <a:r>
            <a:rPr lang="en-US" sz="2100" b="1" kern="1200" baseline="0" dirty="0">
              <a:solidFill>
                <a:schemeClr val="tx1"/>
              </a:solidFill>
            </a:rPr>
            <a:t>2)Literary (10)</a:t>
          </a:r>
        </a:p>
      </dsp:txBody>
      <dsp:txXfrm>
        <a:off x="987592" y="2136996"/>
        <a:ext cx="2369541" cy="1116659"/>
      </dsp:txXfrm>
    </dsp:sp>
    <dsp:sp modelId="{8C9F3B3F-BB9A-42F9-A845-2FA8F0BADFEB}">
      <dsp:nvSpPr>
        <dsp:cNvPr id="0" name=""/>
        <dsp:cNvSpPr/>
      </dsp:nvSpPr>
      <dsp:spPr>
        <a:xfrm>
          <a:off x="1001164" y="3430214"/>
          <a:ext cx="2369541" cy="85756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a:t>
          </a:r>
        </a:p>
      </dsp:txBody>
      <dsp:txXfrm>
        <a:off x="1001164" y="3430214"/>
        <a:ext cx="2369541" cy="857569"/>
      </dsp:txXfrm>
    </dsp:sp>
    <dsp:sp modelId="{A33345CC-CCF2-450D-A9D7-9AF26EE7741A}">
      <dsp:nvSpPr>
        <dsp:cNvPr id="0" name=""/>
        <dsp:cNvSpPr/>
      </dsp:nvSpPr>
      <dsp:spPr>
        <a:xfrm>
          <a:off x="967763" y="4629916"/>
          <a:ext cx="2369541" cy="6630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Speaking &amp; Listening (6)</a:t>
          </a:r>
        </a:p>
      </dsp:txBody>
      <dsp:txXfrm>
        <a:off x="967763" y="4629916"/>
        <a:ext cx="2369541" cy="663059"/>
      </dsp:txXfrm>
    </dsp:sp>
    <dsp:sp modelId="{F0472C60-21E1-455A-9415-39D1F101F70C}">
      <dsp:nvSpPr>
        <dsp:cNvPr id="0" name=""/>
        <dsp:cNvSpPr/>
      </dsp:nvSpPr>
      <dsp:spPr>
        <a:xfrm>
          <a:off x="1001164" y="5460643"/>
          <a:ext cx="2248176" cy="644538"/>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Language</a:t>
          </a:r>
          <a:r>
            <a:rPr lang="en-US" sz="2100" b="1" kern="1200" baseline="0" dirty="0">
              <a:solidFill>
                <a:schemeClr val="bg1"/>
              </a:solidFill>
            </a:rPr>
            <a:t> </a:t>
          </a:r>
          <a:r>
            <a:rPr lang="en-US" sz="2100" b="1" kern="1200" baseline="0" dirty="0">
              <a:solidFill>
                <a:schemeClr val="tx1"/>
              </a:solidFill>
            </a:rPr>
            <a:t>(6)</a:t>
          </a:r>
        </a:p>
      </dsp:txBody>
      <dsp:txXfrm>
        <a:off x="1001164" y="5460643"/>
        <a:ext cx="2248176" cy="644538"/>
      </dsp:txXfrm>
    </dsp:sp>
    <dsp:sp modelId="{0FC3AB55-C710-4BCB-BEF7-BA8B82575096}">
      <dsp:nvSpPr>
        <dsp:cNvPr id="0" name=""/>
        <dsp:cNvSpPr/>
      </dsp:nvSpPr>
      <dsp:spPr>
        <a:xfrm>
          <a:off x="3826101" y="958385"/>
          <a:ext cx="4413691" cy="1048741"/>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latin typeface="Georgia" pitchFamily="18" charset="0"/>
            </a:rPr>
            <a:t>Literacy</a:t>
          </a:r>
          <a:r>
            <a:rPr lang="fr-CA" sz="1800" kern="1200" dirty="0">
              <a:solidFill>
                <a:schemeClr val="tx1"/>
              </a:solidFill>
              <a:latin typeface="Georgia" pitchFamily="18" charset="0"/>
            </a:rPr>
            <a:t> in </a:t>
          </a:r>
          <a:r>
            <a:rPr lang="fr-CA" sz="1800" kern="1200" dirty="0" err="1">
              <a:solidFill>
                <a:schemeClr val="tx1"/>
              </a:solidFill>
              <a:latin typeface="Georgia" pitchFamily="18" charset="0"/>
            </a:rPr>
            <a:t>History</a:t>
          </a:r>
          <a:r>
            <a:rPr lang="fr-CA" sz="1800" kern="1200" dirty="0">
              <a:solidFill>
                <a:schemeClr val="tx1"/>
              </a:solidFill>
              <a:latin typeface="Georgia" pitchFamily="18" charset="0"/>
            </a:rPr>
            <a:t>/Social </a:t>
          </a:r>
          <a:r>
            <a:rPr lang="fr-CA" sz="1800" kern="1200" dirty="0" err="1">
              <a:solidFill>
                <a:schemeClr val="tx1"/>
              </a:solidFill>
              <a:latin typeface="Georgia" pitchFamily="18" charset="0"/>
            </a:rPr>
            <a:t>Studies</a:t>
          </a:r>
          <a:r>
            <a:rPr lang="fr-CA" sz="1800" kern="1200" dirty="0">
              <a:solidFill>
                <a:schemeClr val="tx1"/>
              </a:solidFill>
              <a:latin typeface="Georgia" pitchFamily="18" charset="0"/>
            </a:rPr>
            <a:t>, Science, and </a:t>
          </a:r>
          <a:r>
            <a:rPr lang="fr-CA" sz="1800" kern="1200" dirty="0" err="1">
              <a:solidFill>
                <a:schemeClr val="tx1"/>
              </a:solidFill>
              <a:latin typeface="Georgia" pitchFamily="18" charset="0"/>
            </a:rPr>
            <a:t>Technical</a:t>
          </a:r>
          <a:r>
            <a:rPr lang="fr-CA" sz="1800" kern="1200" dirty="0">
              <a:solidFill>
                <a:schemeClr val="tx1"/>
              </a:solidFill>
              <a:latin typeface="Georgia" pitchFamily="18" charset="0"/>
            </a:rPr>
            <a:t> </a:t>
          </a:r>
          <a:r>
            <a:rPr lang="fr-CA" sz="1800" kern="1200" dirty="0" err="1">
              <a:solidFill>
                <a:schemeClr val="tx1"/>
              </a:solidFill>
              <a:latin typeface="Georgia" pitchFamily="18" charset="0"/>
            </a:rPr>
            <a:t>Subjects</a:t>
          </a:r>
          <a:r>
            <a:rPr lang="fr-CA" sz="1800" kern="1200" dirty="0">
              <a:solidFill>
                <a:schemeClr val="tx1"/>
              </a:solidFill>
              <a:latin typeface="Georgia" pitchFamily="18" charset="0"/>
            </a:rPr>
            <a:t> </a:t>
          </a:r>
          <a:endParaRPr lang="en-US" sz="1800" kern="1200" dirty="0">
            <a:solidFill>
              <a:schemeClr val="tx1"/>
            </a:solidFill>
          </a:endParaRPr>
        </a:p>
      </dsp:txBody>
      <dsp:txXfrm>
        <a:off x="3826101" y="958385"/>
        <a:ext cx="4413691" cy="1048741"/>
      </dsp:txXfrm>
    </dsp:sp>
    <dsp:sp modelId="{06E6FFFA-4EB5-4F8B-AB8D-C9346F13FE75}">
      <dsp:nvSpPr>
        <dsp:cNvPr id="0" name=""/>
        <dsp:cNvSpPr/>
      </dsp:nvSpPr>
      <dsp:spPr>
        <a:xfrm>
          <a:off x="4925917" y="2226074"/>
          <a:ext cx="2550121" cy="58480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a:t>
          </a:r>
          <a:r>
            <a:rPr lang="en-US" sz="2100" b="1" kern="1200" baseline="0" dirty="0">
              <a:solidFill>
                <a:schemeClr val="bg1"/>
              </a:solidFill>
            </a:rPr>
            <a:t> </a:t>
          </a:r>
          <a:r>
            <a:rPr lang="en-US" sz="2100" b="1" kern="1200" baseline="0" dirty="0">
              <a:solidFill>
                <a:schemeClr val="tx1"/>
              </a:solidFill>
            </a:rPr>
            <a:t>(10) </a:t>
          </a:r>
        </a:p>
      </dsp:txBody>
      <dsp:txXfrm>
        <a:off x="4925917" y="2226074"/>
        <a:ext cx="2550121" cy="584805"/>
      </dsp:txXfrm>
    </dsp:sp>
    <dsp:sp modelId="{6313C5EA-7416-482E-A9A1-7F296A103F60}">
      <dsp:nvSpPr>
        <dsp:cNvPr id="0" name=""/>
        <dsp:cNvSpPr/>
      </dsp:nvSpPr>
      <dsp:spPr>
        <a:xfrm>
          <a:off x="5062015" y="3165373"/>
          <a:ext cx="2489177" cy="52641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 </a:t>
          </a:r>
        </a:p>
      </dsp:txBody>
      <dsp:txXfrm>
        <a:off x="5062015" y="3165373"/>
        <a:ext cx="2489177" cy="526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Opinions/Arguments,</a:t>
          </a:r>
        </a:p>
        <a:p>
          <a:pPr marL="0" lvl="0" indent="0" algn="ctr" defTabSz="889000">
            <a:lnSpc>
              <a:spcPct val="90000"/>
            </a:lnSpc>
            <a:spcBef>
              <a:spcPct val="0"/>
            </a:spcBef>
            <a:spcAft>
              <a:spcPct val="35000"/>
            </a:spcAft>
            <a:buNone/>
          </a:pPr>
          <a:r>
            <a:rPr lang="en-US" sz="2000" b="1" kern="1200" dirty="0"/>
            <a:t> </a:t>
          </a:r>
          <a:r>
            <a:rPr lang="en-US" sz="2000" b="1" kern="1200" dirty="0" err="1"/>
            <a:t>Intertextual</a:t>
          </a:r>
          <a:r>
            <a:rPr lang="en-US" sz="2000" b="1"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Author’s Craft and Purpose</a:t>
          </a:r>
        </a:p>
      </dsp:txBody>
      <dsp:txXfrm>
        <a:off x="2781060" y="2037587"/>
        <a:ext cx="2892681" cy="454672"/>
      </dsp:txXfrm>
    </dsp:sp>
    <dsp:sp modelId="{37174BD3-A389-C347-8926-861C96041F9D}">
      <dsp:nvSpPr>
        <dsp:cNvPr id="0" name=""/>
        <dsp:cNvSpPr/>
      </dsp:nvSpPr>
      <dsp:spPr>
        <a:xfrm>
          <a:off x="2743372" y="2635029"/>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Vocab &amp; Text Structure</a:t>
          </a:r>
        </a:p>
      </dsp:txBody>
      <dsp:txXfrm>
        <a:off x="2767969" y="2659626"/>
        <a:ext cx="2892681" cy="454672"/>
      </dsp:txXfrm>
    </dsp:sp>
    <dsp:sp modelId="{A378ED57-D1B6-DC40-800B-F48E0FAE9B34}">
      <dsp:nvSpPr>
        <dsp:cNvPr id="0" name=""/>
        <dsp:cNvSpPr/>
      </dsp:nvSpPr>
      <dsp:spPr>
        <a:xfrm>
          <a:off x="2741695" y="325319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cap="none" spc="0" dirty="0">
              <a:ln w="1905"/>
              <a:solidFill>
                <a:schemeClr val="tx1"/>
              </a:solidFill>
              <a:effectLst>
                <a:innerShdw blurRad="69850" dist="43180" dir="5400000">
                  <a:srgbClr val="000000">
                    <a:alpha val="65000"/>
                  </a:srgbClr>
                </a:innerShdw>
              </a:effectLst>
            </a:rPr>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marL="0" lvl="0" indent="0" algn="ctr" defTabSz="889000">
            <a:lnSpc>
              <a:spcPct val="90000"/>
            </a:lnSpc>
            <a:spcBef>
              <a:spcPct val="0"/>
            </a:spcBef>
            <a:spcAft>
              <a:spcPct val="35000"/>
            </a:spcAft>
            <a:buNone/>
          </a:pPr>
          <a:r>
            <a:rPr lang="en-US" sz="2000" b="1" kern="1200" cap="none" spc="0" dirty="0">
              <a:ln w="1905"/>
              <a:solidFill>
                <a:srgbClr val="000000"/>
              </a:solidFill>
              <a:effectLst>
                <a:innerShdw blurRad="69850" dist="43180" dir="5400000">
                  <a:srgbClr val="000000">
                    <a:alpha val="65000"/>
                  </a:srgbClr>
                </a:innerShdw>
              </a:effectLst>
            </a:rPr>
            <a:t>General Understandings</a:t>
          </a:r>
        </a:p>
      </dsp:txBody>
      <dsp:txXfrm>
        <a:off x="2781089" y="3930660"/>
        <a:ext cx="2892681" cy="454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Opinions, Arguments,</a:t>
          </a:r>
        </a:p>
        <a:p>
          <a:pPr marL="0" lvl="0" indent="0" algn="ctr" defTabSz="889000">
            <a:lnSpc>
              <a:spcPct val="90000"/>
            </a:lnSpc>
            <a:spcBef>
              <a:spcPct val="0"/>
            </a:spcBef>
            <a:spcAft>
              <a:spcPct val="35000"/>
            </a:spcAft>
            <a:buNone/>
          </a:pPr>
          <a:r>
            <a:rPr lang="en-US" sz="2000" kern="1200" dirty="0"/>
            <a:t> </a:t>
          </a:r>
          <a:r>
            <a:rPr lang="en-US" sz="2000" kern="1200" dirty="0" err="1"/>
            <a:t>Intertextual</a:t>
          </a:r>
          <a:r>
            <a:rPr lang="en-US" sz="2000"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Author’s Purpose</a:t>
          </a:r>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Vocab &amp; Text Structure</a:t>
          </a:r>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General Understandings</a:t>
          </a:r>
        </a:p>
      </dsp:txBody>
      <dsp:txXfrm>
        <a:off x="2781089" y="3930660"/>
        <a:ext cx="2892681" cy="4546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8D82FD-839C-484C-865F-74BBEB569A4B}" type="datetimeFigureOut">
              <a:rPr lang="en-US" smtClean="0"/>
              <a:t>8/29/2018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reativecommons.org/licenses/by-nc-sa/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and Dionne</a:t>
            </a:r>
          </a:p>
          <a:p>
            <a:endParaRPr lang="en-US" b="1" dirty="0"/>
          </a:p>
          <a:p>
            <a:r>
              <a:rPr lang="en-US" b="1" dirty="0"/>
              <a:t>Welcome and Introductions: Take count of teachers by grade level</a:t>
            </a:r>
          </a:p>
          <a:p>
            <a:endParaRPr lang="en-US" b="1" dirty="0"/>
          </a:p>
          <a:p>
            <a:r>
              <a:rPr lang="en-US" b="1" dirty="0"/>
              <a:t>Post this slide as participants have breakfast, meet and greet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76B19-0699-1E44-9D65-9B40DD4D7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62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Carole: Refer participants to Standard #10 </a:t>
            </a:r>
          </a:p>
          <a:p>
            <a:endParaRPr lang="en-US" sz="1200" dirty="0"/>
          </a:p>
          <a:p>
            <a:pPr marL="56134" indent="0">
              <a:buFont typeface="Calibri" pitchFamily="34" charset="0"/>
              <a:buNone/>
            </a:pPr>
            <a:r>
              <a:rPr lang="en-US" sz="1200" b="1" dirty="0"/>
              <a:t>KINDERGARTEN:</a:t>
            </a:r>
          </a:p>
          <a:p>
            <a:pPr marL="227584" lvl="0" indent="-171450">
              <a:buFont typeface="Arial" panose="020B0604020202020204" pitchFamily="34" charset="0"/>
              <a:buChar char="•"/>
            </a:pPr>
            <a:r>
              <a:rPr lang="en-US" sz="1200" b="1" dirty="0"/>
              <a:t>Here’s what the Kindergarten standard looks like for the same anchor standard: Actively engage in group reading activities with purpose and understanding. </a:t>
            </a:r>
          </a:p>
          <a:p>
            <a:pPr marL="227584" lvl="0" indent="-171450">
              <a:buFont typeface="Arial" panose="020B0604020202020204" pitchFamily="34" charset="0"/>
              <a:buChar char="•"/>
            </a:pPr>
            <a:r>
              <a:rPr lang="en-US" sz="1200" b="1" dirty="0"/>
              <a:t>Kindergarteners have not yet learned to: READ on their own</a:t>
            </a:r>
          </a:p>
          <a:p>
            <a:pPr marL="0" lvl="0" indent="0">
              <a:buFont typeface="Arial" panose="020B0604020202020204" pitchFamily="34" charset="0"/>
              <a:buNone/>
            </a:pPr>
            <a:r>
              <a:rPr lang="en-US" sz="1200" b="1" i="1" dirty="0"/>
              <a:t>TEACHERS MUST REALIZE THAT READING ALOUD IS AN IMPORTANT PART OF THE KINDERGARTEN DAY.</a:t>
            </a:r>
          </a:p>
          <a:p>
            <a:pPr>
              <a:buFont typeface="+mj-lt"/>
              <a:buNone/>
            </a:pPr>
            <a:endParaRPr lang="en-US" sz="1200" b="1" i="1" dirty="0"/>
          </a:p>
          <a:p>
            <a:pPr>
              <a:buFont typeface="+mj-lt"/>
              <a:buNone/>
            </a:pPr>
            <a:r>
              <a:rPr lang="en-US" sz="1200" b="1" i="0" dirty="0"/>
              <a:t>1st</a:t>
            </a:r>
            <a:r>
              <a:rPr lang="en-US" sz="1200" b="1" i="0" baseline="0" dirty="0"/>
              <a:t> GRADE:</a:t>
            </a:r>
          </a:p>
          <a:p>
            <a:pPr marL="171450" lvl="0" indent="-171450">
              <a:buFont typeface="Arial" panose="020B0604020202020204" pitchFamily="34" charset="0"/>
              <a:buChar char="•"/>
            </a:pPr>
            <a:r>
              <a:rPr lang="en-US" sz="1200" b="1" dirty="0"/>
              <a:t>Continue to watch and notice how skills build throughout the grades.  The blue text represents what the Grade 1 standard is for the same anchor.</a:t>
            </a:r>
          </a:p>
          <a:p>
            <a:pPr marL="171450" lvl="0" indent="-171450">
              <a:buFont typeface="Arial" panose="020B0604020202020204" pitchFamily="34" charset="0"/>
              <a:buChar char="•"/>
            </a:pPr>
            <a:r>
              <a:rPr lang="en-US" sz="1200" b="1" dirty="0"/>
              <a:t>You see the beginning of independent reading, which occurs with “prompting and support.”</a:t>
            </a:r>
          </a:p>
          <a:p>
            <a:pPr marL="0" lvl="0" indent="0">
              <a:buFont typeface="Arial" panose="020B0604020202020204" pitchFamily="34" charset="0"/>
              <a:buNone/>
            </a:pPr>
            <a:endParaRPr lang="en-US" sz="1200" b="1" dirty="0"/>
          </a:p>
          <a:p>
            <a:pPr marL="0" lvl="0" indent="0">
              <a:buFont typeface="Arial" panose="020B0604020202020204" pitchFamily="34" charset="0"/>
              <a:buNone/>
            </a:pPr>
            <a:r>
              <a:rPr lang="en-US" sz="1200" b="1" dirty="0"/>
              <a:t>2nd</a:t>
            </a:r>
            <a:r>
              <a:rPr lang="en-US" sz="1200" b="1" baseline="0" dirty="0"/>
              <a:t> GRADE:</a:t>
            </a:r>
            <a:endParaRPr lang="en-US" sz="1200" b="1" dirty="0"/>
          </a:p>
          <a:p>
            <a:pPr marL="229588" lvl="0" indent="-171450">
              <a:buFont typeface="Arial" panose="020B0604020202020204" pitchFamily="34" charset="0"/>
              <a:buChar char="•"/>
              <a:defRPr/>
            </a:pPr>
            <a:r>
              <a:rPr lang="en-US" sz="1200" b="1" dirty="0"/>
              <a:t>Grade 2 brings more details about the types of informational text and some independent reading, but second graders may still require “scaffolding as needed” at the high end of the range.</a:t>
            </a:r>
          </a:p>
          <a:p>
            <a:pPr marL="22958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t>In grades K-1 children</a:t>
            </a:r>
            <a:r>
              <a:rPr lang="en-US" sz="1200" b="1" u="sng" baseline="0" dirty="0"/>
              <a:t> should be taught to </a:t>
            </a:r>
            <a:r>
              <a:rPr lang="en-US" sz="1200" b="1" u="sng" dirty="0"/>
              <a:t>read (or decode) with the skills strand</a:t>
            </a:r>
            <a:r>
              <a:rPr lang="en-US" sz="1200" b="1" u="sng" baseline="0" dirty="0"/>
              <a:t> with no expectation that they are reading information texts, independently. </a:t>
            </a:r>
            <a:endParaRPr lang="en-US" sz="1200" b="1" dirty="0"/>
          </a:p>
          <a:p>
            <a:pPr marL="22958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 earliest readers in K-1 just don’t have the vocabulary or skills to read about those topics.</a:t>
            </a:r>
          </a:p>
          <a:p>
            <a:pPr marL="229588" lvl="0" indent="-171450">
              <a:buFont typeface="Arial" panose="020B0604020202020204" pitchFamily="34" charset="0"/>
              <a:buChar char="•"/>
              <a:defRPr/>
            </a:pPr>
            <a:r>
              <a:rPr lang="en-US" sz="1200" b="1" u="sng" dirty="0"/>
              <a:t>The expectation that they are reading informational texts, independently, is</a:t>
            </a:r>
            <a:r>
              <a:rPr lang="en-US" sz="1200" b="1" u="sng" baseline="0" dirty="0"/>
              <a:t> at the end of</a:t>
            </a:r>
            <a:r>
              <a:rPr lang="en-US" sz="1200" b="1" u="sng" dirty="0"/>
              <a:t> Grade 2.</a:t>
            </a:r>
          </a:p>
          <a:p>
            <a:pPr marL="58138" lvl="0" indent="0">
              <a:buFont typeface="Arial" panose="020B0604020202020204" pitchFamily="34" charset="0"/>
              <a:buNone/>
              <a:defRPr/>
            </a:pPr>
            <a:r>
              <a:rPr lang="en-US" sz="1200" b="1" u="sng" dirty="0"/>
              <a:t>IMPORTANT: </a:t>
            </a:r>
          </a:p>
          <a:p>
            <a:pPr marL="229588" lvl="0" indent="-171450">
              <a:buFont typeface="Arial" panose="020B0604020202020204" pitchFamily="34" charset="0"/>
              <a:buChar char="•"/>
              <a:defRPr/>
            </a:pPr>
            <a:r>
              <a:rPr lang="en-US" sz="1200" b="1" dirty="0"/>
              <a:t>BY</a:t>
            </a:r>
            <a:r>
              <a:rPr lang="en-US" sz="1200" b="1" baseline="0" dirty="0"/>
              <a:t> 2</a:t>
            </a:r>
            <a:r>
              <a:rPr lang="en-US" sz="1200" b="1" baseline="30000" dirty="0"/>
              <a:t>ND</a:t>
            </a:r>
            <a:r>
              <a:rPr lang="en-US" sz="1200" b="1" baseline="0" dirty="0"/>
              <a:t> GRADE, C</a:t>
            </a:r>
            <a:r>
              <a:rPr lang="en-US" sz="1200" b="1" dirty="0"/>
              <a:t>HILDREN </a:t>
            </a:r>
            <a:r>
              <a:rPr lang="en-US" sz="1200" b="1" u="sng" dirty="0"/>
              <a:t>WILL HAVE BEEN </a:t>
            </a:r>
            <a:r>
              <a:rPr lang="en-US" sz="1200" b="1" dirty="0"/>
              <a:t>INTRODUCED TO THE 44 SOUNDS OF THE ENGLISH LANGUAGE AND MOST OF THE SOUND-SPELLINGS THEY NEED TO BEGIN TO READ INFORMATIONAL TEXTS ON THEIR OWN.</a:t>
            </a:r>
          </a:p>
          <a:p>
            <a:pPr marL="58138" lvl="0" indent="0">
              <a:buFont typeface="Arial" panose="020B0604020202020204" pitchFamily="34" charset="0"/>
              <a:buNone/>
              <a:defRPr/>
            </a:pPr>
            <a:endParaRPr lang="en-US" sz="1200" b="1" dirty="0"/>
          </a:p>
          <a:p>
            <a:pPr marL="628650" lvl="1" indent="-171450">
              <a:buFont typeface="Arial" panose="020B0604020202020204" pitchFamily="34" charset="0"/>
              <a:buChar char="•"/>
            </a:pPr>
            <a:endParaRPr lang="en-US" b="1" i="0" dirty="0"/>
          </a:p>
        </p:txBody>
      </p:sp>
      <p:sp>
        <p:nvSpPr>
          <p:cNvPr id="6" name="Slide Number Placeholder 5"/>
          <p:cNvSpPr>
            <a:spLocks noGrp="1"/>
          </p:cNvSpPr>
          <p:nvPr>
            <p:ph type="sldNum" sz="quarter" idx="5"/>
          </p:nvPr>
        </p:nvSpPr>
        <p:spPr/>
        <p:txBody>
          <a:bodyPr/>
          <a:lstStyle/>
          <a:p>
            <a:pPr>
              <a:defRPr/>
            </a:pPr>
            <a:r>
              <a:rPr lang="en-US" dirty="0">
                <a:solidFill>
                  <a:prstClr val="black"/>
                </a:solidFill>
              </a:rPr>
              <a:t>Slide </a:t>
            </a:r>
            <a:fld id="{07244942-45CA-4D38-8FAF-A7D59FC2399E}" type="slidenum">
              <a:rPr lang="en-US" smtClean="0">
                <a:solidFill>
                  <a:prstClr val="black"/>
                </a:solidFill>
              </a:rPr>
              <a:pPr>
                <a:defRPr/>
              </a:pPr>
              <a:t>10</a:t>
            </a:fld>
            <a:endParaRPr lang="en-US" dirty="0">
              <a:solidFill>
                <a:prstClr val="black"/>
              </a:solidFill>
            </a:endParaRPr>
          </a:p>
        </p:txBody>
      </p:sp>
      <p:sp>
        <p:nvSpPr>
          <p:cNvPr id="350214"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5"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57694" eaLnBrk="0" hangingPunct="0">
              <a:defRPr>
                <a:solidFill>
                  <a:schemeClr val="tx1"/>
                </a:solidFill>
                <a:latin typeface="Arial" pitchFamily="34" charset="0"/>
              </a:defRPr>
            </a:lvl1pPr>
            <a:lvl2pPr marL="729736" indent="-280667" eaLnBrk="0" hangingPunct="0">
              <a:defRPr>
                <a:solidFill>
                  <a:schemeClr val="tx1"/>
                </a:solidFill>
                <a:latin typeface="Arial" pitchFamily="34" charset="0"/>
              </a:defRPr>
            </a:lvl2pPr>
            <a:lvl3pPr marL="1122671" indent="-224535" eaLnBrk="0" hangingPunct="0">
              <a:defRPr>
                <a:solidFill>
                  <a:schemeClr val="tx1"/>
                </a:solidFill>
                <a:latin typeface="Arial" pitchFamily="34" charset="0"/>
              </a:defRPr>
            </a:lvl3pPr>
            <a:lvl4pPr marL="1571739" indent="-224535" eaLnBrk="0" hangingPunct="0">
              <a:defRPr>
                <a:solidFill>
                  <a:schemeClr val="tx1"/>
                </a:solidFill>
                <a:latin typeface="Arial" pitchFamily="34" charset="0"/>
              </a:defRPr>
            </a:lvl4pPr>
            <a:lvl5pPr marL="2020807" indent="-224535" eaLnBrk="0" hangingPunct="0">
              <a:defRPr>
                <a:solidFill>
                  <a:schemeClr val="tx1"/>
                </a:solidFill>
                <a:latin typeface="Arial" pitchFamily="34" charset="0"/>
              </a:defRPr>
            </a:lvl5pPr>
            <a:lvl6pPr marL="2469876" indent="-224535" eaLnBrk="0" fontAlgn="base" hangingPunct="0">
              <a:spcBef>
                <a:spcPct val="0"/>
              </a:spcBef>
              <a:spcAft>
                <a:spcPct val="0"/>
              </a:spcAft>
              <a:defRPr>
                <a:solidFill>
                  <a:schemeClr val="tx1"/>
                </a:solidFill>
                <a:latin typeface="Arial" pitchFamily="34" charset="0"/>
              </a:defRPr>
            </a:lvl6pPr>
            <a:lvl7pPr marL="2918944" indent="-224535" eaLnBrk="0" fontAlgn="base" hangingPunct="0">
              <a:spcBef>
                <a:spcPct val="0"/>
              </a:spcBef>
              <a:spcAft>
                <a:spcPct val="0"/>
              </a:spcAft>
              <a:defRPr>
                <a:solidFill>
                  <a:schemeClr val="tx1"/>
                </a:solidFill>
                <a:latin typeface="Arial" pitchFamily="34" charset="0"/>
              </a:defRPr>
            </a:lvl7pPr>
            <a:lvl8pPr marL="3368012" indent="-224535" eaLnBrk="0" fontAlgn="base" hangingPunct="0">
              <a:spcBef>
                <a:spcPct val="0"/>
              </a:spcBef>
              <a:spcAft>
                <a:spcPct val="0"/>
              </a:spcAft>
              <a:defRPr>
                <a:solidFill>
                  <a:schemeClr val="tx1"/>
                </a:solidFill>
                <a:latin typeface="Arial" pitchFamily="34" charset="0"/>
              </a:defRPr>
            </a:lvl8pPr>
            <a:lvl9pPr marL="3817080" indent="-224535"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2B3479"/>
                </a:solidFill>
              </a:rPr>
              <a:t>©2012 Core Knowledge Foundation. This work is licensed under a Creative Commons Attribution-NonCommercial-ShareAlike 3.0 Unported License. </a:t>
            </a:r>
            <a:r>
              <a:rPr lang="en-US" u="sng" dirty="0">
                <a:solidFill>
                  <a:srgbClr val="2B3479"/>
                </a:solidFill>
                <a:hlinkClick r:id="rId3"/>
              </a:rPr>
              <a:t>www.creativecommons.org/licenses/by-nc-sa/3.0/</a:t>
            </a:r>
            <a:endParaRPr lang="en-US" dirty="0">
              <a:solidFill>
                <a:srgbClr val="2B3479"/>
              </a:solidFill>
            </a:endParaRPr>
          </a:p>
        </p:txBody>
      </p:sp>
    </p:spTree>
    <p:extLst>
      <p:ext uri="{BB962C8B-B14F-4D97-AF65-F5344CB8AC3E}">
        <p14:creationId xmlns:p14="http://schemas.microsoft.com/office/powerpoint/2010/main" val="286505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Carole </a:t>
            </a:r>
          </a:p>
          <a:p>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Shift 2 states: </a:t>
            </a:r>
            <a:r>
              <a:rPr lang="en-US" sz="1200" dirty="0">
                <a:latin typeface="Calibri" panose="020F0502020204030204" pitchFamily="34" charset="0"/>
                <a:ea typeface="Arial"/>
                <a:cs typeface="Arial"/>
                <a:sym typeface="Arial"/>
                <a:rtl val="0"/>
              </a:rPr>
              <a:t>Regular practice with </a:t>
            </a:r>
            <a:r>
              <a:rPr lang="en-US" sz="1200" b="1" dirty="0">
                <a:latin typeface="Calibri" panose="020F0502020204030204" pitchFamily="34" charset="0"/>
                <a:ea typeface="Arial"/>
                <a:cs typeface="Arial"/>
                <a:sym typeface="Arial"/>
                <a:rtl val="0"/>
              </a:rPr>
              <a:t>complex text</a:t>
            </a:r>
            <a:r>
              <a:rPr lang="en-US" sz="1200" dirty="0">
                <a:latin typeface="Calibri" panose="020F0502020204030204" pitchFamily="34" charset="0"/>
                <a:ea typeface="Arial"/>
                <a:cs typeface="Arial"/>
                <a:sym typeface="Arial"/>
                <a:rtl val="0"/>
              </a:rPr>
              <a:t> and its </a:t>
            </a:r>
            <a:r>
              <a:rPr lang="en-US" sz="1200" b="1" dirty="0">
                <a:latin typeface="Calibri" panose="020F0502020204030204" pitchFamily="34" charset="0"/>
                <a:ea typeface="Arial"/>
                <a:cs typeface="Arial"/>
                <a:sym typeface="Arial"/>
                <a:rtl val="0"/>
              </a:rPr>
              <a:t>academic language</a:t>
            </a: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Realigned Upward from earlier levels</a:t>
            </a: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A Quantitative</a:t>
            </a:r>
            <a:r>
              <a:rPr lang="en-US" altLang="en-US" b="1" baseline="0" dirty="0">
                <a:latin typeface="Arial" panose="020B0604020202020204" pitchFamily="34" charset="0"/>
                <a:ea typeface="ＭＳ Ｐゴシック" panose="020B0600070205080204" pitchFamily="34" charset="-128"/>
              </a:rPr>
              <a:t> Measure (Step 2 of 3 Step Process)</a:t>
            </a:r>
          </a:p>
          <a:p>
            <a:endParaRPr lang="en-US" altLang="en-US" b="1" baseline="0" dirty="0">
              <a:latin typeface="Arial" panose="020B0604020202020204" pitchFamily="34" charset="0"/>
              <a:ea typeface="ＭＳ Ｐゴシック" panose="020B0600070205080204" pitchFamily="34" charset="-128"/>
            </a:endParaRPr>
          </a:p>
          <a:p>
            <a:r>
              <a:rPr lang="en-US" altLang="en-US" sz="1200" b="1" baseline="0" dirty="0">
                <a:latin typeface="+mn-lt"/>
                <a:ea typeface="ＭＳ Ｐゴシック" panose="020B0600070205080204" pitchFamily="34" charset="-128"/>
              </a:rPr>
              <a:t>To Kill A Mockingbird:</a:t>
            </a:r>
          </a:p>
          <a:p>
            <a:pPr marL="628650" lvl="1" indent="-171450">
              <a:buFont typeface="Arial" panose="020B0604020202020204" pitchFamily="34" charset="0"/>
              <a:buChar char="•"/>
            </a:pPr>
            <a:r>
              <a:rPr lang="en-US" altLang="en-US" sz="1200" b="1" baseline="0" dirty="0">
                <a:latin typeface="+mn-lt"/>
                <a:ea typeface="ＭＳ Ｐゴシック" panose="020B0600070205080204" pitchFamily="34" charset="-128"/>
              </a:rPr>
              <a:t>Lexile is 870 – Grade Band Level 4-5 </a:t>
            </a:r>
          </a:p>
          <a:p>
            <a:r>
              <a:rPr lang="en-US" altLang="en-US" sz="1200" b="1" baseline="0" dirty="0">
                <a:latin typeface="+mn-lt"/>
                <a:ea typeface="ＭＳ Ｐゴシック" panose="020B0600070205080204" pitchFamily="34" charset="-128"/>
              </a:rPr>
              <a:t>Qualitative Measures such as: </a:t>
            </a:r>
            <a:r>
              <a:rPr lang="en-US" altLang="en-US" sz="1200" b="0" baseline="0" dirty="0">
                <a:solidFill>
                  <a:srgbClr val="000000"/>
                </a:solidFill>
                <a:latin typeface="+mn-lt"/>
                <a:ea typeface="+mn-ea"/>
              </a:rPr>
              <a:t> </a:t>
            </a:r>
            <a:r>
              <a:rPr lang="en-US" altLang="en-US" sz="1200" b="1" baseline="0" dirty="0">
                <a:solidFill>
                  <a:srgbClr val="000000"/>
                </a:solidFill>
                <a:latin typeface="+mn-lt"/>
                <a:ea typeface="+mn-ea"/>
              </a:rPr>
              <a:t>VERY IMPORTANT</a:t>
            </a:r>
            <a:endParaRPr lang="en-US" altLang="en-US" sz="1200" b="1" dirty="0">
              <a:solidFill>
                <a:srgbClr val="000000"/>
              </a:solidFill>
              <a:latin typeface="+mn-lt"/>
            </a:endParaRPr>
          </a:p>
          <a:p>
            <a:pPr lvl="1" eaLnBrk="1" hangingPunct="1">
              <a:buFont typeface="Arial" panose="020B0604020202020204" pitchFamily="34" charset="0"/>
              <a:buChar char="•"/>
            </a:pPr>
            <a:r>
              <a:rPr lang="en-US" altLang="en-US" sz="1200" b="1" dirty="0">
                <a:solidFill>
                  <a:srgbClr val="000000"/>
                </a:solidFill>
                <a:latin typeface="+mn-lt"/>
              </a:rPr>
              <a:t>Levels of meaning</a:t>
            </a:r>
          </a:p>
          <a:p>
            <a:pPr lvl="1" eaLnBrk="1" hangingPunct="1">
              <a:buFont typeface="Arial" panose="020B0604020202020204" pitchFamily="34" charset="0"/>
              <a:buChar char="•"/>
            </a:pPr>
            <a:r>
              <a:rPr lang="en-US" altLang="en-US" sz="1200" b="1" dirty="0">
                <a:solidFill>
                  <a:srgbClr val="000000"/>
                </a:solidFill>
                <a:latin typeface="+mn-lt"/>
              </a:rPr>
              <a:t>Levels of purpose</a:t>
            </a:r>
          </a:p>
          <a:p>
            <a:pPr lvl="1" eaLnBrk="1" hangingPunct="1">
              <a:buFont typeface="Arial" panose="020B0604020202020204" pitchFamily="34" charset="0"/>
              <a:buChar char="•"/>
            </a:pPr>
            <a:r>
              <a:rPr lang="en-US" altLang="en-US" sz="1200" b="1" dirty="0">
                <a:solidFill>
                  <a:srgbClr val="000000"/>
                </a:solidFill>
                <a:latin typeface="+mn-lt"/>
              </a:rPr>
              <a:t>Structure</a:t>
            </a:r>
          </a:p>
          <a:p>
            <a:pPr lvl="1" eaLnBrk="1" hangingPunct="1">
              <a:buFont typeface="Arial" panose="020B0604020202020204" pitchFamily="34" charset="0"/>
              <a:buChar char="•"/>
            </a:pPr>
            <a:r>
              <a:rPr lang="en-US" altLang="en-US" sz="1200" b="1" dirty="0">
                <a:solidFill>
                  <a:srgbClr val="000000"/>
                </a:solidFill>
                <a:latin typeface="+mn-lt"/>
              </a:rPr>
              <a:t>Organization</a:t>
            </a:r>
          </a:p>
          <a:p>
            <a:pPr lvl="1" eaLnBrk="1" hangingPunct="1">
              <a:buFont typeface="Arial" panose="020B0604020202020204" pitchFamily="34" charset="0"/>
              <a:buChar char="•"/>
            </a:pPr>
            <a:r>
              <a:rPr lang="en-US" altLang="en-US" sz="1200" b="1" dirty="0">
                <a:solidFill>
                  <a:srgbClr val="000000"/>
                </a:solidFill>
                <a:latin typeface="+mn-lt"/>
              </a:rPr>
              <a:t>Language conventionality</a:t>
            </a:r>
          </a:p>
          <a:p>
            <a:pPr lvl="1" eaLnBrk="1" hangingPunct="1">
              <a:buFont typeface="Arial" panose="020B0604020202020204" pitchFamily="34" charset="0"/>
              <a:buChar char="•"/>
            </a:pPr>
            <a:r>
              <a:rPr lang="en-US" altLang="en-US" sz="1200" b="1" dirty="0">
                <a:solidFill>
                  <a:srgbClr val="000000"/>
                </a:solidFill>
                <a:latin typeface="+mn-lt"/>
              </a:rPr>
              <a:t>Language clarity</a:t>
            </a:r>
          </a:p>
          <a:p>
            <a:pPr lvl="1" eaLnBrk="1" hangingPunct="1">
              <a:buFont typeface="Arial" panose="020B0604020202020204" pitchFamily="34" charset="0"/>
              <a:buChar char="•"/>
            </a:pPr>
            <a:r>
              <a:rPr lang="en-US" altLang="en-US" sz="1200" b="1" dirty="0">
                <a:solidFill>
                  <a:srgbClr val="000000"/>
                </a:solidFill>
                <a:latin typeface="+mn-lt"/>
              </a:rPr>
              <a:t>Prior knowledge demands</a:t>
            </a:r>
          </a:p>
          <a:p>
            <a:r>
              <a:rPr lang="en-US" altLang="en-US" sz="1200" b="1" dirty="0">
                <a:latin typeface="+mn-lt"/>
                <a:ea typeface="ＭＳ Ｐゴシック" panose="020B0600070205080204" pitchFamily="34" charset="-128"/>
              </a:rPr>
              <a:t>Task and Reader</a:t>
            </a:r>
            <a:r>
              <a:rPr lang="en-US" altLang="en-US" sz="1200" b="1" baseline="0" dirty="0">
                <a:latin typeface="+mn-lt"/>
                <a:ea typeface="ＭＳ Ｐゴシック" panose="020B0600070205080204" pitchFamily="34" charset="-128"/>
              </a:rPr>
              <a:t> Considerations: THE TEACHER </a:t>
            </a:r>
            <a:endParaRPr lang="en-US" altLang="en-US" sz="1200" b="1" dirty="0">
              <a:latin typeface="+mn-lt"/>
              <a:ea typeface="ＭＳ Ｐゴシック" panose="020B0600070205080204" pitchFamily="34" charset="-128"/>
            </a:endParaRPr>
          </a:p>
          <a:p>
            <a:endParaRPr lang="en-US" altLang="en-US" sz="1200" b="1" dirty="0">
              <a:latin typeface="+mn-lt"/>
              <a:ea typeface="ＭＳ Ｐゴシック" panose="020B0600070205080204" pitchFamily="34" charset="-128"/>
            </a:endParaRPr>
          </a:p>
          <a:p>
            <a:r>
              <a:rPr lang="en-US" altLang="en-US" sz="1200" b="1" dirty="0">
                <a:latin typeface="+mn-lt"/>
                <a:ea typeface="ＭＳ Ｐゴシック" panose="020B0600070205080204" pitchFamily="34" charset="-128"/>
              </a:rPr>
              <a:t>RECOMMENDED PLACEMENT IS GRADES 9-10</a:t>
            </a:r>
          </a:p>
          <a:p>
            <a:endParaRPr lang="en-US" sz="1200" b="1" dirty="0">
              <a:solidFill>
                <a:schemeClr val="tx1"/>
              </a:solidFill>
              <a:latin typeface="Calibri" panose="020F0502020204030204" pitchFamily="34" charset="0"/>
            </a:endParaRPr>
          </a:p>
          <a:p>
            <a:r>
              <a:rPr lang="en-US" sz="1200" b="1" dirty="0">
                <a:solidFill>
                  <a:schemeClr val="tx1"/>
                </a:solidFill>
                <a:latin typeface="Calibri" panose="020F0502020204030204" pitchFamily="34" charset="0"/>
              </a:rPr>
              <a:t>Text Complexity for Grades K-2 </a:t>
            </a:r>
            <a:endParaRPr lang="en-US" altLang="en-US" sz="1200" b="1" dirty="0">
              <a:latin typeface="+mn-lt"/>
              <a:ea typeface="ＭＳ Ｐゴシック" panose="020B0600070205080204" pitchFamily="34" charset="-128"/>
            </a:endParaRPr>
          </a:p>
          <a:p>
            <a:pPr lvl="0">
              <a:lnSpc>
                <a:spcPct val="120000"/>
              </a:lnSpc>
              <a:spcBef>
                <a:spcPts val="0"/>
              </a:spcBef>
            </a:pPr>
            <a:r>
              <a:rPr lang="en-US" dirty="0">
                <a:latin typeface="Arial" panose="020B0604020202020204" pitchFamily="34" charset="0"/>
                <a:cs typeface="Arial" panose="020B0604020202020204" pitchFamily="34" charset="0"/>
              </a:rPr>
              <a:t>No complexity requirement for independent reading</a:t>
            </a:r>
          </a:p>
          <a:p>
            <a:pPr lvl="0">
              <a:lnSpc>
                <a:spcPct val="120000"/>
              </a:lnSpc>
              <a:spcBef>
                <a:spcPts val="0"/>
              </a:spcBef>
            </a:pPr>
            <a:r>
              <a:rPr lang="en-US" dirty="0">
                <a:latin typeface="Arial" panose="020B0604020202020204" pitchFamily="34" charset="0"/>
                <a:cs typeface="Arial" panose="020B0604020202020204" pitchFamily="34" charset="0"/>
              </a:rPr>
              <a:t>Complexity band begins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grade and students need to be reading texts in the lower part of the grades two-three band (does not mean all texts!)</a:t>
            </a:r>
          </a:p>
          <a:p>
            <a:pPr lvl="0">
              <a:lnSpc>
                <a:spcPct val="120000"/>
              </a:lnSpc>
              <a:spcBef>
                <a:spcPts val="0"/>
              </a:spcBef>
            </a:pPr>
            <a:r>
              <a:rPr lang="en-US" dirty="0">
                <a:latin typeface="Arial" panose="020B0604020202020204" pitchFamily="34" charset="0"/>
                <a:cs typeface="Arial" panose="020B0604020202020204" pitchFamily="34" charset="0"/>
              </a:rPr>
              <a:t>K-1-2 instruction should include LOTS of </a:t>
            </a:r>
            <a:r>
              <a:rPr lang="en-US" b="1" dirty="0">
                <a:solidFill>
                  <a:srgbClr val="FF0000"/>
                </a:solidFill>
                <a:latin typeface="Arial" panose="020B0604020202020204" pitchFamily="34" charset="0"/>
                <a:cs typeface="Arial" panose="020B0604020202020204" pitchFamily="34" charset="0"/>
              </a:rPr>
              <a:t>Read Aloud Texts </a:t>
            </a:r>
            <a:r>
              <a:rPr lang="en-US" dirty="0">
                <a:latin typeface="Arial" panose="020B0604020202020204" pitchFamily="34" charset="0"/>
                <a:cs typeface="Arial" panose="020B0604020202020204" pitchFamily="34" charset="0"/>
              </a:rPr>
              <a:t>and these texts should be </a:t>
            </a:r>
            <a:r>
              <a:rPr lang="en-US" b="1" dirty="0">
                <a:solidFill>
                  <a:srgbClr val="FF0000"/>
                </a:solidFill>
                <a:latin typeface="Arial" panose="020B0604020202020204" pitchFamily="34" charset="0"/>
                <a:cs typeface="Arial" panose="020B0604020202020204" pitchFamily="34" charset="0"/>
              </a:rPr>
              <a:t>at least 2 years above the grade level </a:t>
            </a:r>
            <a:r>
              <a:rPr lang="en-US" b="1" dirty="0">
                <a:latin typeface="Arial" panose="020B0604020202020204" pitchFamily="34" charset="0"/>
                <a:cs typeface="Arial" panose="020B0604020202020204" pitchFamily="34" charset="0"/>
              </a:rPr>
              <a:t>of the students (e.g., read aloud texts to students in the first grade should be of third grade complexity).</a:t>
            </a:r>
            <a:endParaRPr lang="en-US" dirty="0">
              <a:latin typeface="Arial" panose="020B0604020202020204" pitchFamily="34" charset="0"/>
              <a:cs typeface="Arial" panose="020B0604020202020204" pitchFamily="34" charset="0"/>
            </a:endParaRPr>
          </a:p>
          <a:p>
            <a:endParaRPr lang="en-US" altLang="en-US" sz="1200" b="1" dirty="0">
              <a:latin typeface="+mn-lt"/>
              <a:ea typeface="ＭＳ Ｐゴシック" panose="020B0600070205080204" pitchFamily="34" charset="-128"/>
            </a:endParaRPr>
          </a:p>
          <a:p>
            <a:endParaRPr lang="en-US" altLang="en-US" sz="1200" b="1" dirty="0">
              <a:latin typeface="+mn-lt"/>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fld id="{DF0F5F8B-48E7-49D1-B4EF-A061EAA840B2}"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extLst>
      <p:ext uri="{BB962C8B-B14F-4D97-AF65-F5344CB8AC3E}">
        <p14:creationId xmlns:p14="http://schemas.microsoft.com/office/powerpoint/2010/main" val="10516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t>Carole Let’s now look at Writing</a:t>
            </a:r>
          </a:p>
          <a:p>
            <a:endParaRPr lang="en-US" altLang="en-US" sz="1200" b="1" dirty="0"/>
          </a:p>
          <a:p>
            <a:r>
              <a:rPr lang="en-US" altLang="en-US" sz="1200" b="1" dirty="0"/>
              <a:t>As with reading, the percentages in the table reflect the sum of student writing</a:t>
            </a:r>
            <a:r>
              <a:rPr lang="en-US" altLang="en-US" sz="1200" b="1" u="sng" dirty="0"/>
              <a:t>, not just writing in ELA settings.</a:t>
            </a:r>
          </a:p>
          <a:p>
            <a:endParaRPr lang="en-US" altLang="en-US" sz="1200" b="1" u="sng" dirty="0"/>
          </a:p>
          <a:p>
            <a:r>
              <a:rPr lang="en-US" altLang="en-US" sz="1200" b="1" u="sng" dirty="0"/>
              <a:t>ONE REASON FOR THIS SHIFT IN THE ORGANIZATION OF WRITING STANDARDS IS TO BETTER PREPARE STUDENTS COLLEGE AND CAREER WRITING</a:t>
            </a:r>
          </a:p>
          <a:p>
            <a:endParaRPr lang="en-US" altLang="en-US" sz="1200" b="1" u="none" dirty="0"/>
          </a:p>
          <a:p>
            <a:r>
              <a:rPr lang="en-US" altLang="en-US" sz="1200" b="1" u="none" dirty="0"/>
              <a:t>Notice the decreasing emphasis on narrative writing that students do in school.  THOSE</a:t>
            </a:r>
            <a:r>
              <a:rPr lang="en-US" altLang="en-US" sz="1200" b="1" u="none" baseline="0" dirty="0"/>
              <a:t> PERCENTAGES DO NOT REPRESENT AN ELA CLASSROOM IN ISOLATION.</a:t>
            </a:r>
          </a:p>
          <a:p>
            <a:endParaRPr lang="en-US" altLang="en-US" sz="1200" b="1" u="none" dirty="0"/>
          </a:p>
          <a:p>
            <a:endParaRPr lang="en-US" altLang="en-US" b="1" dirty="0"/>
          </a:p>
          <a:p>
            <a:pPr marL="171450" indent="-171450">
              <a:buFont typeface="Arial" panose="020B0604020202020204" pitchFamily="34" charset="0"/>
              <a:buChar char="•"/>
            </a:pPr>
            <a:endParaRPr lang="en-US" altLang="en-US" baseline="0" dirty="0"/>
          </a:p>
          <a:p>
            <a:pPr marL="171450" indent="-171450">
              <a:buFont typeface="Arial" panose="020B0604020202020204" pitchFamily="34" charset="0"/>
              <a:buChar char="•"/>
            </a:pPr>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05F71A-65EE-4AD1-A901-537EA0DDDE66}"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96263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Carole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Writing Standard #2 HANDOUT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t>3 main skills identified in Writing</a:t>
            </a:r>
            <a:r>
              <a:rPr lang="en-US" b="1" baseline="0" dirty="0"/>
              <a:t> Standard 2: SELECTING, ORGANIZING, AND ANALYZING </a:t>
            </a:r>
          </a:p>
          <a:p>
            <a:pPr marL="171450" indent="-171450">
              <a:buFont typeface="Arial" panose="020B0604020202020204" pitchFamily="34" charset="0"/>
              <a:buChar char="•"/>
            </a:pPr>
            <a:r>
              <a:rPr lang="en-US" b="1" baseline="0" dirty="0"/>
              <a:t>2 important qualities identified ACCURACY AND CLARITY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81899-783F-4928-B48D-A2175AD8E087}"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551851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t>Carole</a:t>
            </a:r>
          </a:p>
          <a:p>
            <a:endParaRPr lang="en-US" altLang="en-US" sz="1200" b="1"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BEB78-AD40-46FA-95C0-585F9EB51F7A}"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38914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Carole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Arial"/>
                <a:cs typeface="Arial"/>
                <a:sym typeface="Arial"/>
                <a:rtl val="0"/>
              </a:rPr>
              <a:t>Shift 2 states: Reading, writing and speaking grounded in </a:t>
            </a:r>
            <a:r>
              <a:rPr lang="en-US" sz="1200" b="1" dirty="0">
                <a:latin typeface="Calibri" panose="020F0502020204030204" pitchFamily="34" charset="0"/>
                <a:ea typeface="Arial"/>
                <a:cs typeface="Arial"/>
                <a:sym typeface="Arial"/>
                <a:rtl val="0"/>
              </a:rPr>
              <a:t>evidence from text</a:t>
            </a:r>
            <a:r>
              <a:rPr lang="en-US" sz="1200" dirty="0">
                <a:latin typeface="Calibri" panose="020F0502020204030204" pitchFamily="34" charset="0"/>
                <a:ea typeface="Arial"/>
                <a:cs typeface="Arial"/>
                <a:sym typeface="Arial"/>
                <a:rtl val="0"/>
              </a:rPr>
              <a:t>,  both literary and informational</a:t>
            </a:r>
          </a:p>
          <a:p>
            <a:endParaRPr lang="en-US" b="1"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141314-49FF-D747-9D6C-A6981C25F8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159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Carole</a:t>
            </a:r>
          </a:p>
          <a:p>
            <a:endParaRPr lang="en-US" b="1" baseline="0" dirty="0"/>
          </a:p>
          <a:p>
            <a:r>
              <a:rPr lang="en-US" b="1" baseline="0" dirty="0"/>
              <a:t>Each type of TDQ in the Progression Process can be directly linked to a Reading Standard…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141314-49FF-D747-9D6C-A6981C25F8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44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17</a:t>
            </a:fld>
            <a:endParaRPr lang="en-US"/>
          </a:p>
        </p:txBody>
      </p:sp>
    </p:spTree>
    <p:extLst>
      <p:ext uri="{BB962C8B-B14F-4D97-AF65-F5344CB8AC3E}">
        <p14:creationId xmlns:p14="http://schemas.microsoft.com/office/powerpoint/2010/main" val="69059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249ABC-D17C-4E42-9D23-1B2D3F25211E}" type="slidenum">
              <a:rPr lang="en-US" altLang="en-US"/>
              <a:pPr eaLnBrk="1" hangingPunct="1"/>
              <a:t>18</a:t>
            </a:fld>
            <a:endParaRPr lang="en-US" altLang="en-US"/>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934720" y="4394809"/>
            <a:ext cx="5140960" cy="4164013"/>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b="1" dirty="0"/>
              <a:t>Carole </a:t>
            </a:r>
          </a:p>
          <a:p>
            <a:r>
              <a:rPr lang="en-US" altLang="en-US" b="1" dirty="0"/>
              <a:t>Mantra—we need students that </a:t>
            </a:r>
            <a:r>
              <a:rPr lang="en-US" altLang="en-US" b="1" dirty="0">
                <a:solidFill>
                  <a:srgbClr val="0070C0"/>
                </a:solidFill>
              </a:rPr>
              <a:t>“read like detectives and write like reporters” </a:t>
            </a:r>
            <a:r>
              <a:rPr lang="en-US" altLang="en-US" b="1" dirty="0"/>
              <a:t>(Coleman)</a:t>
            </a:r>
          </a:p>
          <a:p>
            <a:endParaRPr lang="en-US" altLang="en-US" b="1" dirty="0"/>
          </a:p>
        </p:txBody>
      </p:sp>
    </p:spTree>
    <p:extLst>
      <p:ext uri="{BB962C8B-B14F-4D97-AF65-F5344CB8AC3E}">
        <p14:creationId xmlns:p14="http://schemas.microsoft.com/office/powerpoint/2010/main" val="350382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19</a:t>
            </a:fld>
            <a:endParaRPr lang="en-US"/>
          </a:p>
        </p:txBody>
      </p:sp>
    </p:spTree>
    <p:extLst>
      <p:ext uri="{BB962C8B-B14F-4D97-AF65-F5344CB8AC3E}">
        <p14:creationId xmlns:p14="http://schemas.microsoft.com/office/powerpoint/2010/main" val="405530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We owe this to the students we teach and future generations!</a:t>
            </a:r>
          </a:p>
        </p:txBody>
      </p:sp>
      <p:sp>
        <p:nvSpPr>
          <p:cNvPr id="4" name="Slide Number Placeholder 3"/>
          <p:cNvSpPr>
            <a:spLocks noGrp="1"/>
          </p:cNvSpPr>
          <p:nvPr>
            <p:ph type="sldNum" sz="quarter" idx="10"/>
          </p:nvPr>
        </p:nvSpPr>
        <p:spPr/>
        <p:txBody>
          <a:bodyPr/>
          <a:lstStyle/>
          <a:p>
            <a:fld id="{189F1D7C-9429-4832-A906-187A4077121E}" type="slidenum">
              <a:rPr lang="en-US" smtClean="0"/>
              <a:t>2</a:t>
            </a:fld>
            <a:endParaRPr lang="en-US"/>
          </a:p>
        </p:txBody>
      </p:sp>
    </p:spTree>
    <p:extLst>
      <p:ext uri="{BB962C8B-B14F-4D97-AF65-F5344CB8AC3E}">
        <p14:creationId xmlns:p14="http://schemas.microsoft.com/office/powerpoint/2010/main" val="7309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latin typeface="+mn-lt"/>
              </a:rPr>
              <a:t>Carole: One quick message about Opinion/Argument Writing in K-5</a:t>
            </a:r>
          </a:p>
          <a:p>
            <a:pPr>
              <a:defRPr/>
            </a:pPr>
            <a:endParaRPr lang="en-US" b="1" dirty="0">
              <a:latin typeface="+mn-lt"/>
            </a:endParaRPr>
          </a:p>
          <a:p>
            <a:pPr>
              <a:defRPr/>
            </a:pPr>
            <a:r>
              <a:rPr lang="en-US" b="1" dirty="0">
                <a:latin typeface="+mn-lt"/>
              </a:rPr>
              <a:t>K-5 Writing building block to argumentation: </a:t>
            </a:r>
            <a:r>
              <a:rPr lang="en-US" b="1" u="sng" dirty="0">
                <a:latin typeface="+mn-lt"/>
              </a:rPr>
              <a:t>HANDOUT</a:t>
            </a:r>
          </a:p>
          <a:p>
            <a:pPr>
              <a:defRPr/>
            </a:pPr>
            <a:endParaRPr lang="en-US" b="1" dirty="0">
              <a:latin typeface="+mn-lt"/>
            </a:endParaRPr>
          </a:p>
          <a:p>
            <a:pPr>
              <a:defRPr/>
            </a:pPr>
            <a:r>
              <a:rPr lang="en-US" b="1" dirty="0">
                <a:latin typeface="+mn-lt"/>
              </a:rPr>
              <a:t>Read and Discuss at Your Table </a:t>
            </a:r>
          </a:p>
          <a:p>
            <a:pPr>
              <a:defRPr/>
            </a:pPr>
            <a:endParaRPr lang="en-US" b="1" i="1" dirty="0">
              <a:latin typeface="+mn-lt"/>
            </a:endParaRPr>
          </a:p>
          <a:p>
            <a:pPr>
              <a:defRPr/>
            </a:pPr>
            <a:r>
              <a:rPr lang="en-US" b="1" i="1" dirty="0">
                <a:latin typeface="+mn-lt"/>
              </a:rPr>
              <a:t>Write Steps Handout!</a:t>
            </a:r>
          </a:p>
          <a:p>
            <a:pPr>
              <a:defRPr/>
            </a:pPr>
            <a:r>
              <a:rPr lang="en-US" sz="1200" b="1" dirty="0">
                <a:latin typeface="+mn-lt"/>
              </a:rPr>
              <a:t>Thinking</a:t>
            </a:r>
            <a:r>
              <a:rPr lang="en-US" sz="1200" b="1" baseline="0" dirty="0">
                <a:latin typeface="+mn-lt"/>
              </a:rPr>
              <a:t> about O/A Writing…</a:t>
            </a:r>
          </a:p>
          <a:p>
            <a:pPr marL="171450" indent="-171450">
              <a:buFont typeface="Arial" panose="020B0604020202020204" pitchFamily="34" charset="0"/>
              <a:buChar char="•"/>
              <a:defRPr/>
            </a:pPr>
            <a:r>
              <a:rPr lang="en-US" sz="1200" b="1" dirty="0">
                <a:latin typeface="+mn-lt"/>
              </a:rPr>
              <a:t>Teach opinion pieces in the early grades (as the CCSS suggest), but help students make the transition by showing, early on, the difference between opinion (or reasons) and true evidence. </a:t>
            </a:r>
          </a:p>
          <a:p>
            <a:pPr marL="171450" indent="-171450">
              <a:buFont typeface="Arial" panose="020B0604020202020204" pitchFamily="34" charset="0"/>
              <a:buChar char="•"/>
              <a:defRPr/>
            </a:pPr>
            <a:r>
              <a:rPr lang="en-US" sz="1200" b="1" dirty="0">
                <a:latin typeface="+mn-lt"/>
              </a:rPr>
              <a:t>We do not need to demand evidence in their writing at this stage, but I think we do need to show them what evidence is, and indicate that beginning in middle school, they will be doing more independent research. </a:t>
            </a:r>
          </a:p>
          <a:p>
            <a:pPr marL="171450" indent="-171450">
              <a:buFont typeface="Arial" panose="020B0604020202020204" pitchFamily="34" charset="0"/>
              <a:buChar char="•"/>
              <a:defRPr/>
            </a:pPr>
            <a:r>
              <a:rPr lang="en-US" sz="1200" b="1" dirty="0">
                <a:latin typeface="+mn-lt"/>
              </a:rPr>
              <a:t>It is </a:t>
            </a:r>
            <a:r>
              <a:rPr lang="en-US" sz="1200" b="1" i="1" dirty="0">
                <a:latin typeface="+mn-lt"/>
              </a:rPr>
              <a:t>never</a:t>
            </a:r>
            <a:r>
              <a:rPr lang="en-US" sz="1200" b="1" dirty="0">
                <a:latin typeface="+mn-lt"/>
              </a:rPr>
              <a:t> too early to teach research and the documentation of that research.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Even with primary students, it is possible to model the borrowing of a fact, and show how that fact strengthens personal writing.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Too many college students flounder because they have no idea how to track down information, incorporate it into their writing, or cite the sources from which they took it</a:t>
            </a:r>
            <a:r>
              <a:rPr lang="en-US" sz="1200" b="1" dirty="0">
                <a:latin typeface="Calibri" panose="020F0502020204030204" pitchFamily="34" charset="0"/>
              </a:rPr>
              <a:t>. </a:t>
            </a:r>
            <a:endParaRPr lang="en-US" b="1" dirty="0">
              <a:latin typeface="+mn-lt"/>
            </a:endParaRPr>
          </a:p>
          <a:p>
            <a:pPr>
              <a:defRPr/>
            </a:pPr>
            <a:endParaRPr lang="en-US" b="1" dirty="0">
              <a:latin typeface="+mn-lt"/>
            </a:endParaRPr>
          </a:p>
          <a:p>
            <a:pPr>
              <a:defRPr/>
            </a:pPr>
            <a:endParaRPr lang="en-US" b="1" dirty="0"/>
          </a:p>
          <a:p>
            <a:pPr>
              <a:defRPr/>
            </a:pPr>
            <a:endParaRPr lang="en-US" b="1" dirty="0"/>
          </a:p>
          <a:p>
            <a:pPr>
              <a:defRPr/>
            </a:pPr>
            <a:endParaRPr lang="en-US" b="1" dirty="0"/>
          </a:p>
          <a:p>
            <a:pPr>
              <a:defRPr/>
            </a:pPr>
            <a:endParaRPr lang="en-US" b="1" dirty="0"/>
          </a:p>
          <a:p>
            <a:pPr>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F781B-FA72-459F-B12B-B28D458E7797}"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955755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200" b="1" u="none" dirty="0"/>
              <a:t>Carole</a:t>
            </a:r>
          </a:p>
          <a:p>
            <a:pPr defTabSz="931774">
              <a:defRPr/>
            </a:pPr>
            <a:r>
              <a:rPr lang="en-US" sz="1200" b="1" u="sng" dirty="0"/>
              <a:t>3 Appendices</a:t>
            </a:r>
            <a:r>
              <a:rPr lang="en-US" sz="1200" b="1" dirty="0"/>
              <a:t>: </a:t>
            </a:r>
          </a:p>
          <a:p>
            <a:pPr defTabSz="931774">
              <a:defRPr/>
            </a:pPr>
            <a:r>
              <a:rPr lang="en-US" sz="1200" b="1" dirty="0"/>
              <a:t>A: Supplementary materials and a glossary (43 pages) </a:t>
            </a:r>
          </a:p>
          <a:p>
            <a:pPr defTabSz="931774">
              <a:defRPr/>
            </a:pPr>
            <a:endParaRPr lang="en-US" sz="1200" b="1" dirty="0"/>
          </a:p>
          <a:p>
            <a:pPr defTabSz="931774">
              <a:defRPr/>
            </a:pPr>
            <a:r>
              <a:rPr lang="en-US" sz="1200" b="1" dirty="0"/>
              <a:t>B:</a:t>
            </a:r>
            <a:r>
              <a:rPr lang="en-US" sz="1200" b="1" baseline="0" dirty="0"/>
              <a:t> T</a:t>
            </a:r>
            <a:r>
              <a:rPr lang="en-US" sz="1200" b="1" dirty="0"/>
              <a:t>ext exemplars illustrating complexity. text complexity is measured by 3 factors </a:t>
            </a:r>
          </a:p>
          <a:p>
            <a:pPr marL="698830" lvl="1" indent="-232943" defTabSz="931774">
              <a:buFontTx/>
              <a:buAutoNum type="arabicPeriod"/>
              <a:defRPr/>
            </a:pPr>
            <a:r>
              <a:rPr lang="en-US" sz="1200" b="1" u="sng" dirty="0"/>
              <a:t>qualitative evaluation </a:t>
            </a:r>
            <a:r>
              <a:rPr lang="en-US" sz="1200" b="1" dirty="0"/>
              <a:t>(levels of meaning, structure, language conventionality, and clarity, and knowledge demands) </a:t>
            </a:r>
          </a:p>
          <a:p>
            <a:pPr marL="698830" lvl="1" indent="-232943" defTabSz="931774">
              <a:buFontTx/>
              <a:buAutoNum type="arabicPeriod"/>
              <a:defRPr/>
            </a:pPr>
            <a:r>
              <a:rPr lang="en-US" sz="1200" b="1" u="sng" dirty="0"/>
              <a:t>quantitative evaluation </a:t>
            </a:r>
            <a:r>
              <a:rPr lang="en-US" sz="1200" b="1" dirty="0"/>
              <a:t>(readability, and other scores of text complexity), and matching reader to text and task (reader variables such as motivation, knowledge and experience, and task variables such as purpose and complexity generated by task assigned or question posed) </a:t>
            </a:r>
          </a:p>
          <a:p>
            <a:pPr marL="698830" lvl="1" indent="-232943" defTabSz="931774">
              <a:buFontTx/>
              <a:buAutoNum type="arabicPeriod"/>
              <a:defRPr/>
            </a:pPr>
            <a:r>
              <a:rPr lang="en-US" sz="1200" b="1" u="sng" dirty="0"/>
              <a:t>quality and range of reading for grade levels </a:t>
            </a:r>
            <a:r>
              <a:rPr lang="en-US" sz="1200" b="1" dirty="0"/>
              <a:t>(includes text types for K-5 and 6-12 bands in these broad categories: stories, dramas, poetry and literary nonfiction/(historical, scientific and technical texts for K-5 only)</a:t>
            </a:r>
          </a:p>
          <a:p>
            <a:pPr marL="232943" indent="-232943" defTabSz="931774">
              <a:defRPr/>
            </a:pPr>
            <a:r>
              <a:rPr lang="en-US" sz="1200" b="1" baseline="0" dirty="0"/>
              <a:t>    A</a:t>
            </a:r>
            <a:r>
              <a:rPr lang="en-US" sz="1200" b="1" dirty="0"/>
              <a:t>ccompanying Sample Performance Tasks (183 pages)</a:t>
            </a:r>
          </a:p>
          <a:p>
            <a:pPr defTabSz="931774">
              <a:defRPr/>
            </a:pPr>
            <a:endParaRPr lang="en-US" sz="1200" b="1" dirty="0"/>
          </a:p>
          <a:p>
            <a:pPr defTabSz="931774">
              <a:defRPr/>
            </a:pPr>
            <a:r>
              <a:rPr lang="en-US" sz="1200" b="1" dirty="0"/>
              <a:t>C: Annotated samples demonstrating at least adequate performance in writing at various grade levels</a:t>
            </a:r>
            <a:r>
              <a:rPr lang="en-US" sz="1200" b="1" baseline="0" dirty="0"/>
              <a:t> (106 pages)</a:t>
            </a:r>
            <a:endParaRPr lang="en-US" sz="1200" b="1" dirty="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21</a:t>
            </a:fld>
            <a:endParaRPr lang="en-US"/>
          </a:p>
        </p:txBody>
      </p:sp>
    </p:spTree>
    <p:extLst>
      <p:ext uri="{BB962C8B-B14F-4D97-AF65-F5344CB8AC3E}">
        <p14:creationId xmlns:p14="http://schemas.microsoft.com/office/powerpoint/2010/main" val="893487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Carole</a:t>
            </a:r>
          </a:p>
          <a:p>
            <a:endParaRPr lang="en-US" sz="1200" b="1" dirty="0"/>
          </a:p>
          <a:p>
            <a:r>
              <a:rPr lang="en-US" sz="1200" b="1" dirty="0"/>
              <a:t>Share LDC rubrics as a resource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F1D7C-9429-4832-A906-187A40771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05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Dionne</a:t>
            </a:r>
            <a:r>
              <a:rPr lang="en-US" sz="1200" b="1" baseline="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Calibri" panose="020F0502020204030204" pitchFamily="34" charset="0"/>
                <a:cs typeface="Calibri" panose="020F0502020204030204" pitchFamily="34" charset="0"/>
              </a:rPr>
              <a:t>Choral Reading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89F1D7C-9429-4832-A906-187A4077121E}" type="slidenum">
              <a:rPr lang="en-US" smtClean="0"/>
              <a:t>23</a:t>
            </a:fld>
            <a:endParaRPr lang="en-US"/>
          </a:p>
        </p:txBody>
      </p:sp>
    </p:spTree>
    <p:extLst>
      <p:ext uri="{BB962C8B-B14F-4D97-AF65-F5344CB8AC3E}">
        <p14:creationId xmlns:p14="http://schemas.microsoft.com/office/powerpoint/2010/main" val="102006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a:t>
            </a:r>
          </a:p>
          <a:p>
            <a:r>
              <a:rPr lang="en-US" b="1" dirty="0"/>
              <a:t>6 mins to identify skills</a:t>
            </a:r>
          </a:p>
          <a:p>
            <a:r>
              <a:rPr lang="en-US" b="1" dirty="0"/>
              <a:t>15 to discuss/post</a:t>
            </a:r>
          </a:p>
        </p:txBody>
      </p:sp>
      <p:sp>
        <p:nvSpPr>
          <p:cNvPr id="4" name="Slide Number Placeholder 3"/>
          <p:cNvSpPr>
            <a:spLocks noGrp="1"/>
          </p:cNvSpPr>
          <p:nvPr>
            <p:ph type="sldNum" sz="quarter" idx="10"/>
          </p:nvPr>
        </p:nvSpPr>
        <p:spPr/>
        <p:txBody>
          <a:bodyPr/>
          <a:lstStyle/>
          <a:p>
            <a:fld id="{189F1D7C-9429-4832-A906-187A4077121E}" type="slidenum">
              <a:rPr lang="en-US" smtClean="0"/>
              <a:t>24</a:t>
            </a:fld>
            <a:endParaRPr lang="en-US"/>
          </a:p>
        </p:txBody>
      </p:sp>
    </p:spTree>
    <p:extLst>
      <p:ext uri="{BB962C8B-B14F-4D97-AF65-F5344CB8AC3E}">
        <p14:creationId xmlns:p14="http://schemas.microsoft.com/office/powerpoint/2010/main" val="2712077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Dionne: Note Taking Tool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Students cannot meet the requirements of the 2</a:t>
            </a:r>
            <a:r>
              <a:rPr lang="en-US" sz="1200" b="1" baseline="30000" dirty="0"/>
              <a:t>nd</a:t>
            </a:r>
            <a:r>
              <a:rPr lang="en-US" sz="1200" b="1" baseline="0" dirty="0"/>
              <a:t> grade text complexity band (read level text independently by the end of grade 2) if not enough time is spent in K-1 teaching the 5 essential components of reading. WORD ATTACK SKILLS. They must learn the skills in order to break down difficult words.  </a:t>
            </a:r>
          </a:p>
          <a:p>
            <a:endParaRPr lang="en-US" altLang="en-US" sz="1200" b="1" baseline="0" dirty="0"/>
          </a:p>
          <a:p>
            <a:r>
              <a:rPr lang="en-US" altLang="en-US" sz="1200" b="1" baseline="0" dirty="0"/>
              <a:t>MAP TESTING: VOCABULARY ACQUISITION scores low? This verifies the problem…(Found in the Reading Foundational Skills of the ELA Standards)</a:t>
            </a:r>
          </a:p>
          <a:p>
            <a:endParaRPr lang="en-US" altLang="en-US" sz="1200" b="1" baseline="0" dirty="0"/>
          </a:p>
          <a:p>
            <a:r>
              <a:rPr lang="en-US" altLang="en-US" sz="1200" b="1" baseline="0" dirty="0"/>
              <a:t>We have moved from Ungraded primary to specific reading skills taught at specific grade levels…</a:t>
            </a:r>
          </a:p>
          <a:p>
            <a:endParaRPr lang="en-US" altLang="en-US" sz="1200" b="1" baseline="0" dirty="0"/>
          </a:p>
          <a:p>
            <a:r>
              <a:rPr lang="en-US" altLang="en-US" sz="1200" b="1" baseline="0" dirty="0"/>
              <a:t>Some teachers/administrators may need a “r</a:t>
            </a:r>
            <a:r>
              <a:rPr lang="en-US" altLang="en-US" sz="1200" b="1" dirty="0"/>
              <a:t>ecalibration” of the 5 essential components of reading. </a:t>
            </a:r>
          </a:p>
          <a:p>
            <a:endParaRPr lang="en-US" altLang="en-US" sz="1200" b="1" dirty="0"/>
          </a:p>
          <a:p>
            <a:pPr marL="0" indent="0">
              <a:buFont typeface="Arial" panose="020B0604020202020204" pitchFamily="34" charset="0"/>
              <a:buNone/>
            </a:pPr>
            <a:r>
              <a:rPr lang="en-US" altLang="en-US" sz="1200" b="1" u="sng" dirty="0"/>
              <a:t>Phonemic awareness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is the ability to </a:t>
            </a:r>
            <a:r>
              <a:rPr lang="en-US" altLang="en-US" sz="1200" b="1" u="sng" dirty="0"/>
              <a:t>notice, think about, </a:t>
            </a:r>
            <a:r>
              <a:rPr lang="en-US" altLang="en-US" sz="1200" b="1" dirty="0"/>
              <a:t>and </a:t>
            </a:r>
            <a:r>
              <a:rPr lang="en-US" altLang="en-US" sz="1200" b="1" u="sng" dirty="0"/>
              <a:t>work</a:t>
            </a:r>
            <a:r>
              <a:rPr lang="en-US" altLang="en-US" sz="1200" b="1" dirty="0"/>
              <a:t> with the </a:t>
            </a:r>
            <a:r>
              <a:rPr lang="en-US" altLang="en-US" sz="1200" b="1" u="sng" dirty="0"/>
              <a:t>individual sounds </a:t>
            </a:r>
            <a:r>
              <a:rPr lang="en-US" altLang="en-US" sz="1200" b="1" dirty="0"/>
              <a:t>in spoken words. ... can be taught in the dark because it is all about the sounds in words. 20 hours of phonemic awareness should be enough instruction for the average reader, but research</a:t>
            </a:r>
            <a:r>
              <a:rPr lang="en-US" altLang="en-US" sz="1200" b="1" baseline="0" dirty="0"/>
              <a:t> shows that </a:t>
            </a:r>
            <a:r>
              <a:rPr lang="en-US" altLang="en-US" sz="1200" b="1" dirty="0"/>
              <a:t>1 out of every 5 children in a typical classroom will have phonemic awareness deficits</a:t>
            </a:r>
          </a:p>
          <a:p>
            <a:pPr marL="171450" indent="-171450">
              <a:buFont typeface="Arial" panose="020B0604020202020204" pitchFamily="34" charset="0"/>
              <a:buChar char="•"/>
            </a:pPr>
            <a:endParaRPr lang="en-US" altLang="en-US" sz="1200" b="1" dirty="0"/>
          </a:p>
          <a:p>
            <a:pPr marL="0" indent="0">
              <a:buFont typeface="Arial" panose="020B0604020202020204" pitchFamily="34" charset="0"/>
              <a:buNone/>
            </a:pPr>
            <a:r>
              <a:rPr lang="en-US" altLang="en-US" sz="1200" b="1" u="sng" dirty="0"/>
              <a:t>Phonics</a:t>
            </a:r>
          </a:p>
          <a:p>
            <a:pPr marL="171450" indent="-171450">
              <a:buFont typeface="Arial" panose="020B0604020202020204" pitchFamily="34" charset="0"/>
              <a:buChar char="•"/>
            </a:pPr>
            <a:r>
              <a:rPr lang="en-US" altLang="en-US" sz="1200" b="1" dirty="0"/>
              <a:t>National Reading Panel findings conclude that all beginning readers regardless of their age can benefit from instruction in systematic phonics.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Systematic and explicit phonics instruction is particularly beneficial for children who are having difficulty learning to read and who are at risk for developing future reading problems.</a:t>
            </a:r>
          </a:p>
          <a:p>
            <a:pPr marL="171450" indent="-171450" eaLnBrk="1" hangingPunct="1">
              <a:buFont typeface="Arial" panose="020B0604020202020204" pitchFamily="34" charset="0"/>
              <a:buChar char="•"/>
            </a:pPr>
            <a:r>
              <a:rPr lang="en-US" altLang="en-US" sz="1200" b="1" dirty="0"/>
              <a:t>Systematic and explicit phonics instruction is </a:t>
            </a:r>
            <a:r>
              <a:rPr lang="en-US" altLang="en-US" sz="1200" b="1" u="sng" dirty="0"/>
              <a:t>most effective when introduced early</a:t>
            </a:r>
            <a:r>
              <a:rPr lang="en-US" altLang="en-US" sz="1200" b="1" dirty="0"/>
              <a:t>.</a:t>
            </a:r>
            <a:r>
              <a:rPr lang="en-US" altLang="en-US" sz="1200" b="1" baseline="0" dirty="0"/>
              <a:t> </a:t>
            </a:r>
            <a:r>
              <a:rPr lang="en-US" altLang="en-US" sz="1200" b="1" dirty="0"/>
              <a:t>Phonics instruction is not an entire reading program for beginning readers.</a:t>
            </a:r>
          </a:p>
          <a:p>
            <a:pPr marL="171450" indent="-171450" eaLnBrk="1" hangingPunct="1">
              <a:buFont typeface="Arial" panose="020B0604020202020204" pitchFamily="34" charset="0"/>
              <a:buChar char="•"/>
            </a:pPr>
            <a:endParaRPr lang="en-US" altLang="en-US" sz="1200" b="1" dirty="0"/>
          </a:p>
          <a:p>
            <a:pPr eaLnBrk="1" hangingPunct="1"/>
            <a:r>
              <a:rPr lang="en-US" altLang="en-US" sz="1200" b="1" u="sng" dirty="0"/>
              <a:t>Fluency</a:t>
            </a:r>
          </a:p>
          <a:p>
            <a:pPr marL="171450" indent="-171450" eaLnBrk="1" hangingPunct="1">
              <a:buFont typeface="Arial" panose="020B0604020202020204" pitchFamily="34" charset="0"/>
              <a:buChar char="•"/>
            </a:pPr>
            <a:r>
              <a:rPr lang="en-US" altLang="en-US" sz="1200" b="1" dirty="0"/>
              <a:t>Repeated and monitored oral reading improves reading fluency and overall reading achievement.</a:t>
            </a:r>
          </a:p>
          <a:p>
            <a:pPr marL="171450" indent="-171450" eaLnBrk="1" hangingPunct="1">
              <a:buFont typeface="Arial" panose="020B0604020202020204" pitchFamily="34" charset="0"/>
              <a:buChar char="•"/>
            </a:pPr>
            <a:r>
              <a:rPr lang="en-US" altLang="en-US" sz="1200" b="1" dirty="0"/>
              <a:t>Increasing “eyes on text” should be an intentional focus in creating fluent readers, as well as building the endurance of text necessary for comprehension.</a:t>
            </a:r>
          </a:p>
          <a:p>
            <a:pPr marL="0" indent="0" eaLnBrk="1" hangingPunct="1">
              <a:buFont typeface="Arial" panose="020B0604020202020204" pitchFamily="34" charset="0"/>
              <a:buNone/>
            </a:pPr>
            <a:endParaRPr lang="en-US" alt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u="sng" dirty="0"/>
              <a:t>Vocabulary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u="none" dirty="0"/>
              <a:t>Tier 1-2-3 Words</a:t>
            </a:r>
          </a:p>
          <a:p>
            <a:pPr marL="171450" indent="-171450">
              <a:buFont typeface="Arial" panose="020B0604020202020204" pitchFamily="34" charset="0"/>
              <a:buChar char="•"/>
            </a:pPr>
            <a:r>
              <a:rPr lang="en-US" altLang="en-US" sz="1200" b="1" dirty="0"/>
              <a:t>Children learn the meanings of most words indirectly, through everyday experiences with oral and written language.</a:t>
            </a:r>
          </a:p>
          <a:p>
            <a:pPr marL="171450" indent="-171450">
              <a:buFont typeface="Arial" panose="020B0604020202020204" pitchFamily="34" charset="0"/>
              <a:buChar char="•"/>
            </a:pPr>
            <a:r>
              <a:rPr lang="en-US" altLang="en-US" sz="1200" b="1" dirty="0"/>
              <a:t>Although a great deal of vocabulary is learned indirectly, some vocabulary should be taught directly.</a:t>
            </a:r>
          </a:p>
          <a:p>
            <a:pPr marL="171450" indent="-171450">
              <a:buFont typeface="Arial" panose="020B0604020202020204" pitchFamily="34" charset="0"/>
              <a:buChar char="•"/>
            </a:pPr>
            <a:r>
              <a:rPr lang="en-US" altLang="en-US" sz="1200" dirty="0"/>
              <a:t>Vocabulary is found in the </a:t>
            </a:r>
            <a:r>
              <a:rPr lang="en-US" altLang="en-US" sz="1200" b="1" dirty="0"/>
              <a:t>Language</a:t>
            </a:r>
            <a:r>
              <a:rPr lang="en-US" altLang="en-US" sz="1200" dirty="0"/>
              <a:t> </a:t>
            </a:r>
            <a:r>
              <a:rPr lang="en-US" altLang="en-US" sz="1200" b="1" dirty="0"/>
              <a:t>Standards</a:t>
            </a:r>
            <a:r>
              <a:rPr lang="en-US" altLang="en-US" sz="1200" dirty="0"/>
              <a:t> under </a:t>
            </a:r>
            <a:r>
              <a:rPr lang="en-US" altLang="en-US" sz="1200" b="1" dirty="0"/>
              <a:t>Vocabulary Acquisition and Use.</a:t>
            </a:r>
          </a:p>
          <a:p>
            <a:pPr eaLnBrk="1" hangingPunct="1">
              <a:buFont typeface="Wingdings 3" panose="05040102010807070707" pitchFamily="18" charset="2"/>
              <a:buNone/>
            </a:pPr>
            <a:endParaRPr lang="en-US" altLang="en-US" sz="1200" dirty="0"/>
          </a:p>
          <a:p>
            <a:pPr eaLnBrk="1" hangingPunct="1"/>
            <a:r>
              <a:rPr lang="en-US" altLang="en-US" sz="1200" b="1" dirty="0"/>
              <a:t>Language Standards/Vocabulary Acquisition and Use </a:t>
            </a:r>
            <a:r>
              <a:rPr lang="en-US" altLang="en-US" sz="1200" dirty="0"/>
              <a:t>is found are found in grades K – 11/12.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u="sng" dirty="0"/>
              <a:t>Comprehension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Comprehension monitoring, a critical part of metacognition, has received a great deal of attention in the reading research.</a:t>
            </a:r>
          </a:p>
          <a:p>
            <a:pPr marL="171450" indent="-171450">
              <a:buFont typeface="Arial" panose="020B0604020202020204" pitchFamily="34" charset="0"/>
              <a:buChar char="•"/>
            </a:pPr>
            <a:r>
              <a:rPr lang="en-US" altLang="en-US" sz="1200" b="1" dirty="0"/>
              <a:t>Need comprehension strategies: Direct explanation,</a:t>
            </a:r>
            <a:r>
              <a:rPr lang="en-US" altLang="en-US" sz="1200" b="1" baseline="0" dirty="0"/>
              <a:t> </a:t>
            </a:r>
            <a:r>
              <a:rPr lang="en-US" altLang="en-US" sz="1200" b="1" dirty="0"/>
              <a:t>Modeling,</a:t>
            </a:r>
            <a:r>
              <a:rPr lang="en-US" altLang="en-US" sz="1200" b="1" baseline="0" dirty="0"/>
              <a:t> </a:t>
            </a:r>
            <a:r>
              <a:rPr lang="en-US" altLang="en-US" sz="1200" b="1" dirty="0"/>
              <a:t>Guided Practice,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Text structure:</a:t>
            </a:r>
            <a:r>
              <a:rPr lang="en-US" altLang="en-US" sz="1200" dirty="0"/>
              <a:t> </a:t>
            </a:r>
            <a:r>
              <a:rPr lang="en-US" altLang="en-US" sz="1200" b="1" dirty="0"/>
              <a:t>Cause and effect, Compare and Contrast, Sequence, Problem and Solution and Description.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1" dirty="0"/>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endParaRPr lang="en-US" altLang="en-US" b="1" dirty="0"/>
          </a:p>
          <a:p>
            <a:pPr marL="109728" indent="0" eaLnBrk="1" fontAlgn="auto" hangingPunct="1">
              <a:spcAft>
                <a:spcPts val="0"/>
              </a:spcAft>
              <a:buFont typeface="Wingdings 3"/>
              <a:buNone/>
              <a:defRPr/>
            </a:pPr>
            <a:endParaRPr lang="en-US" dirty="0"/>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endParaRPr lang="en-US" altLang="en-US" b="1" u="sng" dirty="0"/>
          </a:p>
          <a:p>
            <a:pPr marL="0" indent="0">
              <a:buFont typeface="Arial" panose="020B0604020202020204" pitchFamily="34" charset="0"/>
              <a:buNone/>
            </a:pPr>
            <a:endParaRPr lang="en-US" altLang="en-US" b="1" u="sng" dirty="0"/>
          </a:p>
          <a:p>
            <a:pPr marL="0" indent="0">
              <a:buFont typeface="Arial" panose="020B0604020202020204" pitchFamily="34" charset="0"/>
              <a:buNone/>
            </a:pPr>
            <a:endParaRPr lang="en-US" altLang="en-US" b="1" u="sng"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583CE7-FE94-4E09-8265-0C85D06F5C8F}"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10300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Dionne</a:t>
            </a:r>
            <a:r>
              <a:rPr lang="en-US" sz="1200" b="1" baseline="0" dirty="0"/>
              <a:t> - HANDOUT</a:t>
            </a:r>
            <a:endParaRPr lang="en-US" sz="1200" b="1" dirty="0"/>
          </a:p>
          <a:p>
            <a:endParaRPr lang="en-US" sz="1200" b="1" dirty="0"/>
          </a:p>
          <a:p>
            <a:r>
              <a:rPr lang="en-US" sz="1200" b="1" dirty="0"/>
              <a:t>Phoneme isolation -  Tell me the first sound /b/ bed</a:t>
            </a:r>
          </a:p>
          <a:p>
            <a:r>
              <a:rPr lang="en-US" sz="1200" b="1" dirty="0"/>
              <a:t>Phoneme identity – commons sound in different words – alliteration</a:t>
            </a:r>
          </a:p>
          <a:p>
            <a:r>
              <a:rPr lang="en-US" sz="1200" b="1" dirty="0"/>
              <a:t>Phoneme categorization –which word doesn’t belong?</a:t>
            </a:r>
          </a:p>
          <a:p>
            <a:r>
              <a:rPr lang="en-US" sz="1200" b="1" dirty="0"/>
              <a:t>Phoneme blending – </a:t>
            </a:r>
            <a:r>
              <a:rPr lang="en-US" sz="1200" b="1" dirty="0" err="1"/>
              <a:t>sk</a:t>
            </a:r>
            <a:r>
              <a:rPr lang="en-US" sz="1200" b="1" dirty="0"/>
              <a:t>, </a:t>
            </a:r>
            <a:r>
              <a:rPr lang="en-US" sz="1200" b="1" dirty="0" err="1"/>
              <a:t>br</a:t>
            </a:r>
            <a:r>
              <a:rPr lang="en-US" sz="1200" b="1" dirty="0"/>
              <a:t>, </a:t>
            </a:r>
            <a:r>
              <a:rPr lang="en-US" sz="1200" b="1" dirty="0" err="1"/>
              <a:t>bl</a:t>
            </a:r>
            <a:endParaRPr lang="en-US" sz="1200" b="1" dirty="0"/>
          </a:p>
          <a:p>
            <a:r>
              <a:rPr lang="en-US" sz="1200" b="1" dirty="0"/>
              <a:t>Phoneme segmentation – ship</a:t>
            </a:r>
          </a:p>
          <a:p>
            <a:r>
              <a:rPr lang="en-US" sz="1200" b="1" dirty="0"/>
              <a:t>Phoneme deletion – recognize words when one phoneme is taken away – plate, late</a:t>
            </a:r>
          </a:p>
        </p:txBody>
      </p:sp>
      <p:sp>
        <p:nvSpPr>
          <p:cNvPr id="4" name="Slide Number Placeholder 3"/>
          <p:cNvSpPr>
            <a:spLocks noGrp="1"/>
          </p:cNvSpPr>
          <p:nvPr>
            <p:ph type="sldNum" sz="quarter" idx="10"/>
          </p:nvPr>
        </p:nvSpPr>
        <p:spPr/>
        <p:txBody>
          <a:bodyPr/>
          <a:lstStyle/>
          <a:p>
            <a:fld id="{8B5D89D1-0A79-4B5F-899B-AB694BD3ACB6}" type="slidenum">
              <a:rPr lang="en-US" smtClean="0"/>
              <a:t>26</a:t>
            </a:fld>
            <a:endParaRPr lang="en-US"/>
          </a:p>
        </p:txBody>
      </p:sp>
    </p:spTree>
    <p:extLst>
      <p:ext uri="{BB962C8B-B14F-4D97-AF65-F5344CB8AC3E}">
        <p14:creationId xmlns:p14="http://schemas.microsoft.com/office/powerpoint/2010/main" val="3502409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a:t>
            </a:r>
          </a:p>
        </p:txBody>
      </p:sp>
      <p:sp>
        <p:nvSpPr>
          <p:cNvPr id="4" name="Slide Number Placeholder 3"/>
          <p:cNvSpPr>
            <a:spLocks noGrp="1"/>
          </p:cNvSpPr>
          <p:nvPr>
            <p:ph type="sldNum" sz="quarter" idx="10"/>
          </p:nvPr>
        </p:nvSpPr>
        <p:spPr/>
        <p:txBody>
          <a:bodyPr/>
          <a:lstStyle/>
          <a:p>
            <a:fld id="{189F1D7C-9429-4832-A906-187A4077121E}" type="slidenum">
              <a:rPr lang="en-US" smtClean="0"/>
              <a:t>27</a:t>
            </a:fld>
            <a:endParaRPr lang="en-US"/>
          </a:p>
        </p:txBody>
      </p:sp>
    </p:spTree>
    <p:extLst>
      <p:ext uri="{BB962C8B-B14F-4D97-AF65-F5344CB8AC3E}">
        <p14:creationId xmlns:p14="http://schemas.microsoft.com/office/powerpoint/2010/main" val="264356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F33ED1-08DD-4599-8C4B-EC244FE82D51}"/>
              </a:ext>
            </a:extLst>
          </p:cNvPr>
          <p:cNvSpPr>
            <a:spLocks noGrp="1" noChangeArrowheads="1"/>
          </p:cNvSpPr>
          <p:nvPr>
            <p:ph type="sldNum" sz="quarter" idx="5"/>
          </p:nvPr>
        </p:nvSpPr>
        <p:spPr>
          <a:ln/>
        </p:spPr>
        <p:txBody>
          <a:bodyPr/>
          <a:lstStyle/>
          <a:p>
            <a:fld id="{F2A595F9-A84F-41EE-A615-7A797261180C}" type="slidenum">
              <a:rPr lang="en-US" altLang="en-US"/>
              <a:pPr/>
              <a:t>28</a:t>
            </a:fld>
            <a:endParaRPr lang="en-US" altLang="en-US"/>
          </a:p>
        </p:txBody>
      </p:sp>
      <p:sp>
        <p:nvSpPr>
          <p:cNvPr id="256002" name="Rectangle 2">
            <a:extLst>
              <a:ext uri="{FF2B5EF4-FFF2-40B4-BE49-F238E27FC236}">
                <a16:creationId xmlns:a16="http://schemas.microsoft.com/office/drawing/2014/main" id="{4AFA4108-7C10-472C-BF48-B5681F48D6F5}"/>
              </a:ext>
            </a:extLst>
          </p:cNvPr>
          <p:cNvSpPr>
            <a:spLocks noGrp="1" noRot="1" noChangeAspect="1" noChangeArrowheads="1" noTextEdit="1"/>
          </p:cNvSpPr>
          <p:nvPr>
            <p:ph type="sldImg"/>
          </p:nvPr>
        </p:nvSpPr>
        <p:spPr>
          <a:xfrm>
            <a:off x="325438" y="698500"/>
            <a:ext cx="6208712" cy="3492500"/>
          </a:xfrm>
          <a:ln/>
        </p:spPr>
      </p:sp>
      <p:sp>
        <p:nvSpPr>
          <p:cNvPr id="256003" name="Rectangle 3">
            <a:extLst>
              <a:ext uri="{FF2B5EF4-FFF2-40B4-BE49-F238E27FC236}">
                <a16:creationId xmlns:a16="http://schemas.microsoft.com/office/drawing/2014/main" id="{E05D858D-26B4-4042-A726-78BA7BED0FE0}"/>
              </a:ext>
            </a:extLst>
          </p:cNvPr>
          <p:cNvSpPr>
            <a:spLocks noGrp="1" noChangeArrowheads="1"/>
          </p:cNvSpPr>
          <p:nvPr>
            <p:ph type="body" idx="1"/>
          </p:nvPr>
        </p:nvSpPr>
        <p:spPr>
          <a:xfrm>
            <a:off x="914400" y="4424363"/>
            <a:ext cx="5029200" cy="4191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Dionne   </a:t>
            </a:r>
            <a:r>
              <a:rPr lang="en-US" altLang="en-US" sz="1200" b="1" dirty="0"/>
              <a:t>The 2</a:t>
            </a:r>
            <a:r>
              <a:rPr lang="en-US" altLang="en-US" sz="1200" b="1" baseline="30000" dirty="0"/>
              <a:t>nd</a:t>
            </a:r>
            <a:r>
              <a:rPr lang="en-US" altLang="en-US" sz="1200" b="1" dirty="0"/>
              <a:t> component is Phonics.</a:t>
            </a:r>
          </a:p>
          <a:p>
            <a:endParaRPr lang="en-US" altLang="en-US" sz="1200" b="1" dirty="0"/>
          </a:p>
          <a:p>
            <a:r>
              <a:rPr lang="en-US" altLang="en-US" sz="1200" i="1" dirty="0"/>
              <a:t>Read slide.</a:t>
            </a:r>
          </a:p>
          <a:p>
            <a:endParaRPr lang="en-US" altLang="en-US" sz="1200" dirty="0"/>
          </a:p>
          <a:p>
            <a:pPr marL="0" indent="0">
              <a:buFont typeface="Arial" panose="020B0604020202020204" pitchFamily="34" charset="0"/>
              <a:buNone/>
            </a:pPr>
            <a:r>
              <a:rPr lang="en-US" altLang="en-US" sz="1200" b="1" u="sng" dirty="0"/>
              <a:t>Phonics</a:t>
            </a:r>
          </a:p>
          <a:p>
            <a:pPr marL="171450" indent="-171450">
              <a:buFont typeface="Arial" panose="020B0604020202020204" pitchFamily="34" charset="0"/>
              <a:buChar char="•"/>
            </a:pPr>
            <a:r>
              <a:rPr lang="en-US" altLang="en-US" sz="1200" b="1" dirty="0"/>
              <a:t>National Reading Panel findings conclude that all beginning readers regardless of their age can benefit from instruction in systematic phonics.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Systematic and explicit phonics instruction is particularly beneficial for children who are having difficulty learning to read and who are at risk for developing future reading problems.</a:t>
            </a:r>
          </a:p>
          <a:p>
            <a:pPr marL="171450" indent="-171450" eaLnBrk="1" hangingPunct="1">
              <a:buFont typeface="Arial" panose="020B0604020202020204" pitchFamily="34" charset="0"/>
              <a:buChar char="•"/>
            </a:pPr>
            <a:r>
              <a:rPr lang="en-US" altLang="en-US" sz="1200" b="1" dirty="0"/>
              <a:t>Systematic and explicit phonics instruction is </a:t>
            </a:r>
            <a:r>
              <a:rPr lang="en-US" altLang="en-US" sz="1200" b="1" u="sng" dirty="0"/>
              <a:t>most effective when introduced early</a:t>
            </a:r>
            <a:r>
              <a:rPr lang="en-US" altLang="en-US" sz="1200" b="1" dirty="0"/>
              <a:t>.</a:t>
            </a:r>
            <a:r>
              <a:rPr lang="en-US" altLang="en-US" sz="1200" b="1" baseline="0" dirty="0"/>
              <a:t> </a:t>
            </a:r>
            <a:r>
              <a:rPr lang="en-US" altLang="en-US" sz="1200" b="1" dirty="0"/>
              <a:t>Phonics instruction is not an entire reading program for beginning readers.</a:t>
            </a:r>
          </a:p>
          <a:p>
            <a:endParaRPr lang="en-US" altLang="en-US" dirty="0"/>
          </a:p>
        </p:txBody>
      </p:sp>
    </p:spTree>
    <p:extLst>
      <p:ext uri="{BB962C8B-B14F-4D97-AF65-F5344CB8AC3E}">
        <p14:creationId xmlns:p14="http://schemas.microsoft.com/office/powerpoint/2010/main" val="4249158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Dionne</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29</a:t>
            </a:fld>
            <a:endParaRPr lang="en-US"/>
          </a:p>
        </p:txBody>
      </p:sp>
    </p:spTree>
    <p:extLst>
      <p:ext uri="{BB962C8B-B14F-4D97-AF65-F5344CB8AC3E}">
        <p14:creationId xmlns:p14="http://schemas.microsoft.com/office/powerpoint/2010/main" val="381676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3</a:t>
            </a:fld>
            <a:endParaRPr lang="en-US"/>
          </a:p>
        </p:txBody>
      </p:sp>
    </p:spTree>
    <p:extLst>
      <p:ext uri="{BB962C8B-B14F-4D97-AF65-F5344CB8AC3E}">
        <p14:creationId xmlns:p14="http://schemas.microsoft.com/office/powerpoint/2010/main" val="472372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Dionne</a:t>
            </a:r>
          </a:p>
          <a:p>
            <a:endParaRPr lang="en-US" dirty="0"/>
          </a:p>
        </p:txBody>
      </p:sp>
      <p:sp>
        <p:nvSpPr>
          <p:cNvPr id="4" name="Slide Number Placeholder 3"/>
          <p:cNvSpPr>
            <a:spLocks noGrp="1"/>
          </p:cNvSpPr>
          <p:nvPr>
            <p:ph type="sldNum" sz="quarter" idx="10"/>
          </p:nvPr>
        </p:nvSpPr>
        <p:spPr/>
        <p:txBody>
          <a:bodyPr/>
          <a:lstStyle/>
          <a:p>
            <a:fld id="{8B5D89D1-0A79-4B5F-899B-AB694BD3ACB6}" type="slidenum">
              <a:rPr lang="en-US" smtClean="0"/>
              <a:t>30</a:t>
            </a:fld>
            <a:endParaRPr lang="en-US"/>
          </a:p>
        </p:txBody>
      </p:sp>
    </p:spTree>
    <p:extLst>
      <p:ext uri="{BB962C8B-B14F-4D97-AF65-F5344CB8AC3E}">
        <p14:creationId xmlns:p14="http://schemas.microsoft.com/office/powerpoint/2010/main" val="340011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 – Table Groups ACTIVITY </a:t>
            </a:r>
          </a:p>
        </p:txBody>
      </p:sp>
      <p:sp>
        <p:nvSpPr>
          <p:cNvPr id="4" name="Slide Number Placeholder 3"/>
          <p:cNvSpPr>
            <a:spLocks noGrp="1"/>
          </p:cNvSpPr>
          <p:nvPr>
            <p:ph type="sldNum" sz="quarter" idx="10"/>
          </p:nvPr>
        </p:nvSpPr>
        <p:spPr/>
        <p:txBody>
          <a:bodyPr/>
          <a:lstStyle/>
          <a:p>
            <a:fld id="{189F1D7C-9429-4832-A906-187A4077121E}" type="slidenum">
              <a:rPr lang="en-US" smtClean="0"/>
              <a:t>31</a:t>
            </a:fld>
            <a:endParaRPr lang="en-US"/>
          </a:p>
        </p:txBody>
      </p:sp>
    </p:spTree>
    <p:extLst>
      <p:ext uri="{BB962C8B-B14F-4D97-AF65-F5344CB8AC3E}">
        <p14:creationId xmlns:p14="http://schemas.microsoft.com/office/powerpoint/2010/main" val="142445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969BE1-C991-4056-B2B8-8A885557E3E2}"/>
              </a:ext>
            </a:extLst>
          </p:cNvPr>
          <p:cNvSpPr>
            <a:spLocks noGrp="1" noChangeArrowheads="1"/>
          </p:cNvSpPr>
          <p:nvPr>
            <p:ph type="sldNum" sz="quarter" idx="5"/>
          </p:nvPr>
        </p:nvSpPr>
        <p:spPr>
          <a:ln/>
        </p:spPr>
        <p:txBody>
          <a:bodyPr/>
          <a:lstStyle/>
          <a:p>
            <a:fld id="{498060EF-26FE-4E2E-AC4B-EF314917967B}" type="slidenum">
              <a:rPr lang="en-US" altLang="en-US"/>
              <a:pPr/>
              <a:t>32</a:t>
            </a:fld>
            <a:endParaRPr lang="en-US" altLang="en-US"/>
          </a:p>
        </p:txBody>
      </p:sp>
      <p:sp>
        <p:nvSpPr>
          <p:cNvPr id="258050" name="Rectangle 2">
            <a:extLst>
              <a:ext uri="{FF2B5EF4-FFF2-40B4-BE49-F238E27FC236}">
                <a16:creationId xmlns:a16="http://schemas.microsoft.com/office/drawing/2014/main" id="{F947A946-655D-4487-A7FC-B0A539E9821A}"/>
              </a:ext>
            </a:extLst>
          </p:cNvPr>
          <p:cNvSpPr>
            <a:spLocks noGrp="1" noRot="1" noChangeAspect="1" noChangeArrowheads="1" noTextEdit="1"/>
          </p:cNvSpPr>
          <p:nvPr>
            <p:ph type="sldImg"/>
          </p:nvPr>
        </p:nvSpPr>
        <p:spPr>
          <a:xfrm>
            <a:off x="325438" y="698500"/>
            <a:ext cx="6208712" cy="3492500"/>
          </a:xfrm>
          <a:ln/>
        </p:spPr>
      </p:sp>
      <p:sp>
        <p:nvSpPr>
          <p:cNvPr id="258051" name="Rectangle 3">
            <a:extLst>
              <a:ext uri="{FF2B5EF4-FFF2-40B4-BE49-F238E27FC236}">
                <a16:creationId xmlns:a16="http://schemas.microsoft.com/office/drawing/2014/main" id="{2AF27E4C-FA5D-4EDB-94E5-8AAA2ED2FECC}"/>
              </a:ext>
            </a:extLst>
          </p:cNvPr>
          <p:cNvSpPr>
            <a:spLocks noGrp="1" noChangeArrowheads="1"/>
          </p:cNvSpPr>
          <p:nvPr>
            <p:ph type="body" idx="1"/>
          </p:nvPr>
        </p:nvSpPr>
        <p:spPr>
          <a:xfrm>
            <a:off x="914400" y="4424363"/>
            <a:ext cx="5029200" cy="4191000"/>
          </a:xfrm>
        </p:spPr>
        <p:txBody>
          <a:bodyPr/>
          <a:lstStyle/>
          <a:p>
            <a:r>
              <a:rPr lang="en-US" altLang="en-US" sz="1200" b="1" dirty="0"/>
              <a:t>Dionne The 3</a:t>
            </a:r>
            <a:r>
              <a:rPr lang="en-US" altLang="en-US" sz="1200" b="1" baseline="30000" dirty="0"/>
              <a:t>rd</a:t>
            </a:r>
            <a:r>
              <a:rPr lang="en-US" altLang="en-US" sz="1200" b="1" dirty="0"/>
              <a:t> component which we will review is Fluency.</a:t>
            </a:r>
          </a:p>
          <a:p>
            <a:endParaRPr lang="en-US" altLang="en-US" sz="1200" b="1" i="1" dirty="0"/>
          </a:p>
          <a:p>
            <a:r>
              <a:rPr lang="en-US" altLang="en-US" sz="1200" i="1" dirty="0"/>
              <a:t>Read slide.</a:t>
            </a:r>
          </a:p>
          <a:p>
            <a:endParaRPr lang="en-US" altLang="en-US" sz="1200" i="1" dirty="0"/>
          </a:p>
          <a:p>
            <a:pPr eaLnBrk="1" hangingPunct="1"/>
            <a:r>
              <a:rPr lang="en-US" altLang="en-US" sz="1200" b="1" u="sng" dirty="0"/>
              <a:t>Fluency</a:t>
            </a:r>
          </a:p>
          <a:p>
            <a:pPr marL="171450" indent="-171450" eaLnBrk="1" hangingPunct="1">
              <a:buFont typeface="Arial" panose="020B0604020202020204" pitchFamily="34" charset="0"/>
              <a:buChar char="•"/>
            </a:pPr>
            <a:r>
              <a:rPr lang="en-US" altLang="en-US" sz="1200" b="1" dirty="0"/>
              <a:t>Repeated and monitored oral reading improves reading fluency and overall reading achievement.</a:t>
            </a:r>
          </a:p>
          <a:p>
            <a:pPr marL="171450" indent="-171450" eaLnBrk="1" hangingPunct="1">
              <a:buFont typeface="Arial" panose="020B0604020202020204" pitchFamily="34" charset="0"/>
              <a:buChar char="•"/>
            </a:pPr>
            <a:r>
              <a:rPr lang="en-US" altLang="en-US" sz="1200" b="1" dirty="0"/>
              <a:t>Increasing “eyes on text” should be an intentional focus in creating fluent readers, as well as building the endurance of text necessary for comprehension.</a:t>
            </a:r>
          </a:p>
          <a:p>
            <a:endParaRPr lang="en-US" altLang="en-US" i="1" dirty="0"/>
          </a:p>
          <a:p>
            <a:endParaRPr lang="en-US" altLang="en-US" dirty="0"/>
          </a:p>
        </p:txBody>
      </p:sp>
    </p:spTree>
    <p:extLst>
      <p:ext uri="{BB962C8B-B14F-4D97-AF65-F5344CB8AC3E}">
        <p14:creationId xmlns:p14="http://schemas.microsoft.com/office/powerpoint/2010/main" val="53026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a:t>
            </a:r>
          </a:p>
        </p:txBody>
      </p:sp>
      <p:sp>
        <p:nvSpPr>
          <p:cNvPr id="4" name="Slide Number Placeholder 3"/>
          <p:cNvSpPr>
            <a:spLocks noGrp="1"/>
          </p:cNvSpPr>
          <p:nvPr>
            <p:ph type="sldNum" sz="quarter" idx="10"/>
          </p:nvPr>
        </p:nvSpPr>
        <p:spPr/>
        <p:txBody>
          <a:bodyPr/>
          <a:lstStyle/>
          <a:p>
            <a:fld id="{8B5D89D1-0A79-4B5F-899B-AB694BD3ACB6}" type="slidenum">
              <a:rPr lang="en-US" smtClean="0"/>
              <a:t>33</a:t>
            </a:fld>
            <a:endParaRPr lang="en-US"/>
          </a:p>
        </p:txBody>
      </p:sp>
    </p:spTree>
    <p:extLst>
      <p:ext uri="{BB962C8B-B14F-4D97-AF65-F5344CB8AC3E}">
        <p14:creationId xmlns:p14="http://schemas.microsoft.com/office/powerpoint/2010/main" val="1473555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4B4C1F-3D05-498E-9501-EE829B5F9C4E}"/>
              </a:ext>
            </a:extLst>
          </p:cNvPr>
          <p:cNvSpPr>
            <a:spLocks noGrp="1" noChangeArrowheads="1"/>
          </p:cNvSpPr>
          <p:nvPr>
            <p:ph type="sldNum" sz="quarter" idx="5"/>
          </p:nvPr>
        </p:nvSpPr>
        <p:spPr>
          <a:ln/>
        </p:spPr>
        <p:txBody>
          <a:bodyPr/>
          <a:lstStyle/>
          <a:p>
            <a:fld id="{64418325-5234-4760-9E39-94F057667729}" type="slidenum">
              <a:rPr lang="en-US" altLang="en-US"/>
              <a:pPr/>
              <a:t>34</a:t>
            </a:fld>
            <a:endParaRPr lang="en-US" altLang="en-US"/>
          </a:p>
        </p:txBody>
      </p:sp>
      <p:sp>
        <p:nvSpPr>
          <p:cNvPr id="260098" name="Rectangle 2">
            <a:extLst>
              <a:ext uri="{FF2B5EF4-FFF2-40B4-BE49-F238E27FC236}">
                <a16:creationId xmlns:a16="http://schemas.microsoft.com/office/drawing/2014/main" id="{10FA4787-E63C-45CA-8257-DF6AC8FC8118}"/>
              </a:ext>
            </a:extLst>
          </p:cNvPr>
          <p:cNvSpPr>
            <a:spLocks noGrp="1" noRot="1" noChangeAspect="1" noChangeArrowheads="1" noTextEdit="1"/>
          </p:cNvSpPr>
          <p:nvPr>
            <p:ph type="sldImg"/>
          </p:nvPr>
        </p:nvSpPr>
        <p:spPr>
          <a:xfrm>
            <a:off x="325438" y="698500"/>
            <a:ext cx="6208712" cy="3492500"/>
          </a:xfrm>
          <a:ln/>
        </p:spPr>
      </p:sp>
      <p:sp>
        <p:nvSpPr>
          <p:cNvPr id="260099" name="Rectangle 3">
            <a:extLst>
              <a:ext uri="{FF2B5EF4-FFF2-40B4-BE49-F238E27FC236}">
                <a16:creationId xmlns:a16="http://schemas.microsoft.com/office/drawing/2014/main" id="{595E8EF5-7105-408D-8430-56150F829ACB}"/>
              </a:ext>
            </a:extLst>
          </p:cNvPr>
          <p:cNvSpPr>
            <a:spLocks noGrp="1" noChangeArrowheads="1"/>
          </p:cNvSpPr>
          <p:nvPr>
            <p:ph type="body" idx="1"/>
          </p:nvPr>
        </p:nvSpPr>
        <p:spPr>
          <a:xfrm>
            <a:off x="914400" y="4424363"/>
            <a:ext cx="5029200" cy="4191000"/>
          </a:xfrm>
        </p:spPr>
        <p:txBody>
          <a:bodyPr/>
          <a:lstStyle/>
          <a:p>
            <a:r>
              <a:rPr lang="en-US" altLang="en-US" sz="1200" b="1" dirty="0"/>
              <a:t>Dionne: Our 4</a:t>
            </a:r>
            <a:r>
              <a:rPr lang="en-US" altLang="en-US" sz="1200" b="1" baseline="30000" dirty="0"/>
              <a:t>th</a:t>
            </a:r>
            <a:r>
              <a:rPr lang="en-US" altLang="en-US" sz="1200" b="1" dirty="0"/>
              <a:t> component is Vocabulary.</a:t>
            </a:r>
          </a:p>
          <a:p>
            <a:endParaRPr lang="en-US" altLang="en-US" sz="1200" b="1" dirty="0"/>
          </a:p>
          <a:p>
            <a:r>
              <a:rPr lang="en-US" altLang="en-US" sz="1200" i="1" dirty="0"/>
              <a:t>Read slide.</a:t>
            </a:r>
          </a:p>
          <a:p>
            <a:endParaRPr lang="en-US" alt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u="sng" dirty="0"/>
              <a:t>Vocabulary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u="none" dirty="0"/>
              <a:t>Tier 1-2-3 Words</a:t>
            </a:r>
          </a:p>
          <a:p>
            <a:pPr marL="171450" indent="-171450">
              <a:buFont typeface="Arial" panose="020B0604020202020204" pitchFamily="34" charset="0"/>
              <a:buChar char="•"/>
            </a:pPr>
            <a:r>
              <a:rPr lang="en-US" altLang="en-US" sz="1200" b="1" dirty="0"/>
              <a:t>Children learn the meanings of most words indirectly, through everyday experiences with oral and written language.</a:t>
            </a:r>
          </a:p>
          <a:p>
            <a:pPr marL="171450" indent="-171450">
              <a:buFont typeface="Arial" panose="020B0604020202020204" pitchFamily="34" charset="0"/>
              <a:buChar char="•"/>
            </a:pPr>
            <a:r>
              <a:rPr lang="en-US" altLang="en-US" sz="1200" b="1" dirty="0"/>
              <a:t>Although a great deal of vocabulary is learned indirectly, some vocabulary should be taught directly.</a:t>
            </a:r>
          </a:p>
          <a:p>
            <a:pPr marL="171450" indent="-171450">
              <a:buFont typeface="Arial" panose="020B0604020202020204" pitchFamily="34" charset="0"/>
              <a:buChar char="•"/>
            </a:pPr>
            <a:r>
              <a:rPr lang="en-US" altLang="en-US" sz="1200" dirty="0"/>
              <a:t>Vocabulary is found in the </a:t>
            </a:r>
            <a:r>
              <a:rPr lang="en-US" altLang="en-US" sz="1200" b="1" dirty="0"/>
              <a:t>Language</a:t>
            </a:r>
            <a:r>
              <a:rPr lang="en-US" altLang="en-US" sz="1200" dirty="0"/>
              <a:t> </a:t>
            </a:r>
            <a:r>
              <a:rPr lang="en-US" altLang="en-US" sz="1200" b="1" dirty="0"/>
              <a:t>Standards</a:t>
            </a:r>
            <a:r>
              <a:rPr lang="en-US" altLang="en-US" sz="1200" dirty="0"/>
              <a:t> under </a:t>
            </a:r>
            <a:r>
              <a:rPr lang="en-US" altLang="en-US" sz="1200" b="1" dirty="0"/>
              <a:t>Vocabulary </a:t>
            </a:r>
            <a:r>
              <a:rPr lang="en-US" altLang="en-US" sz="1200" b="1" dirty="0" err="1"/>
              <a:t>Acquistion</a:t>
            </a:r>
            <a:r>
              <a:rPr lang="en-US" altLang="en-US" sz="1200" b="1" dirty="0"/>
              <a:t> and Use.</a:t>
            </a:r>
          </a:p>
          <a:p>
            <a:pPr eaLnBrk="1" hangingPunct="1">
              <a:buFont typeface="Wingdings 3" panose="05040102010807070707" pitchFamily="18" charset="2"/>
              <a:buNone/>
            </a:pPr>
            <a:endParaRPr lang="en-US" altLang="en-US" sz="1200" dirty="0"/>
          </a:p>
          <a:p>
            <a:pPr eaLnBrk="1" hangingPunct="1"/>
            <a:r>
              <a:rPr lang="en-US" altLang="en-US" sz="1200" b="1" dirty="0"/>
              <a:t>Language Standards/Vocabulary Acquisition and Use </a:t>
            </a:r>
            <a:r>
              <a:rPr lang="en-US" altLang="en-US" sz="1200" dirty="0"/>
              <a:t>is found are found in grades K – 11/12.</a:t>
            </a:r>
          </a:p>
          <a:p>
            <a:endParaRPr lang="en-US" altLang="en-US" i="1" dirty="0"/>
          </a:p>
          <a:p>
            <a:endParaRPr lang="en-US" altLang="en-US" i="1" dirty="0"/>
          </a:p>
          <a:p>
            <a:endParaRPr lang="en-US" altLang="en-US" dirty="0"/>
          </a:p>
        </p:txBody>
      </p:sp>
    </p:spTree>
    <p:extLst>
      <p:ext uri="{BB962C8B-B14F-4D97-AF65-F5344CB8AC3E}">
        <p14:creationId xmlns:p14="http://schemas.microsoft.com/office/powerpoint/2010/main" val="3293552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Dionne</a:t>
            </a:r>
          </a:p>
        </p:txBody>
      </p:sp>
      <p:sp>
        <p:nvSpPr>
          <p:cNvPr id="4" name="Slide Number Placeholder 3"/>
          <p:cNvSpPr>
            <a:spLocks noGrp="1"/>
          </p:cNvSpPr>
          <p:nvPr>
            <p:ph type="sldNum" sz="quarter" idx="10"/>
          </p:nvPr>
        </p:nvSpPr>
        <p:spPr/>
        <p:txBody>
          <a:bodyPr/>
          <a:lstStyle/>
          <a:p>
            <a:fld id="{8B5D89D1-0A79-4B5F-899B-AB694BD3ACB6}" type="slidenum">
              <a:rPr lang="en-US" smtClean="0"/>
              <a:t>35</a:t>
            </a:fld>
            <a:endParaRPr lang="en-US"/>
          </a:p>
        </p:txBody>
      </p:sp>
    </p:spTree>
    <p:extLst>
      <p:ext uri="{BB962C8B-B14F-4D97-AF65-F5344CB8AC3E}">
        <p14:creationId xmlns:p14="http://schemas.microsoft.com/office/powerpoint/2010/main" val="626064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0655AB-E304-47A8-B3A3-30D821FB6647}"/>
              </a:ext>
            </a:extLst>
          </p:cNvPr>
          <p:cNvSpPr>
            <a:spLocks noGrp="1" noChangeArrowheads="1"/>
          </p:cNvSpPr>
          <p:nvPr>
            <p:ph type="sldNum" sz="quarter" idx="5"/>
          </p:nvPr>
        </p:nvSpPr>
        <p:spPr>
          <a:ln/>
        </p:spPr>
        <p:txBody>
          <a:bodyPr/>
          <a:lstStyle/>
          <a:p>
            <a:fld id="{3CB4DDE6-1309-48A9-9F35-41CB82EF5AA7}" type="slidenum">
              <a:rPr lang="en-US" altLang="en-US"/>
              <a:pPr/>
              <a:t>36</a:t>
            </a:fld>
            <a:endParaRPr lang="en-US" altLang="en-US"/>
          </a:p>
        </p:txBody>
      </p:sp>
      <p:sp>
        <p:nvSpPr>
          <p:cNvPr id="262146" name="Rectangle 2">
            <a:extLst>
              <a:ext uri="{FF2B5EF4-FFF2-40B4-BE49-F238E27FC236}">
                <a16:creationId xmlns:a16="http://schemas.microsoft.com/office/drawing/2014/main" id="{28A64136-0CA3-4A51-AA79-7FA241B3BE3B}"/>
              </a:ext>
            </a:extLst>
          </p:cNvPr>
          <p:cNvSpPr>
            <a:spLocks noGrp="1" noRot="1" noChangeAspect="1" noChangeArrowheads="1" noTextEdit="1"/>
          </p:cNvSpPr>
          <p:nvPr>
            <p:ph type="sldImg"/>
          </p:nvPr>
        </p:nvSpPr>
        <p:spPr>
          <a:xfrm>
            <a:off x="325438" y="698500"/>
            <a:ext cx="6208712" cy="3492500"/>
          </a:xfrm>
          <a:ln/>
        </p:spPr>
      </p:sp>
      <p:sp>
        <p:nvSpPr>
          <p:cNvPr id="262147" name="Rectangle 3">
            <a:extLst>
              <a:ext uri="{FF2B5EF4-FFF2-40B4-BE49-F238E27FC236}">
                <a16:creationId xmlns:a16="http://schemas.microsoft.com/office/drawing/2014/main" id="{D111605E-6A63-465F-86CB-667B67540EE9}"/>
              </a:ext>
            </a:extLst>
          </p:cNvPr>
          <p:cNvSpPr>
            <a:spLocks noGrp="1" noChangeArrowheads="1"/>
          </p:cNvSpPr>
          <p:nvPr>
            <p:ph type="body" idx="1"/>
          </p:nvPr>
        </p:nvSpPr>
        <p:spPr>
          <a:xfrm>
            <a:off x="914400" y="4424363"/>
            <a:ext cx="5029200" cy="4191000"/>
          </a:xfrm>
        </p:spPr>
        <p:txBody>
          <a:bodyPr/>
          <a:lstStyle/>
          <a:p>
            <a:r>
              <a:rPr lang="en-US" altLang="en-US" sz="1200" b="1" dirty="0"/>
              <a:t>Dionne</a:t>
            </a:r>
          </a:p>
          <a:p>
            <a:r>
              <a:rPr lang="en-US" altLang="en-US" sz="1200" b="1" dirty="0"/>
              <a:t>And the last component described in the National Reading Panel Report as a necessary part of a successful reading program is Comprehension.</a:t>
            </a:r>
          </a:p>
          <a:p>
            <a:endParaRPr lang="en-US" altLang="en-US" sz="1200" b="1" dirty="0"/>
          </a:p>
          <a:p>
            <a:r>
              <a:rPr lang="en-US" altLang="en-US" sz="1200" i="1" dirty="0"/>
              <a:t>Read slide.</a:t>
            </a:r>
          </a:p>
          <a:p>
            <a:endParaRPr lang="en-US" alt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u="sng" dirty="0"/>
              <a:t>Comprehension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Comprehension monitoring, a critical part of metacognition, has received a great deal of attention in the reading research.</a:t>
            </a:r>
          </a:p>
          <a:p>
            <a:pPr marL="171450" indent="-171450">
              <a:buFont typeface="Arial" panose="020B0604020202020204" pitchFamily="34" charset="0"/>
              <a:buChar char="•"/>
            </a:pPr>
            <a:r>
              <a:rPr lang="en-US" altLang="en-US" sz="1200" b="1" dirty="0"/>
              <a:t>Need comprehension strategies: Direct explanation,</a:t>
            </a:r>
            <a:r>
              <a:rPr lang="en-US" altLang="en-US" sz="1200" b="1" baseline="0" dirty="0"/>
              <a:t> </a:t>
            </a:r>
            <a:r>
              <a:rPr lang="en-US" altLang="en-US" sz="1200" b="1" dirty="0"/>
              <a:t>Modeling,</a:t>
            </a:r>
            <a:r>
              <a:rPr lang="en-US" altLang="en-US" sz="1200" b="1" baseline="0" dirty="0"/>
              <a:t> </a:t>
            </a:r>
            <a:r>
              <a:rPr lang="en-US" altLang="en-US" sz="1200" b="1" dirty="0"/>
              <a:t>Guided Practice,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t>Text structure:</a:t>
            </a:r>
            <a:r>
              <a:rPr lang="en-US" altLang="en-US" sz="1200" dirty="0"/>
              <a:t> </a:t>
            </a:r>
            <a:r>
              <a:rPr lang="en-US" altLang="en-US" sz="1200" b="1" dirty="0"/>
              <a:t>Cause and effect, Compare and Contrast, Sequence, Problem and Solution and Description.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1" dirty="0"/>
          </a:p>
          <a:p>
            <a:pPr marL="171450" indent="-171450">
              <a:buFont typeface="Arial" panose="020B0604020202020204" pitchFamily="34" charset="0"/>
              <a:buChar char="•"/>
            </a:pPr>
            <a:endParaRPr lang="en-US" altLang="en-US" b="1" dirty="0"/>
          </a:p>
          <a:p>
            <a:endParaRPr lang="en-US" altLang="en-US" dirty="0"/>
          </a:p>
        </p:txBody>
      </p:sp>
    </p:spTree>
    <p:extLst>
      <p:ext uri="{BB962C8B-B14F-4D97-AF65-F5344CB8AC3E}">
        <p14:creationId xmlns:p14="http://schemas.microsoft.com/office/powerpoint/2010/main" val="2352711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a:t>
            </a:r>
          </a:p>
        </p:txBody>
      </p:sp>
      <p:sp>
        <p:nvSpPr>
          <p:cNvPr id="4" name="Slide Number Placeholder 3"/>
          <p:cNvSpPr>
            <a:spLocks noGrp="1"/>
          </p:cNvSpPr>
          <p:nvPr>
            <p:ph type="sldNum" sz="quarter" idx="10"/>
          </p:nvPr>
        </p:nvSpPr>
        <p:spPr/>
        <p:txBody>
          <a:bodyPr/>
          <a:lstStyle/>
          <a:p>
            <a:fld id="{8B5D89D1-0A79-4B5F-899B-AB694BD3ACB6}" type="slidenum">
              <a:rPr lang="en-US" smtClean="0"/>
              <a:t>37</a:t>
            </a:fld>
            <a:endParaRPr lang="en-US"/>
          </a:p>
        </p:txBody>
      </p:sp>
    </p:spTree>
    <p:extLst>
      <p:ext uri="{BB962C8B-B14F-4D97-AF65-F5344CB8AC3E}">
        <p14:creationId xmlns:p14="http://schemas.microsoft.com/office/powerpoint/2010/main" val="3973577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a:t>
            </a:r>
          </a:p>
          <a:p>
            <a:r>
              <a:rPr lang="en-US" b="1" dirty="0"/>
              <a:t>Intent of the Standards Scaffolding…</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Students cannot meet the requirements of the 2</a:t>
            </a:r>
            <a:r>
              <a:rPr lang="en-US" b="1" baseline="30000" dirty="0"/>
              <a:t>nd</a:t>
            </a:r>
            <a:r>
              <a:rPr lang="en-US" b="1" baseline="0" dirty="0"/>
              <a:t> grade text complexity band (read level text independently by the end of grade 2) if not enough time is spent in K-1 teaching the 5 essential components of reading. WORD ATTACK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u="none" dirty="0"/>
              <a:t>When you look closely at the standards,</a:t>
            </a:r>
            <a:r>
              <a:rPr lang="en-US" altLang="en-US" sz="1200" b="1" u="none" baseline="0" dirty="0"/>
              <a:t> </a:t>
            </a:r>
            <a:r>
              <a:rPr lang="en-US" altLang="en-US" sz="1200" b="1" u="sng" dirty="0"/>
              <a:t>The foundation of learning to read occurs in these 3 grades! </a:t>
            </a:r>
            <a:endParaRPr lang="en-US" altLang="en-US" b="1" u="sng"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u="none" dirty="0"/>
              <a:t>“</a:t>
            </a:r>
            <a:r>
              <a:rPr lang="en-US" altLang="en-US" b="1" u="sng" dirty="0"/>
              <a:t>I Can” statements H/O </a:t>
            </a:r>
            <a:r>
              <a:rPr lang="en-US" altLang="en-US" b="1" u="none" dirty="0"/>
              <a:t>(Shared with Administrators for K-1)</a:t>
            </a:r>
            <a:endParaRPr lang="en-US" altLang="en-US"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u="none" dirty="0"/>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38</a:t>
            </a:fld>
            <a:endParaRPr lang="en-US"/>
          </a:p>
        </p:txBody>
      </p:sp>
    </p:spTree>
    <p:extLst>
      <p:ext uri="{BB962C8B-B14F-4D97-AF65-F5344CB8AC3E}">
        <p14:creationId xmlns:p14="http://schemas.microsoft.com/office/powerpoint/2010/main" val="3073344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spcBef>
                <a:spcPct val="0"/>
              </a:spcBef>
              <a:defRPr/>
            </a:pPr>
            <a:r>
              <a:rPr lang="en-US" sz="1200" b="1" dirty="0"/>
              <a:t>Carole</a:t>
            </a:r>
          </a:p>
          <a:p>
            <a:pPr defTabSz="931774">
              <a:spcBef>
                <a:spcPct val="0"/>
              </a:spcBef>
              <a:defRPr/>
            </a:pPr>
            <a:endParaRPr lang="en-US" sz="1200" b="1" dirty="0"/>
          </a:p>
          <a:p>
            <a:pPr marL="0" marR="0" lvl="0" indent="0" algn="l" defTabSz="931774" rtl="0" eaLnBrk="1" fontAlgn="auto" latinLnBrk="0" hangingPunct="1">
              <a:lnSpc>
                <a:spcPct val="100000"/>
              </a:lnSpc>
              <a:spcBef>
                <a:spcPct val="0"/>
              </a:spcBef>
              <a:spcAft>
                <a:spcPts val="0"/>
              </a:spcAft>
              <a:buClrTx/>
              <a:buSzTx/>
              <a:buFontTx/>
              <a:buNone/>
              <a:tabLst/>
              <a:defRPr/>
            </a:pPr>
            <a:r>
              <a:rPr lang="en-US" sz="1200" b="1" dirty="0"/>
              <a:t>You won’t see strategies or instructional advice in the standards. But, the establishment</a:t>
            </a:r>
            <a:r>
              <a:rPr lang="en-US" sz="1200" b="1" baseline="0" dirty="0"/>
              <a:t> of </a:t>
            </a:r>
            <a:r>
              <a:rPr lang="en-US" sz="1200" b="1" dirty="0"/>
              <a:t>learning targets are beneficial in understanding if your students have met the standards.</a:t>
            </a:r>
            <a:r>
              <a:rPr lang="en-US" sz="1200" b="1" baseline="0" dirty="0"/>
              <a:t> </a:t>
            </a:r>
          </a:p>
          <a:p>
            <a:pPr defTabSz="931774">
              <a:spcBef>
                <a:spcPct val="0"/>
              </a:spcBef>
              <a:defRPr/>
            </a:pPr>
            <a:endParaRPr lang="en-US" sz="1200" b="1" dirty="0"/>
          </a:p>
          <a:p>
            <a:pPr defTabSz="931774">
              <a:spcBef>
                <a:spcPct val="0"/>
              </a:spcBef>
              <a:defRPr/>
            </a:pPr>
            <a:r>
              <a:rPr lang="en-US" sz="1200" b="1" dirty="0"/>
              <a:t>No grade-specific</a:t>
            </a:r>
            <a:r>
              <a:rPr lang="en-US" sz="1200" b="1" baseline="0" dirty="0"/>
              <a:t> standard can fully reflect the great variety in abilities, but GREAT teachers and teaching can identify them and address their needs. </a:t>
            </a:r>
            <a:endParaRPr lang="en-US" sz="1200" b="1" u="sng" dirty="0"/>
          </a:p>
          <a:p>
            <a:pPr eaLnBrk="1" hangingPunct="1">
              <a:spcBef>
                <a:spcPct val="0"/>
              </a:spcBef>
            </a:pPr>
            <a:endParaRPr lang="en-US" b="1" dirty="0"/>
          </a:p>
          <a:p>
            <a:pPr eaLnBrk="1" hangingPunct="1">
              <a:spcBef>
                <a:spcPct val="0"/>
              </a:spcBef>
            </a:pP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39</a:t>
            </a:fld>
            <a:endParaRPr lang="en-US"/>
          </a:p>
        </p:txBody>
      </p:sp>
    </p:spTree>
    <p:extLst>
      <p:ext uri="{BB962C8B-B14F-4D97-AF65-F5344CB8AC3E}">
        <p14:creationId xmlns:p14="http://schemas.microsoft.com/office/powerpoint/2010/main" val="274865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162"/>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Shape 163"/>
          <p:cNvSpPr>
            <a:spLocks noGrp="1"/>
          </p:cNvSpPr>
          <p:nvPr>
            <p:ph type="body" idx="1"/>
          </p:nvPr>
        </p:nvSpPr>
        <p:spPr bwMode="auto">
          <a:xfrm>
            <a:off x="717268" y="4490032"/>
            <a:ext cx="5731651" cy="1025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7453" bIns="47453" numCol="1" anchor="t" anchorCtr="0" compatLnSpc="1">
            <a:prstTxWarp prst="textNoShape">
              <a:avLst/>
            </a:prstTxWarp>
            <a:spAutoFit/>
          </a:bodyPr>
          <a:lstStyle/>
          <a:p>
            <a:pPr eaLnBrk="1" hangingPunct="1">
              <a:spcBef>
                <a:spcPct val="0"/>
              </a:spcBef>
            </a:pPr>
            <a:r>
              <a:rPr lang="en-US" altLang="en-US" b="1" dirty="0"/>
              <a:t>Carole</a:t>
            </a:r>
          </a:p>
          <a:p>
            <a:pPr eaLnBrk="1" hangingPunct="1">
              <a:spcBef>
                <a:spcPct val="0"/>
              </a:spcBef>
            </a:pPr>
            <a:r>
              <a:rPr lang="en-US" altLang="en-US" b="1" dirty="0"/>
              <a:t>Before we look a little closer at the standards, let’s review a few important factors related to the design that impact K-5 teaching and learning…</a:t>
            </a:r>
          </a:p>
          <a:p>
            <a:pPr eaLnBrk="1" hangingPunct="1">
              <a:spcBef>
                <a:spcPct val="0"/>
              </a:spcBef>
            </a:pPr>
            <a:endParaRPr lang="en-US" altLang="en-US" b="1" dirty="0"/>
          </a:p>
          <a:p>
            <a:pPr eaLnBrk="1" hangingPunct="1">
              <a:spcBef>
                <a:spcPct val="0"/>
              </a:spcBef>
            </a:pPr>
            <a:r>
              <a:rPr lang="en-US" altLang="en-US" b="1" dirty="0"/>
              <a:t>Scaffolded Instruction K-12</a:t>
            </a:r>
          </a:p>
        </p:txBody>
      </p:sp>
      <p:sp>
        <p:nvSpPr>
          <p:cNvPr id="294916" name="Shape 164"/>
          <p:cNvSpPr>
            <a:spLocks noGrp="1"/>
          </p:cNvSpPr>
          <p:nvPr>
            <p:ph type="sldNum" sz="quarter" idx="5"/>
          </p:nvPr>
        </p:nvSpPr>
        <p:spPr bwMode="auto">
          <a:xfrm>
            <a:off x="4058570" y="9164056"/>
            <a:ext cx="3105997" cy="285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7453" bIns="47453">
            <a:spAutoFit/>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buSzPct val="25000"/>
            </a:pPr>
            <a:r>
              <a:rPr lang="en-US" altLang="en-US">
                <a:solidFill>
                  <a:srgbClr val="000000"/>
                </a:solidFill>
                <a:latin typeface="Arial" charset="0"/>
                <a:sym typeface="Arial" charset="0"/>
              </a:rPr>
              <a:t> </a:t>
            </a:r>
          </a:p>
        </p:txBody>
      </p:sp>
    </p:spTree>
    <p:extLst>
      <p:ext uri="{BB962C8B-B14F-4D97-AF65-F5344CB8AC3E}">
        <p14:creationId xmlns:p14="http://schemas.microsoft.com/office/powerpoint/2010/main" val="3967913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cb56aeb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cb56aeb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Rebecca</a:t>
            </a:r>
            <a:endParaRPr b="1" dirty="0"/>
          </a:p>
        </p:txBody>
      </p:sp>
    </p:spTree>
    <p:extLst>
      <p:ext uri="{BB962C8B-B14F-4D97-AF65-F5344CB8AC3E}">
        <p14:creationId xmlns:p14="http://schemas.microsoft.com/office/powerpoint/2010/main" val="3840187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cb56aeb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fcb56aeb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Rebecca</a:t>
            </a:r>
            <a:endParaRPr b="1" dirty="0"/>
          </a:p>
        </p:txBody>
      </p:sp>
    </p:spTree>
    <p:extLst>
      <p:ext uri="{BB962C8B-B14F-4D97-AF65-F5344CB8AC3E}">
        <p14:creationId xmlns:p14="http://schemas.microsoft.com/office/powerpoint/2010/main" val="346642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658c5f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658c5f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Rebecca</a:t>
            </a:r>
          </a:p>
          <a:p>
            <a:pPr marL="0" lvl="0" indent="0">
              <a:spcBef>
                <a:spcPts val="0"/>
              </a:spcBef>
              <a:spcAft>
                <a:spcPts val="0"/>
              </a:spcAft>
              <a:buNone/>
            </a:pPr>
            <a:r>
              <a:rPr lang="en" dirty="0"/>
              <a:t>After explaining to students that they must determine the specific question which is being asked in the task. Read the task aloud and have students choose the correct answer from the multiple choice answers provided. Do this on individual cards or paper to help all students make a decision.</a:t>
            </a:r>
            <a:endParaRPr dirty="0"/>
          </a:p>
        </p:txBody>
      </p:sp>
    </p:spTree>
    <p:extLst>
      <p:ext uri="{BB962C8B-B14F-4D97-AF65-F5344CB8AC3E}">
        <p14:creationId xmlns:p14="http://schemas.microsoft.com/office/powerpoint/2010/main" val="1876600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fe1ed9bf4_0_0:notes"/>
          <p:cNvSpPr>
            <a:spLocks noGrp="1" noRot="1" noChangeAspect="1"/>
          </p:cNvSpPr>
          <p:nvPr>
            <p:ph type="sldImg" idx="2"/>
          </p:nvPr>
        </p:nvSpPr>
        <p:spPr>
          <a:xfrm>
            <a:off x="361950" y="690563"/>
            <a:ext cx="6134100" cy="345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fe1ed9bf4_0_0:notes"/>
          <p:cNvSpPr txBox="1">
            <a:spLocks noGrp="1"/>
          </p:cNvSpPr>
          <p:nvPr>
            <p:ph type="body" idx="1"/>
          </p:nvPr>
        </p:nvSpPr>
        <p:spPr>
          <a:xfrm>
            <a:off x="685800" y="4371769"/>
            <a:ext cx="5486400" cy="41416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t>Rebecca</a:t>
            </a:r>
          </a:p>
          <a:p>
            <a:pPr marL="0" lvl="0" indent="0" rtl="0">
              <a:spcBef>
                <a:spcPts val="0"/>
              </a:spcBef>
              <a:spcAft>
                <a:spcPts val="0"/>
              </a:spcAft>
              <a:buNone/>
            </a:pPr>
            <a:r>
              <a:rPr lang="en" dirty="0"/>
              <a:t>While there are many types or forms which writing may take, they all share the structure of an essay: Introduction, Body, Conclusion. These parts may be longer or shorter in various types of writing, but close analysis will show that letters, emails, blogs, articles, and editorials all contain these basic parts.</a:t>
            </a:r>
            <a:endParaRPr dirty="0"/>
          </a:p>
          <a:p>
            <a:pPr marL="0" lvl="0" indent="0" rtl="0">
              <a:spcBef>
                <a:spcPts val="0"/>
              </a:spcBef>
              <a:spcAft>
                <a:spcPts val="0"/>
              </a:spcAft>
              <a:buNone/>
            </a:pPr>
            <a:r>
              <a:rPr lang="en" dirty="0"/>
              <a:t>Because of this, helping students to master essay writing is the key to success in writing in a timed or untimed situation.</a:t>
            </a:r>
            <a:endParaRPr dirty="0"/>
          </a:p>
          <a:p>
            <a:pPr marL="0" lvl="0" indent="0">
              <a:spcBef>
                <a:spcPts val="0"/>
              </a:spcBef>
              <a:spcAft>
                <a:spcPts val="0"/>
              </a:spcAft>
              <a:buNone/>
            </a:pPr>
            <a:r>
              <a:rPr lang="en" dirty="0"/>
              <a:t>The next step is to help them recognize and apply the characteristics of different genres of writing. At each grade level, this work is different--but the goal is the same. For example, if K-1 students can learn to write a topic sentence the foundation is laid for 2-3 teachers to help them master a  paragraph structure. In 4-5, students will have the skills needed to develop 3 paragraph essays and recognize and apply the characteristics of different genres of writing.</a:t>
            </a:r>
            <a:endParaRPr dirty="0"/>
          </a:p>
        </p:txBody>
      </p:sp>
    </p:spTree>
    <p:extLst>
      <p:ext uri="{BB962C8B-B14F-4D97-AF65-F5344CB8AC3E}">
        <p14:creationId xmlns:p14="http://schemas.microsoft.com/office/powerpoint/2010/main" val="1006373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fe1ed9bf4_0_103:notes"/>
          <p:cNvSpPr>
            <a:spLocks noGrp="1" noRot="1" noChangeAspect="1"/>
          </p:cNvSpPr>
          <p:nvPr>
            <p:ph type="sldImg" idx="2"/>
          </p:nvPr>
        </p:nvSpPr>
        <p:spPr>
          <a:xfrm>
            <a:off x="361950" y="690563"/>
            <a:ext cx="6134100" cy="345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fe1ed9bf4_0_103:notes"/>
          <p:cNvSpPr txBox="1">
            <a:spLocks noGrp="1"/>
          </p:cNvSpPr>
          <p:nvPr>
            <p:ph type="body" idx="1"/>
          </p:nvPr>
        </p:nvSpPr>
        <p:spPr>
          <a:xfrm>
            <a:off x="685800" y="4371769"/>
            <a:ext cx="5486400" cy="41416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t>Rebecca</a:t>
            </a:r>
          </a:p>
          <a:p>
            <a:pPr marL="0" lvl="0" indent="0" rtl="0">
              <a:spcBef>
                <a:spcPts val="0"/>
              </a:spcBef>
              <a:spcAft>
                <a:spcPts val="0"/>
              </a:spcAft>
              <a:buNone/>
            </a:pPr>
            <a:r>
              <a:rPr lang="en" dirty="0"/>
              <a:t>Type: Lesson 1</a:t>
            </a:r>
            <a:endParaRPr dirty="0"/>
          </a:p>
          <a:p>
            <a:pPr marL="0" lvl="0" indent="0" rtl="0">
              <a:spcBef>
                <a:spcPts val="0"/>
              </a:spcBef>
              <a:spcAft>
                <a:spcPts val="0"/>
              </a:spcAft>
              <a:buNone/>
            </a:pPr>
            <a:r>
              <a:rPr lang="en" dirty="0"/>
              <a:t>Give students three different color highlighters and ask them to read both a letter and an article from National Geographic for kids. With the pink, ask them to highlight the introduction (or topic sentence) depending on the grade level. With the yellow, ask them to highlight the body paragraphs (or support/reasons) depending on level and objective. With the orange, ask them to highlight the conclusion. (For K-1, you can have them use one color and highlight the topic sentence in each paragraph.)</a:t>
            </a:r>
            <a:endParaRPr dirty="0"/>
          </a:p>
          <a:p>
            <a:pPr marL="0" lvl="0" indent="0" rtl="0">
              <a:spcBef>
                <a:spcPts val="0"/>
              </a:spcBef>
              <a:spcAft>
                <a:spcPts val="0"/>
              </a:spcAft>
              <a:buNone/>
            </a:pPr>
            <a:r>
              <a:rPr lang="en" dirty="0"/>
              <a:t>**Discuss with students how the two texts look different on the page, but share a common structure--intro, body, and conclusion. Then, shift to Lesson 2:</a:t>
            </a:r>
            <a:endParaRPr dirty="0"/>
          </a:p>
          <a:p>
            <a:pPr marL="0" lvl="0" indent="0" rtl="0">
              <a:spcBef>
                <a:spcPts val="0"/>
              </a:spcBef>
              <a:spcAft>
                <a:spcPts val="0"/>
              </a:spcAft>
              <a:buNone/>
            </a:pPr>
            <a:r>
              <a:rPr lang="en" dirty="0"/>
              <a:t>Ask students to work together to generate a venn diagram which illustrates the similarities and differences between the two texts.</a:t>
            </a: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2474147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t>Rebecca</a:t>
            </a:r>
            <a:endParaRPr b="1" dirty="0"/>
          </a:p>
        </p:txBody>
      </p:sp>
    </p:spTree>
    <p:extLst>
      <p:ext uri="{BB962C8B-B14F-4D97-AF65-F5344CB8AC3E}">
        <p14:creationId xmlns:p14="http://schemas.microsoft.com/office/powerpoint/2010/main" val="2221588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0658c5fd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0658c5f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Rebecca</a:t>
            </a:r>
          </a:p>
          <a:p>
            <a:pPr marL="0" lvl="0" indent="0">
              <a:spcBef>
                <a:spcPts val="0"/>
              </a:spcBef>
              <a:spcAft>
                <a:spcPts val="0"/>
              </a:spcAft>
              <a:buNone/>
            </a:pPr>
            <a:r>
              <a:rPr lang="en" dirty="0"/>
              <a:t>Lead group through this activity. As you have groups share and defend answers move through the photographs in the slide show.</a:t>
            </a:r>
            <a:endParaRPr dirty="0"/>
          </a:p>
        </p:txBody>
      </p:sp>
    </p:spTree>
    <p:extLst>
      <p:ext uri="{BB962C8B-B14F-4D97-AF65-F5344CB8AC3E}">
        <p14:creationId xmlns:p14="http://schemas.microsoft.com/office/powerpoint/2010/main" val="1660907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fcb56ae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fcb56ae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Rebecca</a:t>
            </a:r>
          </a:p>
          <a:p>
            <a:pPr marL="0" lvl="0" indent="0">
              <a:spcBef>
                <a:spcPts val="0"/>
              </a:spcBef>
              <a:spcAft>
                <a:spcPts val="0"/>
              </a:spcAft>
              <a:buNone/>
            </a:pPr>
            <a:endParaRPr dirty="0"/>
          </a:p>
        </p:txBody>
      </p:sp>
    </p:spTree>
    <p:extLst>
      <p:ext uri="{BB962C8B-B14F-4D97-AF65-F5344CB8AC3E}">
        <p14:creationId xmlns:p14="http://schemas.microsoft.com/office/powerpoint/2010/main" val="2513209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cb56aeb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cb56aeb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Rebecca</a:t>
            </a:r>
          </a:p>
          <a:p>
            <a:pPr marL="0" lvl="0" indent="0">
              <a:spcBef>
                <a:spcPts val="0"/>
              </a:spcBef>
              <a:spcAft>
                <a:spcPts val="0"/>
              </a:spcAft>
              <a:buNone/>
            </a:pPr>
            <a:endParaRPr dirty="0"/>
          </a:p>
        </p:txBody>
      </p:sp>
    </p:spTree>
    <p:extLst>
      <p:ext uri="{BB962C8B-B14F-4D97-AF65-F5344CB8AC3E}">
        <p14:creationId xmlns:p14="http://schemas.microsoft.com/office/powerpoint/2010/main" val="4029795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fcb56aeb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fcb56aeb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Rebecca</a:t>
            </a:r>
          </a:p>
          <a:p>
            <a:pPr marL="0" lvl="0" indent="0">
              <a:spcBef>
                <a:spcPts val="0"/>
              </a:spcBef>
              <a:spcAft>
                <a:spcPts val="0"/>
              </a:spcAft>
              <a:buNone/>
            </a:pPr>
            <a:endParaRPr dirty="0"/>
          </a:p>
        </p:txBody>
      </p:sp>
    </p:spTree>
    <p:extLst>
      <p:ext uri="{BB962C8B-B14F-4D97-AF65-F5344CB8AC3E}">
        <p14:creationId xmlns:p14="http://schemas.microsoft.com/office/powerpoint/2010/main" val="160452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sz="1200" b="1" baseline="0" dirty="0"/>
              <a:t>Carole</a:t>
            </a:r>
          </a:p>
          <a:p>
            <a:pPr eaLnBrk="1" hangingPunct="1">
              <a:spcBef>
                <a:spcPct val="0"/>
              </a:spcBef>
              <a:buFontTx/>
              <a:buNone/>
            </a:pPr>
            <a:r>
              <a:rPr lang="en-US" sz="1200" b="1" baseline="0" dirty="0"/>
              <a:t>Visual Chart of the key design…</a:t>
            </a:r>
          </a:p>
          <a:p>
            <a:pPr eaLnBrk="1" hangingPunct="1">
              <a:spcBef>
                <a:spcPct val="0"/>
              </a:spcBef>
              <a:buFontTx/>
              <a:buNone/>
            </a:pPr>
            <a:endParaRPr lang="en-US" sz="1200" b="1" i="0" baseline="0" dirty="0"/>
          </a:p>
          <a:p>
            <a:pPr eaLnBrk="1" hangingPunct="1">
              <a:spcBef>
                <a:spcPct val="0"/>
              </a:spcBef>
              <a:buFontTx/>
              <a:buNone/>
            </a:pPr>
            <a:r>
              <a:rPr lang="en-US" sz="1200" b="1" i="0" baseline="0" dirty="0"/>
              <a:t>Fewer and Broader… This means that teachers must design more rigorous tasks to help  students achieve learning at a higher level… By themselves, the standards  WILL NOT improve student learning!!!</a:t>
            </a:r>
          </a:p>
          <a:p>
            <a:pPr eaLnBrk="1" hangingPunct="1">
              <a:spcBef>
                <a:spcPct val="0"/>
              </a:spcBef>
              <a:buFontTx/>
              <a:buNone/>
            </a:pPr>
            <a:endParaRPr lang="en-US" sz="1200" b="1" i="0" baseline="0" dirty="0"/>
          </a:p>
          <a:p>
            <a:pPr eaLnBrk="1" hangingPunct="1">
              <a:spcBef>
                <a:spcPct val="0"/>
              </a:spcBef>
              <a:buFontTx/>
              <a:buNone/>
            </a:pPr>
            <a:r>
              <a:rPr lang="en-US" sz="1200" b="1" i="0" baseline="0" dirty="0"/>
              <a:t>The </a:t>
            </a:r>
            <a:r>
              <a:rPr lang="en-US" sz="1200" b="1" i="0" u="sng" baseline="0" dirty="0"/>
              <a:t>overarching skill emphasized in the ELA standards is COMPREHENSION at its highest level: ANALYSIS, CLASSIFICATION, ABILITY TO COMPARE/CONTRAST, SYNTHESIZE</a:t>
            </a:r>
          </a:p>
          <a:p>
            <a:pPr eaLnBrk="1" hangingPunct="1">
              <a:spcBef>
                <a:spcPct val="0"/>
              </a:spcBef>
              <a:buFontTx/>
              <a:buNone/>
            </a:pPr>
            <a:endParaRPr lang="en-US" sz="1200" b="1" i="0" baseline="0" dirty="0"/>
          </a:p>
          <a:p>
            <a:pPr eaLnBrk="1" hangingPunct="1">
              <a:spcBef>
                <a:spcPct val="0"/>
              </a:spcBef>
              <a:buFontTx/>
              <a:buNone/>
            </a:pPr>
            <a:r>
              <a:rPr lang="en-US" sz="1200" b="1" dirty="0"/>
              <a:t>Reading has 20 standards that are</a:t>
            </a:r>
            <a:r>
              <a:rPr lang="en-US" sz="1200" b="1" baseline="0" dirty="0"/>
              <a:t> sub-divided into informational and literary text and each has</a:t>
            </a:r>
            <a:r>
              <a:rPr lang="en-US" sz="1200" b="1" dirty="0"/>
              <a:t>10 standards (each connects back</a:t>
            </a:r>
            <a:r>
              <a:rPr lang="en-US" sz="1200" b="1" baseline="0" dirty="0"/>
              <a:t> to its corresponding CCR anchor)</a:t>
            </a:r>
            <a:endParaRPr lang="en-US" sz="1200" b="1" dirty="0"/>
          </a:p>
          <a:p>
            <a:pPr eaLnBrk="1" hangingPunct="1">
              <a:spcBef>
                <a:spcPct val="0"/>
              </a:spcBef>
              <a:buFontTx/>
              <a:buChar char="•"/>
            </a:pPr>
            <a:r>
              <a:rPr lang="en-US" sz="1200" b="1" dirty="0"/>
              <a:t>10 standards for writing</a:t>
            </a:r>
          </a:p>
          <a:p>
            <a:pPr eaLnBrk="1" hangingPunct="1">
              <a:spcBef>
                <a:spcPct val="0"/>
              </a:spcBef>
              <a:buFontTx/>
              <a:buChar char="•"/>
            </a:pPr>
            <a:r>
              <a:rPr lang="en-US" sz="1200" b="1" dirty="0"/>
              <a:t>6</a:t>
            </a:r>
            <a:r>
              <a:rPr lang="en-US" sz="1200" b="1" baseline="0" dirty="0"/>
              <a:t> Standards for Speaking and Listening</a:t>
            </a:r>
          </a:p>
          <a:p>
            <a:pPr eaLnBrk="1" hangingPunct="1">
              <a:spcBef>
                <a:spcPct val="0"/>
              </a:spcBef>
              <a:buFontTx/>
              <a:buChar char="•"/>
            </a:pPr>
            <a:r>
              <a:rPr lang="en-US" sz="1200" b="1" baseline="0" dirty="0"/>
              <a:t>6 Standards for Language</a:t>
            </a:r>
          </a:p>
          <a:p>
            <a:pPr eaLnBrk="1" hangingPunct="1">
              <a:spcBef>
                <a:spcPct val="0"/>
              </a:spcBef>
              <a:buFontTx/>
              <a:buChar char="•"/>
            </a:pPr>
            <a:r>
              <a:rPr lang="en-US" sz="1200" b="1" baseline="0" dirty="0"/>
              <a:t>4 Reading Foundational Skills</a:t>
            </a:r>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1200" b="1" baseline="0" dirty="0"/>
              <a:t>10 standards for </a:t>
            </a:r>
            <a:r>
              <a:rPr lang="en-US" sz="1200" b="1" dirty="0"/>
              <a:t>reading and 10 for writing: Content Specific Literacy Standards</a:t>
            </a:r>
          </a:p>
          <a:p>
            <a:pPr eaLnBrk="1" hangingPunct="1">
              <a:spcBef>
                <a:spcPct val="0"/>
              </a:spcBef>
              <a:buFontTx/>
              <a:buChar char="•"/>
            </a:pPr>
            <a:br>
              <a:rPr lang="en-US" sz="1200" b="1" dirty="0"/>
            </a:br>
            <a:endParaRPr lang="en-US" sz="1200" b="1" dirty="0"/>
          </a:p>
          <a:p>
            <a:pPr eaLnBrk="1" hangingPunct="1">
              <a:spcBef>
                <a:spcPct val="0"/>
              </a:spcBef>
              <a:buFontTx/>
              <a:buNone/>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solidFill>
                  <a:prstClr val="black"/>
                </a:solidFill>
              </a:rPr>
              <a:pPr fontAlgn="base">
                <a:spcBef>
                  <a:spcPct val="0"/>
                </a:spcBef>
                <a:spcAft>
                  <a:spcPct val="0"/>
                </a:spcAft>
                <a:defRPr/>
              </a:pPr>
              <a:t>5</a:t>
            </a:fld>
            <a:endParaRPr lang="en-US">
              <a:solidFill>
                <a:prstClr val="black"/>
              </a:solidFill>
            </a:endParaRPr>
          </a:p>
        </p:txBody>
      </p:sp>
    </p:spTree>
    <p:extLst>
      <p:ext uri="{BB962C8B-B14F-4D97-AF65-F5344CB8AC3E}">
        <p14:creationId xmlns:p14="http://schemas.microsoft.com/office/powerpoint/2010/main" val="9651497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fcb56aeb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fcb56aeb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Rebecca</a:t>
            </a:r>
          </a:p>
          <a:p>
            <a:pPr marL="0" lvl="0" indent="0">
              <a:spcBef>
                <a:spcPts val="0"/>
              </a:spcBef>
              <a:spcAft>
                <a:spcPts val="0"/>
              </a:spcAft>
              <a:buNone/>
            </a:pPr>
            <a:endParaRPr dirty="0"/>
          </a:p>
        </p:txBody>
      </p:sp>
    </p:spTree>
    <p:extLst>
      <p:ext uri="{BB962C8B-B14F-4D97-AF65-F5344CB8AC3E}">
        <p14:creationId xmlns:p14="http://schemas.microsoft.com/office/powerpoint/2010/main" val="999304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fcb56aeb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fcb56aeb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Rebecca</a:t>
            </a:r>
          </a:p>
          <a:p>
            <a:pPr marL="0" lvl="0" indent="0">
              <a:spcBef>
                <a:spcPts val="0"/>
              </a:spcBef>
              <a:spcAft>
                <a:spcPts val="0"/>
              </a:spcAft>
              <a:buNone/>
            </a:pPr>
            <a:endParaRPr dirty="0"/>
          </a:p>
        </p:txBody>
      </p:sp>
    </p:spTree>
    <p:extLst>
      <p:ext uri="{BB962C8B-B14F-4D97-AF65-F5344CB8AC3E}">
        <p14:creationId xmlns:p14="http://schemas.microsoft.com/office/powerpoint/2010/main" val="1672553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658c5f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0658c5f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Rebecca</a:t>
            </a:r>
          </a:p>
          <a:p>
            <a:pPr marL="0" lvl="0" indent="0">
              <a:spcBef>
                <a:spcPts val="0"/>
              </a:spcBef>
              <a:spcAft>
                <a:spcPts val="0"/>
              </a:spcAft>
              <a:buNone/>
            </a:pPr>
            <a:endParaRPr dirty="0"/>
          </a:p>
        </p:txBody>
      </p:sp>
    </p:spTree>
    <p:extLst>
      <p:ext uri="{BB962C8B-B14F-4D97-AF65-F5344CB8AC3E}">
        <p14:creationId xmlns:p14="http://schemas.microsoft.com/office/powerpoint/2010/main" val="1356359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0658c5f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0658c5f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Rebecca</a:t>
            </a:r>
          </a:p>
          <a:p>
            <a:pPr marL="0" lvl="0" indent="0">
              <a:spcBef>
                <a:spcPts val="0"/>
              </a:spcBef>
              <a:spcAft>
                <a:spcPts val="0"/>
              </a:spcAft>
              <a:buNone/>
            </a:pPr>
            <a:r>
              <a:rPr lang="en" dirty="0"/>
              <a:t>After defining each type of audience ask participants to work together to label each of the audiences on the yellow page as specific or general and be prepared to discuss answers.</a:t>
            </a:r>
            <a:endParaRPr dirty="0"/>
          </a:p>
        </p:txBody>
      </p:sp>
    </p:spTree>
    <p:extLst>
      <p:ext uri="{BB962C8B-B14F-4D97-AF65-F5344CB8AC3E}">
        <p14:creationId xmlns:p14="http://schemas.microsoft.com/office/powerpoint/2010/main" val="2065272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658c5fd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0658c5fd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t>Rebecca </a:t>
            </a:r>
          </a:p>
          <a:p>
            <a:pPr marL="0" lvl="0" indent="0">
              <a:spcBef>
                <a:spcPts val="0"/>
              </a:spcBef>
              <a:spcAft>
                <a:spcPts val="0"/>
              </a:spcAft>
              <a:buNone/>
            </a:pPr>
            <a:r>
              <a:rPr lang="en" dirty="0"/>
              <a:t>Discuss answers as whole group.</a:t>
            </a:r>
            <a:endParaRPr dirty="0"/>
          </a:p>
        </p:txBody>
      </p:sp>
    </p:spTree>
    <p:extLst>
      <p:ext uri="{BB962C8B-B14F-4D97-AF65-F5344CB8AC3E}">
        <p14:creationId xmlns:p14="http://schemas.microsoft.com/office/powerpoint/2010/main" val="3975752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658c5fd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658c5fd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t>Rebecca </a:t>
            </a:r>
          </a:p>
          <a:p>
            <a:pPr marL="0" lvl="0" indent="0" rtl="0">
              <a:spcBef>
                <a:spcPts val="0"/>
              </a:spcBef>
              <a:spcAft>
                <a:spcPts val="0"/>
              </a:spcAft>
              <a:buNone/>
            </a:pPr>
            <a:r>
              <a:rPr lang="en" dirty="0"/>
              <a:t>Strategy: Give participants a two column index card and ask them to decide which video is primarily informative/explanatory writing and which is persuasive---they should cite evidence from the video to support their choice.</a:t>
            </a: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1291781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Rebecca</a:t>
            </a:r>
          </a:p>
        </p:txBody>
      </p:sp>
      <p:sp>
        <p:nvSpPr>
          <p:cNvPr id="4" name="Slide Number Placeholder 3"/>
          <p:cNvSpPr>
            <a:spLocks noGrp="1"/>
          </p:cNvSpPr>
          <p:nvPr>
            <p:ph type="sldNum" sz="quarter" idx="10"/>
          </p:nvPr>
        </p:nvSpPr>
        <p:spPr/>
        <p:txBody>
          <a:bodyPr/>
          <a:lstStyle/>
          <a:p>
            <a:fld id="{189F1D7C-9429-4832-A906-187A4077121E}" type="slidenum">
              <a:rPr lang="en-US" smtClean="0"/>
              <a:t>56</a:t>
            </a:fld>
            <a:endParaRPr lang="en-US"/>
          </a:p>
        </p:txBody>
      </p:sp>
    </p:spTree>
    <p:extLst>
      <p:ext uri="{BB962C8B-B14F-4D97-AF65-F5344CB8AC3E}">
        <p14:creationId xmlns:p14="http://schemas.microsoft.com/office/powerpoint/2010/main" val="1283376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57</a:t>
            </a:fld>
            <a:endParaRPr lang="en-US"/>
          </a:p>
        </p:txBody>
      </p:sp>
    </p:spTree>
    <p:extLst>
      <p:ext uri="{BB962C8B-B14F-4D97-AF65-F5344CB8AC3E}">
        <p14:creationId xmlns:p14="http://schemas.microsoft.com/office/powerpoint/2010/main" val="3201395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58</a:t>
            </a:fld>
            <a:endParaRPr lang="en-US"/>
          </a:p>
        </p:txBody>
      </p:sp>
    </p:spTree>
    <p:extLst>
      <p:ext uri="{BB962C8B-B14F-4D97-AF65-F5344CB8AC3E}">
        <p14:creationId xmlns:p14="http://schemas.microsoft.com/office/powerpoint/2010/main" val="4106588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59</a:t>
            </a:fld>
            <a:endParaRPr lang="en-US"/>
          </a:p>
        </p:txBody>
      </p:sp>
    </p:spTree>
    <p:extLst>
      <p:ext uri="{BB962C8B-B14F-4D97-AF65-F5344CB8AC3E}">
        <p14:creationId xmlns:p14="http://schemas.microsoft.com/office/powerpoint/2010/main" val="206682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Carole: STANDARDS ARE THE FLOOR, NOT THE CEILING FOR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The standards do not describe all that can or should be taught (only what is essential is included). A </a:t>
            </a:r>
            <a:r>
              <a:rPr lang="en-US" sz="1200" b="1" dirty="0"/>
              <a:t>well-developed, content-rich curriculum must be</a:t>
            </a:r>
            <a:r>
              <a:rPr lang="en-US" sz="1200" b="1" baseline="0" dirty="0"/>
              <a:t> developed by individual schools/districts/states…</a:t>
            </a:r>
            <a:endParaRPr lang="en-US" sz="1200" b="1" dirty="0"/>
          </a:p>
          <a:p>
            <a:endParaRPr lang="en-US" sz="1200" b="1" baseline="0" dirty="0"/>
          </a:p>
          <a:p>
            <a:pPr defTabSz="931774">
              <a:spcBef>
                <a:spcPct val="0"/>
              </a:spcBef>
              <a:defRPr/>
            </a:pPr>
            <a:r>
              <a:rPr lang="en-US" sz="1200" b="1" dirty="0"/>
              <a:t>You won’t see strategies or instructional advice. BUT— </a:t>
            </a:r>
            <a:r>
              <a:rPr lang="en-US" sz="1200" b="1" u="sng" dirty="0"/>
              <a:t>HIGHLY EFFECTIVE TEACHING AND LEARNING</a:t>
            </a:r>
            <a:r>
              <a:rPr lang="en-US" sz="1200" b="1" dirty="0"/>
              <a:t> will guide teachers.  Along with this, the establishment</a:t>
            </a:r>
            <a:r>
              <a:rPr lang="en-US" sz="1200" b="1" baseline="0" dirty="0"/>
              <a:t> of </a:t>
            </a:r>
            <a:r>
              <a:rPr lang="en-US" sz="1200" b="1" dirty="0"/>
              <a:t>learning targets are beneficial in understanding if our students have met the standards.</a:t>
            </a:r>
            <a:r>
              <a:rPr lang="en-US" sz="1200" b="1" baseline="0" dirty="0"/>
              <a:t> </a:t>
            </a:r>
          </a:p>
          <a:p>
            <a:pPr defTabSz="931774">
              <a:spcBef>
                <a:spcPct val="0"/>
              </a:spcBef>
              <a:defRPr/>
            </a:pPr>
            <a:endParaRPr lang="en-US" sz="1200"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t>No grade-specific</a:t>
            </a:r>
            <a:r>
              <a:rPr lang="en-US" sz="1200" b="1" baseline="0" dirty="0"/>
              <a:t> standard can fully reflect the great variety in abilities, but GREAT teachers and teaching can identify them and address their needs. Maybe mention </a:t>
            </a:r>
            <a:r>
              <a:rPr lang="en-US" sz="1200" b="1" baseline="0" dirty="0" err="1"/>
              <a:t>RtI</a:t>
            </a:r>
            <a:r>
              <a:rPr lang="en-US" sz="1200" b="1" baseline="0" dirty="0"/>
              <a:t>, CSIP, </a:t>
            </a:r>
            <a:r>
              <a:rPr lang="en-US" sz="1200" b="1" baseline="0" dirty="0" err="1"/>
              <a:t>etc</a:t>
            </a:r>
            <a:r>
              <a:rPr lang="en-US" sz="1200" b="1" baseline="0" dirty="0"/>
              <a:t>…</a:t>
            </a:r>
          </a:p>
          <a:p>
            <a:pPr eaLnBrk="1" hangingPunct="1">
              <a:spcBef>
                <a:spcPct val="0"/>
              </a:spcBef>
            </a:pPr>
            <a:r>
              <a:rPr lang="en-US" b="1" dirty="0"/>
              <a:t> </a:t>
            </a: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0139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61</a:t>
            </a:fld>
            <a:endParaRPr lang="en-US"/>
          </a:p>
        </p:txBody>
      </p:sp>
    </p:spTree>
    <p:extLst>
      <p:ext uri="{BB962C8B-B14F-4D97-AF65-F5344CB8AC3E}">
        <p14:creationId xmlns:p14="http://schemas.microsoft.com/office/powerpoint/2010/main" val="2680980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62</a:t>
            </a:fld>
            <a:endParaRPr lang="en-US"/>
          </a:p>
        </p:txBody>
      </p:sp>
    </p:spTree>
    <p:extLst>
      <p:ext uri="{BB962C8B-B14F-4D97-AF65-F5344CB8AC3E}">
        <p14:creationId xmlns:p14="http://schemas.microsoft.com/office/powerpoint/2010/main" val="8699948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D4E525-D3D2-9C4E-BCC3-3F01AE3399C4}" type="slidenum">
              <a:rPr lang="en-US" smtClean="0"/>
              <a:t>63</a:t>
            </a:fld>
            <a:endParaRPr lang="en-US"/>
          </a:p>
        </p:txBody>
      </p:sp>
    </p:spTree>
    <p:extLst>
      <p:ext uri="{BB962C8B-B14F-4D97-AF65-F5344CB8AC3E}">
        <p14:creationId xmlns:p14="http://schemas.microsoft.com/office/powerpoint/2010/main" val="16733573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64</a:t>
            </a:fld>
            <a:endParaRPr lang="en-US"/>
          </a:p>
        </p:txBody>
      </p:sp>
    </p:spTree>
    <p:extLst>
      <p:ext uri="{BB962C8B-B14F-4D97-AF65-F5344CB8AC3E}">
        <p14:creationId xmlns:p14="http://schemas.microsoft.com/office/powerpoint/2010/main" val="1860630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65</a:t>
            </a:fld>
            <a:endParaRPr lang="en-US"/>
          </a:p>
        </p:txBody>
      </p:sp>
    </p:spTree>
    <p:extLst>
      <p:ext uri="{BB962C8B-B14F-4D97-AF65-F5344CB8AC3E}">
        <p14:creationId xmlns:p14="http://schemas.microsoft.com/office/powerpoint/2010/main" val="37025445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66</a:t>
            </a:fld>
            <a:endParaRPr lang="en-US"/>
          </a:p>
        </p:txBody>
      </p:sp>
    </p:spTree>
    <p:extLst>
      <p:ext uri="{BB962C8B-B14F-4D97-AF65-F5344CB8AC3E}">
        <p14:creationId xmlns:p14="http://schemas.microsoft.com/office/powerpoint/2010/main" val="2276613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67</a:t>
            </a:fld>
            <a:endParaRPr lang="en-US"/>
          </a:p>
        </p:txBody>
      </p:sp>
    </p:spTree>
    <p:extLst>
      <p:ext uri="{BB962C8B-B14F-4D97-AF65-F5344CB8AC3E}">
        <p14:creationId xmlns:p14="http://schemas.microsoft.com/office/powerpoint/2010/main" val="1512079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Carole</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68</a:t>
            </a:fld>
            <a:endParaRPr lang="en-US"/>
          </a:p>
        </p:txBody>
      </p:sp>
    </p:spTree>
    <p:extLst>
      <p:ext uri="{BB962C8B-B14F-4D97-AF65-F5344CB8AC3E}">
        <p14:creationId xmlns:p14="http://schemas.microsoft.com/office/powerpoint/2010/main" val="21930498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Carole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F1D7C-9429-4832-A906-187A40771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07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Clr>
                <a:srgbClr val="000000"/>
              </a:buClr>
              <a:buSzPct val="153000"/>
              <a:buFontTx/>
              <a:buNone/>
            </a:pPr>
            <a:r>
              <a:rPr lang="en-US" sz="1200" b="1" dirty="0"/>
              <a:t>Carole:  6 Major Shifts… </a:t>
            </a:r>
          </a:p>
          <a:p>
            <a:pPr marL="0" indent="0" eaLnBrk="1" hangingPunct="1">
              <a:spcBef>
                <a:spcPct val="0"/>
              </a:spcBef>
              <a:buClr>
                <a:srgbClr val="000000"/>
              </a:buClr>
              <a:buSzPct val="153000"/>
              <a:buFontTx/>
              <a:buNone/>
            </a:pPr>
            <a:r>
              <a:rPr lang="en-US" sz="1200" b="1" dirty="0"/>
              <a:t>This is a high-level summary of the biggest changes signified by the adoption of the CCSS. </a:t>
            </a:r>
          </a:p>
          <a:p>
            <a:pPr marL="0" indent="0" eaLnBrk="1" hangingPunct="1">
              <a:spcBef>
                <a:spcPct val="0"/>
              </a:spcBef>
              <a:buClr>
                <a:srgbClr val="000000"/>
              </a:buClr>
              <a:buSzPct val="153000"/>
              <a:buFontTx/>
              <a:buNone/>
            </a:pPr>
            <a:r>
              <a:rPr lang="en-US" sz="1200" b="1" dirty="0"/>
              <a:t> </a:t>
            </a:r>
          </a:p>
          <a:p>
            <a:pPr marL="171450" indent="-171450" eaLnBrk="1" hangingPunct="1">
              <a:spcBef>
                <a:spcPct val="0"/>
              </a:spcBef>
              <a:buClr>
                <a:srgbClr val="000000"/>
              </a:buClr>
              <a:buSzPct val="153000"/>
              <a:buFontTx/>
              <a:buChar char="•"/>
            </a:pPr>
            <a:r>
              <a:rPr lang="en-US" sz="1200" b="1" dirty="0"/>
              <a:t>They represent the most significant shifts for </a:t>
            </a:r>
            <a:r>
              <a:rPr lang="en-US" sz="1200" b="1" u="sng" dirty="0"/>
              <a:t>curriculum materials</a:t>
            </a:r>
            <a:r>
              <a:rPr lang="en-US" sz="1200" b="1" dirty="0"/>
              <a:t>, </a:t>
            </a:r>
            <a:r>
              <a:rPr lang="en-US" sz="1200" b="1" u="sng" dirty="0"/>
              <a:t>instruction</a:t>
            </a:r>
            <a:r>
              <a:rPr lang="en-US" sz="1200" b="1" dirty="0"/>
              <a:t>, </a:t>
            </a:r>
            <a:r>
              <a:rPr lang="en-US" sz="1200" b="1" u="sng" dirty="0"/>
              <a:t>student learning</a:t>
            </a:r>
            <a:r>
              <a:rPr lang="en-US" sz="1200" b="1" dirty="0"/>
              <a:t>, and thinking about </a:t>
            </a:r>
            <a:r>
              <a:rPr lang="en-US" sz="1200" b="1" u="sng" dirty="0"/>
              <a:t>assessment</a:t>
            </a:r>
            <a:r>
              <a:rPr lang="en-US" sz="1200" b="1" dirty="0"/>
              <a:t>. Taken all together, they should lead to desired student outcomes. </a:t>
            </a:r>
          </a:p>
          <a:p>
            <a:pPr marL="0" indent="0" eaLnBrk="1" hangingPunct="1">
              <a:spcBef>
                <a:spcPct val="0"/>
              </a:spcBef>
              <a:buClr>
                <a:srgbClr val="000000"/>
              </a:buClr>
              <a:buSzPct val="153000"/>
              <a:buFontTx/>
              <a:buNone/>
            </a:pPr>
            <a:endParaRPr lang="en-US" sz="1200" b="1" dirty="0"/>
          </a:p>
          <a:p>
            <a:pPr marL="0" marR="0" lvl="0" indent="0" algn="l" defTabSz="914400" rtl="0" eaLnBrk="1" fontAlgn="auto" latinLnBrk="0" hangingPunct="1">
              <a:lnSpc>
                <a:spcPct val="100000"/>
              </a:lnSpc>
              <a:spcBef>
                <a:spcPct val="0"/>
              </a:spcBef>
              <a:spcAft>
                <a:spcPts val="0"/>
              </a:spcAft>
              <a:buClr>
                <a:srgbClr val="000000"/>
              </a:buClr>
              <a:buSzPct val="153000"/>
              <a:buFontTx/>
              <a:buNone/>
              <a:tabLst/>
              <a:defRPr/>
            </a:pPr>
            <a:r>
              <a:rPr lang="en-US" sz="1200" b="1" dirty="0">
                <a:solidFill>
                  <a:srgbClr val="000000"/>
                </a:solidFill>
                <a:cs typeface="Arial" charset="0"/>
                <a:sym typeface="Arial" charset="0"/>
              </a:rPr>
              <a:t>SHIFT #2:</a:t>
            </a:r>
            <a:endParaRPr lang="en-US" sz="1200" b="1" dirty="0"/>
          </a:p>
          <a:p>
            <a:pPr marL="342900" indent="-342900">
              <a:lnSpc>
                <a:spcPct val="114000"/>
              </a:lnSpc>
              <a:spcBef>
                <a:spcPts val="1200"/>
              </a:spcBef>
              <a:buClr>
                <a:srgbClr val="000000"/>
              </a:buClr>
              <a:buSzPct val="132000"/>
              <a:buFont typeface="Arial" charset="0"/>
              <a:buChar char="•"/>
            </a:pPr>
            <a:r>
              <a:rPr lang="en-US" altLang="en-US" sz="1200" dirty="0">
                <a:solidFill>
                  <a:schemeClr val="tx1"/>
                </a:solidFill>
                <a:latin typeface="Calibri" panose="020F0502020204030204" pitchFamily="34" charset="0"/>
                <a:sym typeface="Arial" charset="0"/>
              </a:rPr>
              <a:t>Most college and workplace writing requires evidence.</a:t>
            </a:r>
          </a:p>
          <a:p>
            <a:pPr marL="342900" indent="-342900">
              <a:lnSpc>
                <a:spcPct val="114000"/>
              </a:lnSpc>
              <a:spcBef>
                <a:spcPts val="1200"/>
              </a:spcBef>
              <a:buClr>
                <a:srgbClr val="000000"/>
              </a:buClr>
              <a:buSzPct val="132000"/>
              <a:buFont typeface="Arial" charset="0"/>
              <a:buChar char="•"/>
            </a:pPr>
            <a:r>
              <a:rPr lang="en-US" altLang="en-US" sz="1200" b="1" dirty="0">
                <a:solidFill>
                  <a:schemeClr val="tx1"/>
                </a:solidFill>
                <a:latin typeface="Calibri" panose="020F0502020204030204" pitchFamily="34" charset="0"/>
                <a:sym typeface="Arial" charset="0"/>
              </a:rPr>
              <a:t>Evidence </a:t>
            </a:r>
            <a:r>
              <a:rPr lang="en-US" altLang="en-US" sz="1200" dirty="0">
                <a:solidFill>
                  <a:schemeClr val="tx1"/>
                </a:solidFill>
                <a:latin typeface="Calibri" panose="020F0502020204030204" pitchFamily="34" charset="0"/>
                <a:sym typeface="Arial" charset="0"/>
              </a:rPr>
              <a:t>is a major emphasis of the ELA Standards: Reading Standard 1, Writing Standard 9, Speaking and Listening standards 2, 3 and 4, all focus on </a:t>
            </a:r>
            <a:r>
              <a:rPr lang="en-US" altLang="en-US" sz="1200" u="sng" dirty="0">
                <a:solidFill>
                  <a:schemeClr val="tx1"/>
                </a:solidFill>
                <a:latin typeface="Calibri" panose="020F0502020204030204" pitchFamily="34" charset="0"/>
                <a:sym typeface="Arial" charset="0"/>
              </a:rPr>
              <a:t>the gathering, evaluating and presenting of evidence from text.</a:t>
            </a:r>
            <a:r>
              <a:rPr lang="en-US" altLang="en-US" sz="1200" dirty="0">
                <a:solidFill>
                  <a:schemeClr val="tx1"/>
                </a:solidFill>
                <a:latin typeface="Calibri" panose="020F0502020204030204" pitchFamily="34" charset="0"/>
                <a:sym typeface="Arial" charset="0"/>
              </a:rPr>
              <a:t> </a:t>
            </a:r>
          </a:p>
          <a:p>
            <a:pPr marL="0" indent="0" eaLnBrk="1" hangingPunct="1">
              <a:spcBef>
                <a:spcPct val="0"/>
              </a:spcBef>
              <a:buClr>
                <a:srgbClr val="000000"/>
              </a:buClr>
              <a:buSzPct val="97000"/>
              <a:buFontTx/>
              <a:buNone/>
            </a:pPr>
            <a:endParaRPr lang="en-US" sz="1200" b="1" dirty="0">
              <a:solidFill>
                <a:srgbClr val="000000"/>
              </a:solidFill>
              <a:cs typeface="Arial" charset="0"/>
              <a:sym typeface="Arial" charset="0"/>
            </a:endParaRPr>
          </a:p>
          <a:p>
            <a:pPr marL="0" indent="0" eaLnBrk="1" hangingPunct="1">
              <a:spcBef>
                <a:spcPct val="0"/>
              </a:spcBef>
              <a:buClr>
                <a:srgbClr val="000000"/>
              </a:buClr>
              <a:buSzPct val="97000"/>
              <a:buFontTx/>
              <a:buNone/>
            </a:pPr>
            <a:r>
              <a:rPr lang="en-US" sz="1200" b="1" dirty="0">
                <a:solidFill>
                  <a:srgbClr val="000000"/>
                </a:solidFill>
                <a:cs typeface="Arial" charset="0"/>
                <a:sym typeface="Arial" charset="0"/>
              </a:rPr>
              <a:t>SHIFT #3:</a:t>
            </a:r>
          </a:p>
          <a:p>
            <a:pPr marL="342900" indent="-342900">
              <a:lnSpc>
                <a:spcPct val="114000"/>
              </a:lnSpc>
              <a:spcBef>
                <a:spcPts val="1200"/>
              </a:spcBef>
              <a:buClr>
                <a:srgbClr val="000000"/>
              </a:buClr>
              <a:buSzPct val="132000"/>
              <a:buFont typeface="Arial" charset="0"/>
              <a:buChar char="•"/>
              <a:defRPr/>
            </a:pPr>
            <a:r>
              <a:rPr lang="en-US" sz="1200" dirty="0">
                <a:solidFill>
                  <a:schemeClr val="tx1"/>
                </a:solidFill>
                <a:latin typeface="Calibri" panose="020F0502020204030204" pitchFamily="34" charset="0"/>
                <a:sym typeface="Arial"/>
              </a:rPr>
              <a:t>Literary/Informational Reading: </a:t>
            </a:r>
            <a:r>
              <a:rPr lang="x-none" sz="1200" dirty="0">
                <a:solidFill>
                  <a:schemeClr val="tx1"/>
                </a:solidFill>
                <a:latin typeface="Calibri" panose="020F0502020204030204" pitchFamily="34" charset="0"/>
                <a:sym typeface="Arial"/>
              </a:rPr>
              <a:t>50/50 balance K-5</a:t>
            </a:r>
            <a:r>
              <a:rPr lang="en-US" sz="1200" dirty="0">
                <a:solidFill>
                  <a:schemeClr val="tx1"/>
                </a:solidFill>
                <a:latin typeface="Calibri" panose="020F0502020204030204" pitchFamily="34" charset="0"/>
                <a:sym typeface="Arial"/>
              </a:rPr>
              <a:t> </a:t>
            </a:r>
            <a:endParaRPr lang="en-US" sz="1200" dirty="0">
              <a:solidFill>
                <a:schemeClr val="tx1"/>
              </a:solidFill>
              <a:latin typeface="Calibri" panose="020F0502020204030204" pitchFamily="34" charset="0"/>
            </a:endParaRPr>
          </a:p>
          <a:p>
            <a:pPr marL="342900" indent="-342900">
              <a:lnSpc>
                <a:spcPct val="114000"/>
              </a:lnSpc>
              <a:spcBef>
                <a:spcPts val="1200"/>
              </a:spcBef>
              <a:buClr>
                <a:srgbClr val="000000"/>
              </a:buClr>
              <a:buSzPct val="132000"/>
              <a:buFont typeface="Arial" charset="0"/>
              <a:buChar char="•"/>
              <a:defRPr/>
            </a:pPr>
            <a:r>
              <a:rPr lang="en-US" altLang="en-US" sz="1200" b="1" dirty="0">
                <a:latin typeface="Calibri" panose="020F0502020204030204" pitchFamily="34" charset="0"/>
                <a:sym typeface="Arial" charset="0"/>
              </a:rPr>
              <a:t>ASSESSMENTS</a:t>
            </a:r>
            <a:r>
              <a:rPr lang="en-US" altLang="en-US" sz="1200" dirty="0">
                <a:latin typeface="Calibri" panose="020F0502020204030204" pitchFamily="34" charset="0"/>
                <a:sym typeface="Arial" charset="0"/>
              </a:rPr>
              <a:t> will require a high and increasing proportion of informational text as students advance through the grades.</a:t>
            </a:r>
            <a:endParaRPr lang="x-none" sz="1200" dirty="0">
              <a:solidFill>
                <a:schemeClr val="tx1"/>
              </a:solidFill>
              <a:latin typeface="Calibri" panose="020F0502020204030204" pitchFamily="34" charset="0"/>
            </a:endParaRPr>
          </a:p>
          <a:p>
            <a:pPr marL="342900" indent="-342900">
              <a:lnSpc>
                <a:spcPct val="114000"/>
              </a:lnSpc>
              <a:spcBef>
                <a:spcPts val="1200"/>
              </a:spcBef>
              <a:buClr>
                <a:srgbClr val="000000"/>
              </a:buClr>
              <a:buSzPct val="132000"/>
              <a:buFont typeface="Arial" charset="0"/>
              <a:buChar char="•"/>
              <a:defRPr/>
            </a:pPr>
            <a:r>
              <a:rPr lang="x-none" sz="1200" dirty="0">
                <a:solidFill>
                  <a:schemeClr val="tx1"/>
                </a:solidFill>
                <a:latin typeface="Calibri" panose="020F0502020204030204" pitchFamily="34" charset="0"/>
              </a:rPr>
              <a:t>S</a:t>
            </a:r>
            <a:r>
              <a:rPr lang="x-none" sz="1200" dirty="0">
                <a:solidFill>
                  <a:schemeClr val="tx1"/>
                </a:solidFill>
                <a:latin typeface="Calibri" panose="020F0502020204030204" pitchFamily="34" charset="0"/>
                <a:sym typeface="Arial"/>
              </a:rPr>
              <a:t>tudents</a:t>
            </a:r>
            <a:r>
              <a:rPr lang="x-none" sz="1200" dirty="0">
                <a:solidFill>
                  <a:schemeClr val="tx1"/>
                </a:solidFill>
                <a:latin typeface="Calibri" panose="020F0502020204030204" pitchFamily="34" charset="0"/>
              </a:rPr>
              <a:t> </a:t>
            </a:r>
            <a:r>
              <a:rPr lang="x-none" sz="1200" dirty="0">
                <a:solidFill>
                  <a:schemeClr val="tx1"/>
                </a:solidFill>
                <a:latin typeface="Calibri" panose="020F0502020204030204" pitchFamily="34" charset="0"/>
                <a:sym typeface="Arial"/>
              </a:rPr>
              <a:t>learning to read should exercise their ability to </a:t>
            </a:r>
            <a:r>
              <a:rPr lang="x-none" sz="1200" b="1" u="sng" dirty="0">
                <a:solidFill>
                  <a:srgbClr val="FF0000"/>
                </a:solidFill>
                <a:latin typeface="Calibri" panose="020F0502020204030204" pitchFamily="34" charset="0"/>
                <a:sym typeface="Arial"/>
              </a:rPr>
              <a:t>comprehend complex text </a:t>
            </a:r>
            <a:r>
              <a:rPr lang="x-none" sz="1200" dirty="0">
                <a:solidFill>
                  <a:schemeClr val="tx1"/>
                </a:solidFill>
                <a:latin typeface="Calibri" panose="020F0502020204030204" pitchFamily="34" charset="0"/>
                <a:sym typeface="Arial"/>
              </a:rPr>
              <a:t>through </a:t>
            </a:r>
            <a:r>
              <a:rPr lang="x-none" sz="1200" u="sng" dirty="0">
                <a:solidFill>
                  <a:schemeClr val="tx1"/>
                </a:solidFill>
                <a:latin typeface="Calibri" panose="020F0502020204030204" pitchFamily="34" charset="0"/>
                <a:sym typeface="Arial"/>
              </a:rPr>
              <a:t>read-aloud texts</a:t>
            </a:r>
            <a:endParaRPr lang="en-US" sz="1200" u="sng" dirty="0">
              <a:solidFill>
                <a:schemeClr val="tx1"/>
              </a:solidFill>
              <a:latin typeface="Calibri" panose="020F0502020204030204" pitchFamily="34" charset="0"/>
              <a:sym typeface="Arial"/>
            </a:endParaRPr>
          </a:p>
          <a:p>
            <a:pPr marL="342900" marR="0" lvl="0" indent="-342900" algn="l" defTabSz="914400" rtl="0" eaLnBrk="1" fontAlgn="auto" latinLnBrk="0" hangingPunct="1">
              <a:lnSpc>
                <a:spcPct val="114000"/>
              </a:lnSpc>
              <a:spcBef>
                <a:spcPts val="1200"/>
              </a:spcBef>
              <a:spcAft>
                <a:spcPts val="0"/>
              </a:spcAft>
              <a:buClr>
                <a:srgbClr val="000000"/>
              </a:buClr>
              <a:buSzPct val="132000"/>
              <a:buFont typeface="Arial" charset="0"/>
              <a:buChar char="•"/>
              <a:tabLst/>
              <a:defRPr/>
            </a:pPr>
            <a:r>
              <a:rPr lang="x-none" sz="1200" b="1" u="sng" dirty="0">
                <a:solidFill>
                  <a:schemeClr val="tx1"/>
                </a:solidFill>
                <a:latin typeface="Calibri" panose="020F0502020204030204" pitchFamily="34" charset="0"/>
                <a:sym typeface="Arial"/>
              </a:rPr>
              <a:t>Reading aloud texts that are well-above grade level should be done throughout K-5 and beyond</a:t>
            </a:r>
            <a:r>
              <a:rPr lang="en-US" sz="1200" b="1" u="sng" dirty="0">
                <a:solidFill>
                  <a:schemeClr val="tx1"/>
                </a:solidFill>
                <a:latin typeface="Calibri" panose="020F0502020204030204" pitchFamily="34" charset="0"/>
                <a:sym typeface="Arial"/>
              </a:rPr>
              <a:t>!</a:t>
            </a:r>
            <a:endParaRPr lang="x-none" sz="1200" u="sng" dirty="0">
              <a:solidFill>
                <a:schemeClr val="tx1"/>
              </a:solidFill>
              <a:latin typeface="Calibri" panose="020F0502020204030204" pitchFamily="34" charset="0"/>
              <a:sym typeface="Arial"/>
            </a:endParaRPr>
          </a:p>
          <a:p>
            <a:pPr marL="342900" indent="-342900">
              <a:lnSpc>
                <a:spcPct val="114000"/>
              </a:lnSpc>
              <a:spcBef>
                <a:spcPts val="1200"/>
              </a:spcBef>
              <a:buClr>
                <a:srgbClr val="000000"/>
              </a:buClr>
              <a:buSzPct val="132000"/>
              <a:buFont typeface="Arial" charset="0"/>
              <a:buChar char="•"/>
              <a:defRPr/>
            </a:pPr>
            <a:r>
              <a:rPr lang="x-none" sz="1200" dirty="0">
                <a:solidFill>
                  <a:schemeClr val="tx1"/>
                </a:solidFill>
                <a:latin typeface="Calibri" panose="020F0502020204030204" pitchFamily="34" charset="0"/>
                <a:sym typeface="Arial"/>
              </a:rPr>
              <a:t>In </a:t>
            </a:r>
            <a:r>
              <a:rPr lang="x-none" sz="1200" b="1" u="sng" dirty="0">
                <a:solidFill>
                  <a:srgbClr val="FF0000"/>
                </a:solidFill>
                <a:latin typeface="Calibri" panose="020F0502020204030204" pitchFamily="34" charset="0"/>
                <a:sym typeface="Arial"/>
              </a:rPr>
              <a:t>grades 2+</a:t>
            </a:r>
            <a:r>
              <a:rPr lang="x-none" sz="1200" dirty="0">
                <a:solidFill>
                  <a:schemeClr val="tx1"/>
                </a:solidFill>
                <a:latin typeface="Calibri" panose="020F0502020204030204" pitchFamily="34" charset="0"/>
                <a:sym typeface="Arial"/>
              </a:rPr>
              <a:t>, students begin reading more complex texts, consolidating the foundational skills with reading comprehension</a:t>
            </a:r>
          </a:p>
          <a:p>
            <a:pPr marL="171450" indent="-171450" eaLnBrk="1" hangingPunct="1">
              <a:spcBef>
                <a:spcPct val="0"/>
              </a:spcBef>
              <a:buClr>
                <a:srgbClr val="000000"/>
              </a:buClr>
              <a:buSzPct val="97000"/>
              <a:buFontTx/>
              <a:buChar char="•"/>
            </a:pPr>
            <a:endParaRPr lang="en-US" sz="1200" b="1" dirty="0">
              <a:solidFill>
                <a:srgbClr val="000000"/>
              </a:solidFill>
              <a:cs typeface="Arial" charset="0"/>
              <a:sym typeface="Arial" charset="0"/>
            </a:endParaRPr>
          </a:p>
        </p:txBody>
      </p:sp>
      <p:sp>
        <p:nvSpPr>
          <p:cNvPr id="4" name="Slide Number Placeholder 3"/>
          <p:cNvSpPr>
            <a:spLocks noGrp="1"/>
          </p:cNvSpPr>
          <p:nvPr>
            <p:ph type="sldNum" sz="quarter" idx="10"/>
          </p:nvPr>
        </p:nvSpPr>
        <p:spPr/>
        <p:txBody>
          <a:bodyPr/>
          <a:lstStyle/>
          <a:p>
            <a:fld id="{189F1D7C-9429-4832-A906-187A4077121E}" type="slidenum">
              <a:rPr lang="en-US" smtClean="0"/>
              <a:t>7</a:t>
            </a:fld>
            <a:endParaRPr lang="en-US"/>
          </a:p>
        </p:txBody>
      </p:sp>
    </p:spTree>
    <p:extLst>
      <p:ext uri="{BB962C8B-B14F-4D97-AF65-F5344CB8AC3E}">
        <p14:creationId xmlns:p14="http://schemas.microsoft.com/office/powerpoint/2010/main" val="29713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none" dirty="0"/>
              <a:t>Carole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baseline="0" dirty="0"/>
              <a:t>Students who were successful on NAEP were found to spend a high percentage of time reading informational passages.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The percentages on the table reflect the sum of student reading, not just reading in ELA settings. </a:t>
            </a:r>
          </a:p>
          <a:p>
            <a:endParaRPr lang="en-US" altLang="en-US" b="1" dirty="0"/>
          </a:p>
          <a:p>
            <a:r>
              <a:rPr lang="en-US" altLang="en-US" b="1" dirty="0"/>
              <a:t>At the HS level: Because the ELA classroom must focus on literature (stories, drama, and poetry) as well as literary nonfiction, </a:t>
            </a:r>
            <a:r>
              <a:rPr lang="en-US" altLang="en-US" b="1" u="sng" dirty="0"/>
              <a:t>a great deal of informational reading in grades 6–12 must take place in other classes if the NAEP assessment framework is to be matched instructionally.</a:t>
            </a:r>
          </a:p>
          <a:p>
            <a:endParaRPr lang="en-US" alt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t>It is a shared responsibility!!</a:t>
            </a:r>
          </a:p>
          <a:p>
            <a:endParaRPr lang="en-US" altLang="en-US" b="1" u="sng" dirty="0"/>
          </a:p>
          <a:p>
            <a:endParaRPr lang="en-US"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459CA-F062-40AB-8A7D-82B2FE574A6C}"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203236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Carole: Going to focus today’s work around Informational Reading and Informational/Explanatory Writing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b="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u="none" kern="1200" dirty="0">
                <a:solidFill>
                  <a:schemeClr val="tx1"/>
                </a:solidFill>
                <a:effectLst/>
                <a:latin typeface="+mn-lt"/>
                <a:ea typeface="+mn-ea"/>
                <a:cs typeface="+mn-cs"/>
              </a:rPr>
              <a:t>Reading Standard #2 HANDOUT</a:t>
            </a:r>
            <a:endParaRPr lang="en-US" altLang="en-US" b="1" u="none" dirty="0"/>
          </a:p>
          <a:p>
            <a:endParaRPr lang="en-US" altLang="en-US" b="1" dirty="0"/>
          </a:p>
          <a:p>
            <a:r>
              <a:rPr lang="en-US" altLang="en-US" b="1" dirty="0"/>
              <a:t>“Transition” for R/W skills in all content areas actually takes place at 5</a:t>
            </a:r>
            <a:r>
              <a:rPr lang="en-US" altLang="en-US" b="1" baseline="30000" dirty="0"/>
              <a:t>th</a:t>
            </a:r>
            <a:r>
              <a:rPr lang="en-US" altLang="en-US" b="1" dirty="0"/>
              <a:t> grade!</a:t>
            </a:r>
          </a:p>
          <a:p>
            <a:pPr eaLnBrk="1" hangingPunct="1">
              <a:spcBef>
                <a:spcPct val="0"/>
              </a:spcBef>
            </a:pPr>
            <a:endParaRPr lang="en-US" altLang="en-US" b="1" dirty="0"/>
          </a:p>
          <a:p>
            <a:pPr eaLnBrk="1" hangingPunct="1">
              <a:spcBef>
                <a:spcPct val="0"/>
              </a:spcBef>
            </a:pPr>
            <a:r>
              <a:rPr lang="en-US" altLang="en-US" b="1" dirty="0"/>
              <a:t>Full ELA Progressions Document available on my</a:t>
            </a:r>
            <a:r>
              <a:rPr lang="en-US" altLang="en-US" b="1" baseline="0" dirty="0"/>
              <a:t> website and will be posted to the HOLLER along with today’s handouts.  </a:t>
            </a:r>
            <a:endParaRPr lang="en-US"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81899-783F-4928-B48D-A2175AD8E087}"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159215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4CE94C-B430-49A0-872F-DBC6EF84D122}"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63662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939720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18922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55674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62256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882339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852937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775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2892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98455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8/29/2018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141801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080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724384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8/29/2018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01610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8/29/2018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362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90233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06174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83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234123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8/29/2018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16084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8161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356998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3574887194"/>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62051" y="192088"/>
            <a:ext cx="10883900" cy="590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4E5B6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4E5B6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extLst>
      <p:ext uri="{BB962C8B-B14F-4D97-AF65-F5344CB8AC3E}">
        <p14:creationId xmlns:p14="http://schemas.microsoft.com/office/powerpoint/2010/main" val="104625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8/29/2018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8/29/2018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8/29/2018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4CE94C-B430-49A0-872F-DBC6EF84D122}"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745043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8/29/2018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2465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0406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18792"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93752EC3-0B36-49CC-AC59-AB35B4ED90A8}" type="datetime1">
              <a:rPr lang="en-US">
                <a:solidFill>
                  <a:srgbClr val="000000"/>
                </a:solidFill>
              </a:rPr>
              <a:pPr>
                <a:defRPr/>
              </a:pPr>
              <a:t>8/29/2018</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D5FDD009-F915-49B0-929F-11EE1E53C9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099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4E26F86C-0F66-4477-8B0A-A8F8889861D5}" type="datetime1">
              <a:rPr lang="en-US">
                <a:solidFill>
                  <a:srgbClr val="000000"/>
                </a:solidFill>
              </a:rPr>
              <a:pPr>
                <a:defRPr/>
              </a:pPr>
              <a:t>8/29/2018</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4BC72B5F-7472-451D-AE01-0B7F311B25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283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4CE94C-B430-49A0-872F-DBC6EF84D122}"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76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C463055-CE4B-44AD-B6F0-255EFE5C2B23}" type="datetime1">
              <a:rPr lang="en-US">
                <a:solidFill>
                  <a:srgbClr val="000000"/>
                </a:solidFill>
              </a:rPr>
              <a:pPr>
                <a:defRPr/>
              </a:pPr>
              <a:t>8/29/2018</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AED7F88-3CB6-4C9A-A2EE-ED67D0EAAE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0696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612B7C1B-1D79-4D90-A098-9E2CD776A1C3}" type="datetime1">
              <a:rPr lang="en-US">
                <a:solidFill>
                  <a:srgbClr val="000000"/>
                </a:solidFill>
              </a:rPr>
              <a:pPr>
                <a:defRPr/>
              </a:pPr>
              <a:t>8/29/2018</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285E8A90-EFF4-4168-8258-9C6BDE3579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009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428" y="8145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E72AE529-8CAC-4C2F-9FAC-D85A4D8A8A83}" type="datetime1">
              <a:rPr lang="en-US">
                <a:solidFill>
                  <a:srgbClr val="000000"/>
                </a:solidFill>
              </a:rPr>
              <a:pPr>
                <a:defRPr/>
              </a:pPr>
              <a:t>8/29/2018</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9F674A2E-3247-4ADD-8147-C550F30A4B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285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A782ABED-15DB-4A5D-BB36-5387949031F7}" type="datetime1">
              <a:rPr lang="en-US">
                <a:solidFill>
                  <a:srgbClr val="000000"/>
                </a:solidFill>
              </a:rPr>
              <a:pPr>
                <a:defRPr/>
              </a:pPr>
              <a:t>8/29/2018</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490A2DDC-5270-47E2-BB93-AB5AB1262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6643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4" name="Date Placeholder 1"/>
          <p:cNvSpPr>
            <a:spLocks noGrp="1"/>
          </p:cNvSpPr>
          <p:nvPr>
            <p:ph type="dt" sz="half" idx="10"/>
          </p:nvPr>
        </p:nvSpPr>
        <p:spPr/>
        <p:txBody>
          <a:bodyPr/>
          <a:lstStyle>
            <a:lvl1pPr>
              <a:defRPr/>
            </a:lvl1pPr>
          </a:lstStyle>
          <a:p>
            <a:pPr>
              <a:defRPr/>
            </a:pPr>
            <a:fld id="{1804FD8E-F8B0-4162-B8F4-113EA6841DEF}" type="datetime1">
              <a:rPr lang="en-US">
                <a:solidFill>
                  <a:srgbClr val="000000"/>
                </a:solidFill>
              </a:rPr>
              <a:pPr>
                <a:defRPr/>
              </a:pPr>
              <a:t>8/29/2018</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13FE10DA-2EB4-43C7-AF6B-C4C207EA9F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556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EC5C500-E8AB-4AD6-B62C-135322787EA6}" type="datetime1">
              <a:rPr lang="en-US">
                <a:solidFill>
                  <a:srgbClr val="000000"/>
                </a:solidFill>
              </a:rPr>
              <a:pPr>
                <a:defRPr/>
              </a:pPr>
              <a:t>8/29/2018</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59CEA960-2BF3-4E5C-B9F6-847EED0CBF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32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BF8C5151-87EC-4322-988E-A22358D8774D}" type="datetime1">
              <a:rPr lang="en-US">
                <a:solidFill>
                  <a:srgbClr val="000000"/>
                </a:solidFill>
              </a:rPr>
              <a:pPr>
                <a:defRPr/>
              </a:pPr>
              <a:t>8/29/2018</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3CD3DB-2715-4291-A32A-7BA1BE95BA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3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F2A6EF6-C422-41E0-9ED6-AE3279D5AF45}" type="datetime1">
              <a:rPr lang="en-US">
                <a:solidFill>
                  <a:srgbClr val="000000"/>
                </a:solidFill>
              </a:rPr>
              <a:pPr>
                <a:defRPr/>
              </a:pPr>
              <a:t>8/29/2018</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618D473-BF42-4DEE-ADBC-CD77AB9C30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0116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Vertical Title 1"/>
          <p:cNvSpPr>
            <a:spLocks noGrp="1"/>
          </p:cNvSpPr>
          <p:nvPr>
            <p:ph type="title" orient="vert"/>
          </p:nvPr>
        </p:nvSpPr>
        <p:spPr>
          <a:xfrm>
            <a:off x="10474818" y="77788"/>
            <a:ext cx="1682964"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98935"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17912C-D535-41C4-A23B-197275438825}" type="datetime1">
              <a:rPr lang="en-US">
                <a:solidFill>
                  <a:srgbClr val="000000"/>
                </a:solidFill>
              </a:rPr>
              <a:pPr>
                <a:defRPr/>
              </a:pPr>
              <a:t>8/29/2018</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F605AA5E-CDC0-4A6C-AEAB-A3AA2A315A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5205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125ECAC4-7710-4E59-B1C1-3959F76BEA79}" type="datetime1">
              <a:rPr lang="en-US">
                <a:solidFill>
                  <a:srgbClr val="000000"/>
                </a:solidFill>
              </a:rPr>
              <a:pPr>
                <a:defRPr/>
              </a:pPr>
              <a:t>8/29/2018</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BB7CCB5-65E6-4D0E-80C0-A136E4084D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63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4CE94C-B430-49A0-872F-DBC6EF84D122}"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274690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36B08E-F972-D249-9E80-4C1FF6613AE0}"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388457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64737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6B08E-F972-D249-9E80-4C1FF6613AE0}"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747086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6B08E-F972-D249-9E80-4C1FF6613AE0}"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90414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36B08E-F972-D249-9E80-4C1FF6613AE0}"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42478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36B08E-F972-D249-9E80-4C1FF6613AE0}"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13368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6B08E-F972-D249-9E80-4C1FF6613AE0}"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36785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227986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76977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91671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4CE94C-B430-49A0-872F-DBC6EF84D122}"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2855220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5262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415A13-8930-7F40-AD56-D956347317D6}" type="datetime1">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750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1FFEB-1948-6249-B5B9-A11DFA10E4DF}" type="datetime1">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67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0C748-F887-2248-9A72-6737E34946DF}" type="datetime1">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151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13650-3ED1-1A41-B0F8-8E36A3E6F1CE}" type="datetime1">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33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96AA0-E99B-C64C-992E-75BBC220910A}" type="datetime1">
              <a:rPr lang="en-US" smtClean="0">
                <a:solidFill>
                  <a:prstClr val="black">
                    <a:tint val="75000"/>
                  </a:prstClr>
                </a:solidFill>
              </a:rPr>
              <a:pPr/>
              <a:t>8/29/2018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89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3CF3B-A4D9-CD4B-BA5E-BFBD40C234C9}" type="datetime1">
              <a:rPr lang="en-US" smtClean="0">
                <a:solidFill>
                  <a:prstClr val="black">
                    <a:tint val="75000"/>
                  </a:prstClr>
                </a:solidFill>
              </a:rPr>
              <a:pPr/>
              <a:t>8/29/2018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42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3BAD5-5E41-3E46-A225-385EEA9CBF0B}" type="datetime1">
              <a:rPr lang="en-US" smtClean="0">
                <a:solidFill>
                  <a:prstClr val="black">
                    <a:tint val="75000"/>
                  </a:prstClr>
                </a:solidFill>
              </a:rPr>
              <a:pPr/>
              <a:t>8/29/2018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419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B3709-D08B-0E4C-8F8E-22FBF6914F21}" type="datetime1">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2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6AFBB-41C5-CB44-97D0-384CD4304B4C}" type="datetime1">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6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CE94C-B430-49A0-872F-DBC6EF84D122}"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4102681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B949D-88B3-014F-B369-A7ECB94C0ACC}" type="datetime1">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73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4CBB0-0184-624B-BEB7-AE7862D8811A}" type="datetime1">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1469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BD91957-71AA-5C4B-BC7A-686E99933204}" type="datetime1">
              <a:rPr lang="en-US" smtClean="0">
                <a:solidFill>
                  <a:prstClr val="black">
                    <a:tint val="75000"/>
                  </a:prstClr>
                </a:solidFill>
              </a:rPr>
              <a:pPr>
                <a:defRPr/>
              </a:pPr>
              <a:t>8/29/2018</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8D1E3F-285E-F04A-A351-566A342A7A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977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10662B4-F6D2-1445-816E-E258F4288DC1}" type="datetime1">
              <a:rPr lang="en-US" smtClean="0">
                <a:solidFill>
                  <a:prstClr val="black">
                    <a:tint val="75000"/>
                  </a:prstClr>
                </a:solidFill>
              </a:rPr>
              <a:pPr>
                <a:defRPr/>
              </a:pPr>
              <a:t>8/29/2018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0F3A1-9962-CB45-AED2-FE25ED846F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41928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301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73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936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22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55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4CE94C-B430-49A0-872F-DBC6EF84D122}"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85204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416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778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74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5606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5432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5503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84521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62123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570948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719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4CE94C-B430-49A0-872F-DBC6EF84D122}"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3197561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301413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81716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803892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4290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48885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57321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118585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621721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16417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4591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CE94C-B430-49A0-872F-DBC6EF84D122}"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51A-3965-4956-90B2-4A130CE0E394}" type="slidenum">
              <a:rPr lang="en-US" smtClean="0"/>
              <a:t>‹#›</a:t>
            </a:fld>
            <a:endParaRPr lang="en-US"/>
          </a:p>
        </p:txBody>
      </p:sp>
    </p:spTree>
    <p:extLst>
      <p:ext uri="{BB962C8B-B14F-4D97-AF65-F5344CB8AC3E}">
        <p14:creationId xmlns:p14="http://schemas.microsoft.com/office/powerpoint/2010/main" val="46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84517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8/29/2018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819" r:id="rId12"/>
    <p:sldLayoutId id="2147483820"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userDrawn="1"/>
        </p:nvSpPr>
        <p:spPr bwMode="auto">
          <a:xfrm>
            <a:off x="0" y="0"/>
            <a:ext cx="12192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3075"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4"/>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3077"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766"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BE831AF5-D1B0-4F87-BDF7-F6136A5D606D}" type="datetime1">
              <a:rPr lang="en-US">
                <a:solidFill>
                  <a:srgbClr val="000000"/>
                </a:solidFill>
              </a:rPr>
              <a:pPr fontAlgn="base">
                <a:spcBef>
                  <a:spcPct val="0"/>
                </a:spcBef>
                <a:spcAft>
                  <a:spcPct val="0"/>
                </a:spcAft>
                <a:defRPr/>
              </a:pPr>
              <a:t>8/29/2018</a:t>
            </a:fld>
            <a:endParaRPr lang="en-US">
              <a:solidFill>
                <a:srgbClr val="000000"/>
              </a:solidFill>
            </a:endParaRPr>
          </a:p>
        </p:txBody>
      </p:sp>
      <p:sp>
        <p:nvSpPr>
          <p:cNvPr id="117767"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17768"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C8EA7C12-194F-469F-8000-49AB399E3153}" type="slidenum">
              <a:rPr lang="en-US" altLang="en-US" smtClean="0">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3081"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9264348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B08E-F972-D249-9E80-4C1FF6613AE0}"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F5178-39F1-D843-B4B2-172C69F55C77}" type="slidenum">
              <a:rPr lang="en-US" smtClean="0"/>
              <a:t>‹#›</a:t>
            </a:fld>
            <a:endParaRPr lang="en-US"/>
          </a:p>
        </p:txBody>
      </p:sp>
    </p:spTree>
    <p:extLst>
      <p:ext uri="{BB962C8B-B14F-4D97-AF65-F5344CB8AC3E}">
        <p14:creationId xmlns:p14="http://schemas.microsoft.com/office/powerpoint/2010/main" val="7472347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F87C-8235-A549-BE99-11DD04B20189}" type="datetime1">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3576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21F1-0BDB-1B48-8B1A-F6E723C62ECE}" type="datetimeFigureOut">
              <a:rPr lang="en-US" smtClean="0">
                <a:solidFill>
                  <a:prstClr val="black">
                    <a:tint val="75000"/>
                  </a:prstClr>
                </a:solidFill>
              </a:rPr>
              <a:pPr/>
              <a:t>8/29/2018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594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537908627"/>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460041068"/>
      </p:ext>
    </p:extLst>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5.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www.fcrr.org/documents/sca/GK-1/PA_Final_Part1_Rhyme.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1.xml"/><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9.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31.xm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31.xml"/><Relationship Id="rId4" Type="http://schemas.openxmlformats.org/officeDocument/2006/relationships/image" Target="../media/image55.jpg"/></Relationships>
</file>

<file path=ppt/slides/_rels/slide58.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58.xml"/><Relationship Id="rId1" Type="http://schemas.openxmlformats.org/officeDocument/2006/relationships/slideLayout" Target="../slideLayouts/slideLayout37.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58.emf"/><Relationship Id="rId4" Type="http://schemas.openxmlformats.org/officeDocument/2006/relationships/package" Target="../embeddings/Microsoft_Word_Document.docx"/></Relationships>
</file>

<file path=ppt/slides/_rels/slide6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4.xml"/><Relationship Id="rId1" Type="http://schemas.openxmlformats.org/officeDocument/2006/relationships/slideLayout" Target="../slideLayouts/slideLayout26.xml"/><Relationship Id="rId4" Type="http://schemas.openxmlformats.org/officeDocument/2006/relationships/image" Target="../media/image61.JPG"/></Relationships>
</file>

<file path=ppt/slides/_rels/slide6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5.xml"/><Relationship Id="rId1" Type="http://schemas.openxmlformats.org/officeDocument/2006/relationships/slideLayout" Target="../slideLayouts/slideLayout26.xml"/><Relationship Id="rId4" Type="http://schemas.openxmlformats.org/officeDocument/2006/relationships/image" Target="../media/image63.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8.xml"/><Relationship Id="rId1" Type="http://schemas.openxmlformats.org/officeDocument/2006/relationships/slideLayout" Target="../slideLayouts/slideLayout3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41" y="828726"/>
            <a:ext cx="4266610" cy="3306623"/>
          </a:xfrm>
          <a:prstGeom prst="rect">
            <a:avLst/>
          </a:prstGeom>
        </p:spPr>
      </p:pic>
      <p:sp>
        <p:nvSpPr>
          <p:cNvPr id="4" name="Title 3"/>
          <p:cNvSpPr>
            <a:spLocks noGrp="1"/>
          </p:cNvSpPr>
          <p:nvPr>
            <p:ph type="title"/>
          </p:nvPr>
        </p:nvSpPr>
        <p:spPr>
          <a:xfrm>
            <a:off x="227134" y="4603896"/>
            <a:ext cx="11808922" cy="1101128"/>
          </a:xfrm>
        </p:spPr>
        <p:txBody>
          <a:bodyPr vert="horz" lIns="91440" tIns="45720" rIns="91440" bIns="45720" rtlCol="0" anchor="b">
            <a:normAutofit/>
          </a:bodyPr>
          <a:lstStyle/>
          <a:p>
            <a:pPr algn="ctr"/>
            <a:r>
              <a:rPr lang="en-US" sz="2800" b="1" dirty="0">
                <a:solidFill>
                  <a:prstClr val="white"/>
                </a:solidFill>
                <a:latin typeface="Tw Cen MT"/>
              </a:rPr>
              <a:t>Understanding K-5 Kentucky Academic Standards in Reading/Writing: Effective Strategies for Classroom Instruction Across the Curriculum</a:t>
            </a:r>
            <a:endParaRPr lang="en-US" sz="2800" dirty="0">
              <a:solidFill>
                <a:schemeClr val="bg1"/>
              </a:solidFill>
            </a:endParaRPr>
          </a:p>
        </p:txBody>
      </p:sp>
      <p:sp>
        <p:nvSpPr>
          <p:cNvPr id="2" name="Rectangle 1">
            <a:extLst>
              <a:ext uri="{FF2B5EF4-FFF2-40B4-BE49-F238E27FC236}">
                <a16:creationId xmlns:a16="http://schemas.microsoft.com/office/drawing/2014/main" id="{0CD18119-9F52-4F16-9CCA-2256E3899A0E}"/>
              </a:ext>
            </a:extLst>
          </p:cNvPr>
          <p:cNvSpPr/>
          <p:nvPr/>
        </p:nvSpPr>
        <p:spPr>
          <a:xfrm>
            <a:off x="4768233" y="5772360"/>
            <a:ext cx="2655535" cy="538609"/>
          </a:xfrm>
          <a:prstGeom prst="rect">
            <a:avLst/>
          </a:prstGeom>
        </p:spPr>
        <p:txBody>
          <a:bodyPr wrap="none">
            <a:spAutoFit/>
          </a:bodyPr>
          <a:lstStyle/>
          <a:p>
            <a:pPr marL="320040" lvl="0" indent="-320040" algn="ctr">
              <a:spcBef>
                <a:spcPts val="700"/>
              </a:spcBef>
              <a:buClr>
                <a:srgbClr val="EA157A"/>
              </a:buClr>
              <a:buSzPct val="60000"/>
            </a:pPr>
            <a:r>
              <a:rPr lang="en-US" sz="2800" b="1" dirty="0">
                <a:solidFill>
                  <a:schemeClr val="bg1"/>
                </a:solidFill>
                <a:latin typeface="Calibri" panose="020F0502020204030204" pitchFamily="34" charset="0"/>
              </a:rPr>
              <a:t>August 28, 2018</a:t>
            </a:r>
          </a:p>
        </p:txBody>
      </p:sp>
      <p:pic>
        <p:nvPicPr>
          <p:cNvPr id="11" name="Picture 10">
            <a:extLst>
              <a:ext uri="{FF2B5EF4-FFF2-40B4-BE49-F238E27FC236}">
                <a16:creationId xmlns:a16="http://schemas.microsoft.com/office/drawing/2014/main" id="{3F5CFFA4-4D8E-4438-8E13-4C9F9176B4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134" y="1394087"/>
            <a:ext cx="5543851" cy="2210349"/>
          </a:xfrm>
          <a:prstGeom prst="rect">
            <a:avLst/>
          </a:prstGeom>
          <a:noFill/>
        </p:spPr>
      </p:pic>
    </p:spTree>
    <p:extLst>
      <p:ext uri="{BB962C8B-B14F-4D97-AF65-F5344CB8AC3E}">
        <p14:creationId xmlns:p14="http://schemas.microsoft.com/office/powerpoint/2010/main" val="174228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p:cNvSpPr>
            <a:spLocks noGrp="1"/>
          </p:cNvSpPr>
          <p:nvPr>
            <p:ph type="title"/>
          </p:nvPr>
        </p:nvSpPr>
        <p:spPr>
          <a:xfrm>
            <a:off x="1819275" y="371799"/>
            <a:ext cx="9982200" cy="600075"/>
          </a:xfrm>
        </p:spPr>
        <p:txBody>
          <a:bodyPr>
            <a:normAutofit fontScale="90000"/>
          </a:bodyPr>
          <a:lstStyle/>
          <a:p>
            <a:r>
              <a:rPr lang="en-US" b="1" dirty="0">
                <a:solidFill>
                  <a:schemeClr val="tx1"/>
                </a:solidFill>
                <a:latin typeface="Arial Rounded MT Bold" panose="020F0704030504030204" pitchFamily="34" charset="0"/>
                <a:ea typeface="ＭＳ Ｐゴシック" pitchFamily="34" charset="-128"/>
                <a:cs typeface="Calibri" panose="020F0502020204030204" pitchFamily="34" charset="0"/>
              </a:rPr>
              <a:t>Reading Informational Standard #10</a:t>
            </a:r>
          </a:p>
        </p:txBody>
      </p:sp>
      <p:sp>
        <p:nvSpPr>
          <p:cNvPr id="8" name="TextBox 7"/>
          <p:cNvSpPr txBox="1"/>
          <p:nvPr/>
        </p:nvSpPr>
        <p:spPr>
          <a:xfrm>
            <a:off x="533400" y="2425781"/>
            <a:ext cx="609600" cy="523166"/>
          </a:xfrm>
          <a:prstGeom prst="rect">
            <a:avLst/>
          </a:prstGeom>
          <a:solidFill>
            <a:srgbClr val="E31836"/>
          </a:solidFill>
        </p:spPr>
        <p:txBody>
          <a:bodyPr wrap="square" lIns="91387" tIns="45693" rIns="91387" bIns="45693">
            <a:spAutoFit/>
          </a:bodyPr>
          <a:lstStyle/>
          <a:p>
            <a:pPr algn="ctr" defTabSz="876484">
              <a:defRPr/>
            </a:pPr>
            <a:r>
              <a:rPr lang="en-US" sz="2800" b="1" dirty="0">
                <a:solidFill>
                  <a:prstClr val="white"/>
                </a:solidFill>
                <a:effectLst>
                  <a:outerShdw blurRad="38100" dist="38100" dir="2700000" algn="tl">
                    <a:srgbClr val="000000">
                      <a:alpha val="43137"/>
                    </a:srgbClr>
                  </a:outerShdw>
                </a:effectLst>
                <a:latin typeface="Arial" pitchFamily="34" charset="0"/>
              </a:rPr>
              <a:t>K</a:t>
            </a:r>
          </a:p>
        </p:txBody>
      </p:sp>
      <p:sp>
        <p:nvSpPr>
          <p:cNvPr id="94212" name="Title 5"/>
          <p:cNvSpPr txBox="1">
            <a:spLocks/>
          </p:cNvSpPr>
          <p:nvPr/>
        </p:nvSpPr>
        <p:spPr bwMode="auto">
          <a:xfrm>
            <a:off x="1657350" y="2326836"/>
            <a:ext cx="1030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9" tIns="43815" rIns="87629" bIns="43815"/>
          <a:lstStyle>
            <a:lvl1pPr defTabSz="876300" eaLnBrk="0" hangingPunct="0">
              <a:defRPr>
                <a:solidFill>
                  <a:schemeClr val="tx1"/>
                </a:solidFill>
                <a:latin typeface="Arial" pitchFamily="34" charset="0"/>
              </a:defRPr>
            </a:lvl1pPr>
            <a:lvl2pPr marL="742950" indent="-285750" defTabSz="876300" eaLnBrk="0" hangingPunct="0">
              <a:defRPr>
                <a:solidFill>
                  <a:schemeClr val="tx1"/>
                </a:solidFill>
                <a:latin typeface="Arial" pitchFamily="34" charset="0"/>
              </a:defRPr>
            </a:lvl2pPr>
            <a:lvl3pPr marL="1143000" indent="-228600" defTabSz="876300" eaLnBrk="0" hangingPunct="0">
              <a:defRPr>
                <a:solidFill>
                  <a:schemeClr val="tx1"/>
                </a:solidFill>
                <a:latin typeface="Arial" pitchFamily="34" charset="0"/>
              </a:defRPr>
            </a:lvl3pPr>
            <a:lvl4pPr marL="1600200" indent="-228600" defTabSz="876300" eaLnBrk="0" hangingPunct="0">
              <a:defRPr>
                <a:solidFill>
                  <a:schemeClr val="tx1"/>
                </a:solidFill>
                <a:latin typeface="Arial" pitchFamily="34" charset="0"/>
              </a:defRPr>
            </a:lvl4pPr>
            <a:lvl5pPr marL="2057400" indent="-228600" defTabSz="876300" eaLnBrk="0" hangingPunct="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E31836"/>
                </a:solidFill>
                <a:latin typeface="Calibri" pitchFamily="34" charset="0"/>
                <a:cs typeface="Arial" pitchFamily="34" charset="0"/>
              </a:rPr>
              <a:t>Actively engage in group reading activities with purpose and understanding.</a:t>
            </a:r>
          </a:p>
        </p:txBody>
      </p:sp>
      <p:sp>
        <p:nvSpPr>
          <p:cNvPr id="5" name="Title 5"/>
          <p:cNvSpPr txBox="1">
            <a:spLocks/>
          </p:cNvSpPr>
          <p:nvPr/>
        </p:nvSpPr>
        <p:spPr bwMode="auto">
          <a:xfrm>
            <a:off x="1657350" y="3632201"/>
            <a:ext cx="1030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9" tIns="43815" rIns="87629" bIns="43815"/>
          <a:lstStyle>
            <a:lvl1pPr defTabSz="876300" eaLnBrk="0" hangingPunct="0">
              <a:defRPr>
                <a:solidFill>
                  <a:schemeClr val="tx1"/>
                </a:solidFill>
                <a:latin typeface="Arial" pitchFamily="34" charset="0"/>
              </a:defRPr>
            </a:lvl1pPr>
            <a:lvl2pPr marL="742950" indent="-285750" defTabSz="876300" eaLnBrk="0" hangingPunct="0">
              <a:defRPr>
                <a:solidFill>
                  <a:schemeClr val="tx1"/>
                </a:solidFill>
                <a:latin typeface="Arial" pitchFamily="34" charset="0"/>
              </a:defRPr>
            </a:lvl2pPr>
            <a:lvl3pPr marL="1143000" indent="-228600" defTabSz="876300" eaLnBrk="0" hangingPunct="0">
              <a:defRPr>
                <a:solidFill>
                  <a:schemeClr val="tx1"/>
                </a:solidFill>
                <a:latin typeface="Arial" pitchFamily="34" charset="0"/>
              </a:defRPr>
            </a:lvl3pPr>
            <a:lvl4pPr marL="1600200" indent="-228600" defTabSz="876300" eaLnBrk="0" hangingPunct="0">
              <a:defRPr>
                <a:solidFill>
                  <a:schemeClr val="tx1"/>
                </a:solidFill>
                <a:latin typeface="Arial" pitchFamily="34" charset="0"/>
              </a:defRPr>
            </a:lvl4pPr>
            <a:lvl5pPr marL="2057400" indent="-228600" defTabSz="876300" eaLnBrk="0" hangingPunct="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4A90"/>
                </a:solidFill>
                <a:latin typeface="Calibri" pitchFamily="34" charset="0"/>
                <a:cs typeface="Arial" pitchFamily="34" charset="0"/>
              </a:rPr>
              <a:t>With prompting and support, </a:t>
            </a:r>
            <a:r>
              <a:rPr lang="en-US" sz="2800" b="1" dirty="0">
                <a:solidFill>
                  <a:srgbClr val="E31836"/>
                </a:solidFill>
                <a:latin typeface="Calibri" pitchFamily="34" charset="0"/>
                <a:cs typeface="Arial" pitchFamily="34" charset="0"/>
              </a:rPr>
              <a:t>read</a:t>
            </a:r>
            <a:r>
              <a:rPr lang="en-US" sz="2800" b="1" dirty="0">
                <a:solidFill>
                  <a:srgbClr val="004A90"/>
                </a:solidFill>
                <a:latin typeface="Calibri" pitchFamily="34" charset="0"/>
                <a:cs typeface="Arial" pitchFamily="34" charset="0"/>
              </a:rPr>
              <a:t> informational texts appropriately complex for grade 1.</a:t>
            </a:r>
          </a:p>
        </p:txBody>
      </p:sp>
      <p:sp>
        <p:nvSpPr>
          <p:cNvPr id="6" name="TextBox 5"/>
          <p:cNvSpPr txBox="1"/>
          <p:nvPr/>
        </p:nvSpPr>
        <p:spPr>
          <a:xfrm>
            <a:off x="533400" y="3712244"/>
            <a:ext cx="609600" cy="523166"/>
          </a:xfrm>
          <a:prstGeom prst="rect">
            <a:avLst/>
          </a:prstGeom>
          <a:solidFill>
            <a:srgbClr val="004A90"/>
          </a:solidFill>
        </p:spPr>
        <p:txBody>
          <a:bodyPr wrap="square" lIns="91387" tIns="45693" rIns="91387" bIns="45693">
            <a:spAutoFit/>
          </a:bodyPr>
          <a:lstStyle/>
          <a:p>
            <a:pPr algn="ctr" defTabSz="876484">
              <a:defRPr/>
            </a:pPr>
            <a:r>
              <a:rPr lang="en-US" sz="2800" b="1" dirty="0">
                <a:solidFill>
                  <a:prstClr val="white"/>
                </a:solidFill>
                <a:effectLst>
                  <a:outerShdw blurRad="38100" dist="38100" dir="2700000" algn="tl">
                    <a:srgbClr val="000000">
                      <a:alpha val="43137"/>
                    </a:srgbClr>
                  </a:outerShdw>
                </a:effectLst>
                <a:latin typeface="Arial" pitchFamily="34" charset="0"/>
              </a:rPr>
              <a:t>1</a:t>
            </a:r>
          </a:p>
        </p:txBody>
      </p:sp>
      <p:sp>
        <p:nvSpPr>
          <p:cNvPr id="7" name="Title 5"/>
          <p:cNvSpPr txBox="1">
            <a:spLocks/>
          </p:cNvSpPr>
          <p:nvPr/>
        </p:nvSpPr>
        <p:spPr bwMode="auto">
          <a:xfrm>
            <a:off x="1657350" y="4950373"/>
            <a:ext cx="1030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9" tIns="43815" rIns="87629" bIns="43815"/>
          <a:lstStyle>
            <a:lvl1pPr defTabSz="876300" eaLnBrk="0" hangingPunct="0">
              <a:defRPr>
                <a:solidFill>
                  <a:schemeClr val="tx1"/>
                </a:solidFill>
                <a:latin typeface="Arial" pitchFamily="34" charset="0"/>
              </a:defRPr>
            </a:lvl1pPr>
            <a:lvl2pPr marL="742950" indent="-285750" defTabSz="876300" eaLnBrk="0" hangingPunct="0">
              <a:defRPr>
                <a:solidFill>
                  <a:schemeClr val="tx1"/>
                </a:solidFill>
                <a:latin typeface="Arial" pitchFamily="34" charset="0"/>
              </a:defRPr>
            </a:lvl2pPr>
            <a:lvl3pPr marL="1143000" indent="-228600" defTabSz="876300" eaLnBrk="0" hangingPunct="0">
              <a:defRPr>
                <a:solidFill>
                  <a:schemeClr val="tx1"/>
                </a:solidFill>
                <a:latin typeface="Arial" pitchFamily="34" charset="0"/>
              </a:defRPr>
            </a:lvl3pPr>
            <a:lvl4pPr marL="1600200" indent="-228600" defTabSz="876300" eaLnBrk="0" hangingPunct="0">
              <a:defRPr>
                <a:solidFill>
                  <a:schemeClr val="tx1"/>
                </a:solidFill>
                <a:latin typeface="Arial" pitchFamily="34" charset="0"/>
              </a:defRPr>
            </a:lvl4pPr>
            <a:lvl5pPr marL="2057400" indent="-228600" defTabSz="876300" eaLnBrk="0" hangingPunct="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4AA942"/>
                </a:solidFill>
                <a:latin typeface="Calibri" pitchFamily="34" charset="0"/>
                <a:cs typeface="Arial" pitchFamily="34" charset="0"/>
              </a:rPr>
              <a:t>By the end of the year, </a:t>
            </a:r>
            <a:r>
              <a:rPr lang="en-US" sz="2800" b="1" dirty="0">
                <a:solidFill>
                  <a:srgbClr val="E31836"/>
                </a:solidFill>
                <a:latin typeface="Calibri" pitchFamily="34" charset="0"/>
                <a:cs typeface="Arial" pitchFamily="34" charset="0"/>
              </a:rPr>
              <a:t>read</a:t>
            </a:r>
            <a:r>
              <a:rPr lang="en-US" sz="2500" dirty="0">
                <a:solidFill>
                  <a:srgbClr val="E31836"/>
                </a:solidFill>
                <a:latin typeface="Calibri" pitchFamily="34" charset="0"/>
                <a:cs typeface="Arial" pitchFamily="34" charset="0"/>
              </a:rPr>
              <a:t> </a:t>
            </a:r>
            <a:r>
              <a:rPr lang="en-US" sz="2800" b="1" dirty="0">
                <a:solidFill>
                  <a:srgbClr val="4AA942"/>
                </a:solidFill>
                <a:latin typeface="Calibri" pitchFamily="34" charset="0"/>
                <a:cs typeface="Arial" pitchFamily="34" charset="0"/>
              </a:rPr>
              <a:t>and </a:t>
            </a:r>
            <a:r>
              <a:rPr lang="en-US" sz="2800" b="1" dirty="0">
                <a:solidFill>
                  <a:srgbClr val="FF0000"/>
                </a:solidFill>
                <a:latin typeface="Calibri" pitchFamily="34" charset="0"/>
                <a:cs typeface="Arial" pitchFamily="34" charset="0"/>
              </a:rPr>
              <a:t>comprehend</a:t>
            </a:r>
            <a:r>
              <a:rPr lang="en-US" sz="2800" b="1" dirty="0">
                <a:solidFill>
                  <a:srgbClr val="4AA942"/>
                </a:solidFill>
                <a:latin typeface="Calibri" pitchFamily="34" charset="0"/>
                <a:cs typeface="Arial" pitchFamily="34" charset="0"/>
              </a:rPr>
              <a:t> </a:t>
            </a:r>
            <a:r>
              <a:rPr lang="en-US" sz="2800" b="1" dirty="0">
                <a:solidFill>
                  <a:srgbClr val="004A90"/>
                </a:solidFill>
                <a:latin typeface="Calibri" pitchFamily="34" charset="0"/>
                <a:cs typeface="Arial" pitchFamily="34" charset="0"/>
              </a:rPr>
              <a:t>informational texts,</a:t>
            </a:r>
            <a:r>
              <a:rPr lang="en-US" sz="2500" b="1" dirty="0">
                <a:solidFill>
                  <a:srgbClr val="4AA942"/>
                </a:solidFill>
                <a:latin typeface="Calibri" pitchFamily="34" charset="0"/>
                <a:cs typeface="Arial" pitchFamily="34" charset="0"/>
              </a:rPr>
              <a:t> </a:t>
            </a:r>
            <a:r>
              <a:rPr lang="en-US" sz="2800" b="1" dirty="0">
                <a:solidFill>
                  <a:srgbClr val="4AA942"/>
                </a:solidFill>
                <a:latin typeface="Calibri" pitchFamily="34" charset="0"/>
                <a:cs typeface="Arial" pitchFamily="34" charset="0"/>
              </a:rPr>
              <a:t>including history/social studies, science, and technical texts, in the grades 2–3 text complexity band proficiently, with scaffolding as needed at the high end of the range.</a:t>
            </a:r>
          </a:p>
        </p:txBody>
      </p:sp>
      <p:sp>
        <p:nvSpPr>
          <p:cNvPr id="9" name="TextBox 8"/>
          <p:cNvSpPr txBox="1"/>
          <p:nvPr/>
        </p:nvSpPr>
        <p:spPr>
          <a:xfrm>
            <a:off x="533400" y="4998707"/>
            <a:ext cx="609600" cy="523166"/>
          </a:xfrm>
          <a:prstGeom prst="rect">
            <a:avLst/>
          </a:prstGeom>
          <a:solidFill>
            <a:srgbClr val="4AA942"/>
          </a:solidFill>
        </p:spPr>
        <p:txBody>
          <a:bodyPr wrap="square" lIns="91387" tIns="45693" rIns="91387" bIns="45693">
            <a:spAutoFit/>
          </a:bodyPr>
          <a:lstStyle/>
          <a:p>
            <a:pPr algn="ctr" defTabSz="876484">
              <a:defRPr/>
            </a:pPr>
            <a:r>
              <a:rPr lang="en-US" sz="2800" b="1" dirty="0">
                <a:solidFill>
                  <a:prstClr val="white"/>
                </a:solidFill>
                <a:effectLst>
                  <a:outerShdw blurRad="38100" dist="38100" dir="2700000" algn="tl">
                    <a:srgbClr val="000000">
                      <a:alpha val="43137"/>
                    </a:srgbClr>
                  </a:outerShdw>
                </a:effectLst>
                <a:latin typeface="Arial" pitchFamily="34" charset="0"/>
              </a:rPr>
              <a:t>2</a:t>
            </a:r>
          </a:p>
        </p:txBody>
      </p:sp>
      <p:sp>
        <p:nvSpPr>
          <p:cNvPr id="2" name="Rectangle 1"/>
          <p:cNvSpPr/>
          <p:nvPr/>
        </p:nvSpPr>
        <p:spPr>
          <a:xfrm>
            <a:off x="0" y="1482434"/>
            <a:ext cx="12192000" cy="830997"/>
          </a:xfrm>
          <a:prstGeom prst="rect">
            <a:avLst/>
          </a:prstGeom>
          <a:ln w="44450">
            <a:solidFill>
              <a:schemeClr val="accent1"/>
            </a:solidFill>
          </a:ln>
        </p:spPr>
        <p:txBody>
          <a:bodyPr wrap="square">
            <a:spAutoFit/>
          </a:bodyPr>
          <a:lstStyle/>
          <a:p>
            <a:pPr algn="ctr"/>
            <a:r>
              <a:rPr lang="en-US" sz="2400" b="1" dirty="0">
                <a:latin typeface="Calibri" panose="020F0502020204030204" pitchFamily="34" charset="0"/>
                <a:ea typeface="Calibri" panose="020F0502020204030204" pitchFamily="34" charset="0"/>
                <a:cs typeface="Helvetica" panose="020B0604020202020204" pitchFamily="34" charset="0"/>
              </a:rPr>
              <a:t>R.CCR.10: Read and comprehend </a:t>
            </a:r>
            <a:r>
              <a:rPr lang="en-US" sz="2400" b="1" dirty="0">
                <a:solidFill>
                  <a:srgbClr val="FF0000"/>
                </a:solidFill>
                <a:latin typeface="Calibri" panose="020F0502020204030204" pitchFamily="34" charset="0"/>
                <a:ea typeface="Calibri" panose="020F0502020204030204" pitchFamily="34" charset="0"/>
                <a:cs typeface="Helvetica" panose="020B0604020202020204" pitchFamily="34" charset="0"/>
              </a:rPr>
              <a:t>complex </a:t>
            </a:r>
            <a:r>
              <a:rPr lang="en-US" sz="2400" b="1" dirty="0">
                <a:latin typeface="Calibri" panose="020F0502020204030204" pitchFamily="34" charset="0"/>
                <a:ea typeface="Calibri" panose="020F0502020204030204" pitchFamily="34" charset="0"/>
                <a:cs typeface="Helvetica" panose="020B0604020202020204" pitchFamily="34" charset="0"/>
              </a:rPr>
              <a:t>literary and informational texts </a:t>
            </a:r>
          </a:p>
          <a:p>
            <a:pPr algn="ctr"/>
            <a:r>
              <a:rPr lang="en-US" sz="2400" b="1" dirty="0">
                <a:latin typeface="Calibri" panose="020F0502020204030204" pitchFamily="34" charset="0"/>
                <a:ea typeface="Calibri" panose="020F0502020204030204" pitchFamily="34" charset="0"/>
                <a:cs typeface="Helvetica" panose="020B0604020202020204" pitchFamily="34" charset="0"/>
              </a:rPr>
              <a:t>independently and proficiently.</a:t>
            </a:r>
            <a:endParaRPr lang="en-US" sz="2400" dirty="0">
              <a:latin typeface="Calibri" panose="020F0502020204030204" pitchFamily="34" charset="0"/>
            </a:endParaRPr>
          </a:p>
        </p:txBody>
      </p:sp>
    </p:spTree>
    <p:extLst>
      <p:ext uri="{BB962C8B-B14F-4D97-AF65-F5344CB8AC3E}">
        <p14:creationId xmlns:p14="http://schemas.microsoft.com/office/powerpoint/2010/main" val="1419463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28600"/>
            <a:ext cx="11773638" cy="990600"/>
          </a:xfrm>
        </p:spPr>
        <p:txBody>
          <a:bodyPr>
            <a:noAutofit/>
          </a:bodyPr>
          <a:lstStyle/>
          <a:p>
            <a:pPr algn="ctr"/>
            <a:r>
              <a:rPr lang="en-US" altLang="en-US" sz="3600" b="1" dirty="0">
                <a:latin typeface="Calibri" panose="020F0502020204030204" pitchFamily="34" charset="0"/>
              </a:rPr>
              <a:t>This Chart Demonstrates the Lexile Ranges for </a:t>
            </a:r>
            <a:br>
              <a:rPr lang="en-US" altLang="en-US" sz="3600" b="1" dirty="0">
                <a:latin typeface="Calibri" panose="020F0502020204030204" pitchFamily="34" charset="0"/>
              </a:rPr>
            </a:br>
            <a:r>
              <a:rPr lang="en-US" altLang="en-US" sz="3600" b="1" dirty="0">
                <a:latin typeface="Calibri" panose="020F0502020204030204" pitchFamily="34" charset="0"/>
              </a:rPr>
              <a:t>Text Complexity Grade Bands</a:t>
            </a:r>
          </a:p>
        </p:txBody>
      </p:sp>
      <p:pic>
        <p:nvPicPr>
          <p:cNvPr id="112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7094" y="1719561"/>
            <a:ext cx="11770740" cy="5138439"/>
          </a:xfrm>
          <a:noFill/>
        </p:spPr>
      </p:pic>
      <p:sp>
        <p:nvSpPr>
          <p:cNvPr id="2" name="TextBox 1"/>
          <p:cNvSpPr txBox="1"/>
          <p:nvPr/>
        </p:nvSpPr>
        <p:spPr>
          <a:xfrm>
            <a:off x="9625408" y="6286500"/>
            <a:ext cx="2300630" cy="400110"/>
          </a:xfrm>
          <a:prstGeom prst="rect">
            <a:avLst/>
          </a:prstGeom>
          <a:noFill/>
        </p:spPr>
        <p:txBody>
          <a:bodyPr wrap="none" rtlCol="0">
            <a:spAutoFit/>
          </a:bodyPr>
          <a:lstStyle/>
          <a:p>
            <a:r>
              <a:rPr lang="en-US" sz="2000" dirty="0">
                <a:latin typeface="Calibri" panose="020F0502020204030204" pitchFamily="34" charset="0"/>
              </a:rPr>
              <a:t>CCSS Appendix Pg. 8</a:t>
            </a:r>
          </a:p>
        </p:txBody>
      </p:sp>
    </p:spTree>
    <p:extLst>
      <p:ext uri="{BB962C8B-B14F-4D97-AF65-F5344CB8AC3E}">
        <p14:creationId xmlns:p14="http://schemas.microsoft.com/office/powerpoint/2010/main" val="326271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9629" y="152400"/>
            <a:ext cx="11847683" cy="1143000"/>
          </a:xfrm>
        </p:spPr>
        <p:txBody>
          <a:bodyPr wrap="square" numCol="1" compatLnSpc="1">
            <a:prstTxWarp prst="textNoShape">
              <a:avLst/>
            </a:prstTxWarp>
            <a:noAutofit/>
          </a:bodyPr>
          <a:lstStyle/>
          <a:p>
            <a:pPr algn="ctr" eaLnBrk="1" hangingPunct="1"/>
            <a:r>
              <a:rPr lang="en-US" altLang="en-US" sz="3200" b="1" dirty="0">
                <a:solidFill>
                  <a:schemeClr val="tx1"/>
                </a:solidFill>
                <a:latin typeface="Calibri" panose="020F0502020204030204" pitchFamily="34" charset="0"/>
                <a:cs typeface="Arial" panose="020B0604020202020204" pitchFamily="34" charset="0"/>
              </a:rPr>
              <a:t>Distribution of Communicative Purposes </a:t>
            </a:r>
            <a:br>
              <a:rPr lang="en-US" altLang="en-US" sz="3200" b="1" dirty="0">
                <a:solidFill>
                  <a:schemeClr val="tx1"/>
                </a:solidFill>
                <a:latin typeface="Calibri" panose="020F0502020204030204" pitchFamily="34" charset="0"/>
                <a:cs typeface="Arial" panose="020B0604020202020204" pitchFamily="34" charset="0"/>
              </a:rPr>
            </a:br>
            <a:r>
              <a:rPr lang="en-US" altLang="en-US" sz="3200" b="1" dirty="0">
                <a:solidFill>
                  <a:schemeClr val="tx1"/>
                </a:solidFill>
                <a:latin typeface="Calibri" panose="020F0502020204030204" pitchFamily="34" charset="0"/>
                <a:cs typeface="Arial" panose="020B0604020202020204" pitchFamily="34" charset="0"/>
              </a:rPr>
              <a:t>by Grade in the NAEP Writing Framework</a:t>
            </a:r>
            <a:br>
              <a:rPr lang="en-US" altLang="en-US" sz="3200" b="1" dirty="0">
                <a:solidFill>
                  <a:schemeClr val="tx1"/>
                </a:solidFill>
                <a:latin typeface="Calibri" panose="020F0502020204030204" pitchFamily="34" charset="0"/>
                <a:cs typeface="Arial" panose="020B0604020202020204" pitchFamily="34" charset="0"/>
              </a:rPr>
            </a:br>
            <a:endParaRPr lang="en-US" altLang="en-US" sz="3200" b="1" dirty="0">
              <a:solidFill>
                <a:schemeClr val="tx1"/>
              </a:solidFill>
              <a:latin typeface="Calibri" panose="020F0502020204030204" pitchFamily="34" charset="0"/>
              <a:cs typeface="Arial" panose="020B0604020202020204" pitchFamily="34" charset="0"/>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934316805"/>
              </p:ext>
            </p:extLst>
          </p:nvPr>
        </p:nvGraphicFramePr>
        <p:xfrm>
          <a:off x="1047404" y="1660641"/>
          <a:ext cx="10008523" cy="3293745"/>
        </p:xfrm>
        <a:graphic>
          <a:graphicData uri="http://schemas.openxmlformats.org/drawingml/2006/table">
            <a:tbl>
              <a:tblPr firstRow="1" bandRow="1">
                <a:tableStyleId>{21E4AEA4-8DFA-4A89-87EB-49C32662AFE0}</a:tableStyleId>
              </a:tblPr>
              <a:tblGrid>
                <a:gridCol w="1637758">
                  <a:extLst>
                    <a:ext uri="{9D8B030D-6E8A-4147-A177-3AD203B41FA5}">
                      <a16:colId xmlns:a16="http://schemas.microsoft.com/office/drawing/2014/main" val="20000"/>
                    </a:ext>
                  </a:extLst>
                </a:gridCol>
                <a:gridCol w="3366504">
                  <a:extLst>
                    <a:ext uri="{9D8B030D-6E8A-4147-A177-3AD203B41FA5}">
                      <a16:colId xmlns:a16="http://schemas.microsoft.com/office/drawing/2014/main" val="20001"/>
                    </a:ext>
                  </a:extLst>
                </a:gridCol>
                <a:gridCol w="2209088">
                  <a:extLst>
                    <a:ext uri="{9D8B030D-6E8A-4147-A177-3AD203B41FA5}">
                      <a16:colId xmlns:a16="http://schemas.microsoft.com/office/drawing/2014/main" val="20002"/>
                    </a:ext>
                  </a:extLst>
                </a:gridCol>
                <a:gridCol w="2795173">
                  <a:extLst>
                    <a:ext uri="{9D8B030D-6E8A-4147-A177-3AD203B41FA5}">
                      <a16:colId xmlns:a16="http://schemas.microsoft.com/office/drawing/2014/main" val="20003"/>
                    </a:ext>
                  </a:extLst>
                </a:gridCol>
              </a:tblGrid>
              <a:tr h="1363053">
                <a:tc>
                  <a:txBody>
                    <a:bodyPr/>
                    <a:lstStyle/>
                    <a:p>
                      <a:r>
                        <a:rPr lang="en-US" sz="2400" dirty="0">
                          <a:solidFill>
                            <a:schemeClr val="bg1"/>
                          </a:solidFill>
                        </a:rPr>
                        <a:t>GRADE</a:t>
                      </a:r>
                    </a:p>
                  </a:txBody>
                  <a:tcPr marT="45644" marB="45644"/>
                </a:tc>
                <a:tc>
                  <a:txBody>
                    <a:bodyPr/>
                    <a:lstStyle/>
                    <a:p>
                      <a:r>
                        <a:rPr lang="en-US" sz="2400" dirty="0">
                          <a:solidFill>
                            <a:schemeClr val="bg1"/>
                          </a:solidFill>
                        </a:rPr>
                        <a:t>TO PERSUADE</a:t>
                      </a:r>
                    </a:p>
                    <a:p>
                      <a:r>
                        <a:rPr lang="en-US" sz="1800" dirty="0">
                          <a:solidFill>
                            <a:schemeClr val="bg1"/>
                          </a:solidFill>
                        </a:rPr>
                        <a:t>Opinion/Argumentation</a:t>
                      </a:r>
                    </a:p>
                  </a:txBody>
                  <a:tcPr marT="45644" marB="45644"/>
                </a:tc>
                <a:tc>
                  <a:txBody>
                    <a:bodyPr/>
                    <a:lstStyle/>
                    <a:p>
                      <a:r>
                        <a:rPr lang="en-US" sz="2400" dirty="0">
                          <a:solidFill>
                            <a:schemeClr val="bg1"/>
                          </a:solidFill>
                        </a:rPr>
                        <a:t>TO EXPLAIN</a:t>
                      </a:r>
                    </a:p>
                    <a:p>
                      <a:pPr algn="l"/>
                      <a:r>
                        <a:rPr lang="en-US" sz="1800" dirty="0">
                          <a:solidFill>
                            <a:schemeClr val="bg1"/>
                          </a:solidFill>
                        </a:rPr>
                        <a:t>Info./Exp.</a:t>
                      </a:r>
                    </a:p>
                  </a:txBody>
                  <a:tcPr marT="45644" marB="45644"/>
                </a:tc>
                <a:tc>
                  <a:txBody>
                    <a:bodyPr/>
                    <a:lstStyle/>
                    <a:p>
                      <a:r>
                        <a:rPr lang="en-US" sz="2400" dirty="0">
                          <a:solidFill>
                            <a:schemeClr val="bg1"/>
                          </a:solidFill>
                        </a:rPr>
                        <a:t>TO CONVEY EXPERIENCE</a:t>
                      </a:r>
                    </a:p>
                    <a:p>
                      <a:pPr algn="l"/>
                      <a:r>
                        <a:rPr lang="en-US" sz="1800" dirty="0">
                          <a:solidFill>
                            <a:schemeClr val="bg1"/>
                          </a:solidFill>
                        </a:rPr>
                        <a:t>Narrative</a:t>
                      </a:r>
                    </a:p>
                  </a:txBody>
                  <a:tcPr marT="45644" marB="45644"/>
                </a:tc>
                <a:extLst>
                  <a:ext uri="{0D108BD9-81ED-4DB2-BD59-A6C34878D82A}">
                    <a16:rowId xmlns:a16="http://schemas.microsoft.com/office/drawing/2014/main" val="10000"/>
                  </a:ext>
                </a:extLst>
              </a:tr>
              <a:tr h="643564">
                <a:tc>
                  <a:txBody>
                    <a:bodyPr/>
                    <a:lstStyle/>
                    <a:p>
                      <a:r>
                        <a:rPr lang="en-US" sz="2800" dirty="0"/>
                        <a:t>4</a:t>
                      </a:r>
                    </a:p>
                  </a:txBody>
                  <a:tcPr marT="45644" marB="45644"/>
                </a:tc>
                <a:tc>
                  <a:txBody>
                    <a:bodyPr/>
                    <a:lstStyle/>
                    <a:p>
                      <a:r>
                        <a:rPr lang="en-US" sz="2800" dirty="0"/>
                        <a:t>30%</a:t>
                      </a:r>
                    </a:p>
                  </a:txBody>
                  <a:tcPr marT="45644" marB="45644"/>
                </a:tc>
                <a:tc>
                  <a:txBody>
                    <a:bodyPr/>
                    <a:lstStyle/>
                    <a:p>
                      <a:r>
                        <a:rPr lang="en-US" sz="2800" dirty="0"/>
                        <a:t>35%</a:t>
                      </a:r>
                    </a:p>
                  </a:txBody>
                  <a:tcPr marT="45644" marB="45644"/>
                </a:tc>
                <a:tc>
                  <a:txBody>
                    <a:bodyPr/>
                    <a:lstStyle/>
                    <a:p>
                      <a:r>
                        <a:rPr lang="en-US" sz="2800" dirty="0"/>
                        <a:t>35%</a:t>
                      </a:r>
                    </a:p>
                  </a:txBody>
                  <a:tcPr marT="45644" marB="45644"/>
                </a:tc>
                <a:extLst>
                  <a:ext uri="{0D108BD9-81ED-4DB2-BD59-A6C34878D82A}">
                    <a16:rowId xmlns:a16="http://schemas.microsoft.com/office/drawing/2014/main" val="10001"/>
                  </a:ext>
                </a:extLst>
              </a:tr>
              <a:tr h="643564">
                <a:tc>
                  <a:txBody>
                    <a:bodyPr/>
                    <a:lstStyle/>
                    <a:p>
                      <a:r>
                        <a:rPr lang="en-US" sz="2800" dirty="0"/>
                        <a:t>8</a:t>
                      </a:r>
                    </a:p>
                  </a:txBody>
                  <a:tcPr marT="45644" marB="45644"/>
                </a:tc>
                <a:tc>
                  <a:txBody>
                    <a:bodyPr/>
                    <a:lstStyle/>
                    <a:p>
                      <a:r>
                        <a:rPr lang="en-US" sz="2800" dirty="0"/>
                        <a:t>35%</a:t>
                      </a:r>
                    </a:p>
                  </a:txBody>
                  <a:tcPr marT="45644" marB="45644"/>
                </a:tc>
                <a:tc>
                  <a:txBody>
                    <a:bodyPr/>
                    <a:lstStyle/>
                    <a:p>
                      <a:r>
                        <a:rPr lang="en-US" sz="2800" dirty="0"/>
                        <a:t>35%</a:t>
                      </a:r>
                    </a:p>
                  </a:txBody>
                  <a:tcPr marT="45644" marB="45644"/>
                </a:tc>
                <a:tc>
                  <a:txBody>
                    <a:bodyPr/>
                    <a:lstStyle/>
                    <a:p>
                      <a:r>
                        <a:rPr lang="en-US" sz="2800" dirty="0"/>
                        <a:t>30%</a:t>
                      </a:r>
                    </a:p>
                  </a:txBody>
                  <a:tcPr marT="45644" marB="45644"/>
                </a:tc>
                <a:extLst>
                  <a:ext uri="{0D108BD9-81ED-4DB2-BD59-A6C34878D82A}">
                    <a16:rowId xmlns:a16="http://schemas.microsoft.com/office/drawing/2014/main" val="10002"/>
                  </a:ext>
                </a:extLst>
              </a:tr>
              <a:tr h="643564">
                <a:tc>
                  <a:txBody>
                    <a:bodyPr/>
                    <a:lstStyle/>
                    <a:p>
                      <a:r>
                        <a:rPr lang="en-US" sz="2800" dirty="0"/>
                        <a:t>12</a:t>
                      </a:r>
                    </a:p>
                  </a:txBody>
                  <a:tcPr marT="45644" marB="45644"/>
                </a:tc>
                <a:tc>
                  <a:txBody>
                    <a:bodyPr/>
                    <a:lstStyle/>
                    <a:p>
                      <a:r>
                        <a:rPr lang="en-US" sz="2800" dirty="0"/>
                        <a:t>40%</a:t>
                      </a:r>
                    </a:p>
                  </a:txBody>
                  <a:tcPr marT="45644" marB="45644"/>
                </a:tc>
                <a:tc>
                  <a:txBody>
                    <a:bodyPr/>
                    <a:lstStyle/>
                    <a:p>
                      <a:r>
                        <a:rPr lang="en-US" sz="2800" dirty="0"/>
                        <a:t>40%</a:t>
                      </a:r>
                    </a:p>
                  </a:txBody>
                  <a:tcPr marT="45644" marB="45644"/>
                </a:tc>
                <a:tc>
                  <a:txBody>
                    <a:bodyPr/>
                    <a:lstStyle/>
                    <a:p>
                      <a:r>
                        <a:rPr lang="en-US" sz="2800" dirty="0"/>
                        <a:t>20%</a:t>
                      </a:r>
                    </a:p>
                  </a:txBody>
                  <a:tcPr marT="45644" marB="45644"/>
                </a:tc>
                <a:extLst>
                  <a:ext uri="{0D108BD9-81ED-4DB2-BD59-A6C34878D82A}">
                    <a16:rowId xmlns:a16="http://schemas.microsoft.com/office/drawing/2014/main" val="10003"/>
                  </a:ext>
                </a:extLst>
              </a:tr>
            </a:tbl>
          </a:graphicData>
        </a:graphic>
      </p:graphicFrame>
      <p:sp>
        <p:nvSpPr>
          <p:cNvPr id="25630" name="Rectangle 6"/>
          <p:cNvSpPr>
            <a:spLocks noChangeArrowheads="1"/>
          </p:cNvSpPr>
          <p:nvPr/>
        </p:nvSpPr>
        <p:spPr bwMode="auto">
          <a:xfrm>
            <a:off x="465513" y="5195168"/>
            <a:ext cx="1153179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It follows that writing assessments aligned with the Standards should adhere to the distribution of writing purposes across grades outlined by NAEP.</a:t>
            </a:r>
          </a:p>
        </p:txBody>
      </p:sp>
      <p:sp>
        <p:nvSpPr>
          <p:cNvPr id="25631" name="TextBox 7"/>
          <p:cNvSpPr txBox="1">
            <a:spLocks noChangeArrowheads="1"/>
          </p:cNvSpPr>
          <p:nvPr/>
        </p:nvSpPr>
        <p:spPr bwMode="auto">
          <a:xfrm>
            <a:off x="9667701" y="6228670"/>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03061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0835" y="931702"/>
            <a:ext cx="8650330" cy="1143000"/>
          </a:xfrm>
        </p:spPr>
        <p:txBody>
          <a:bodyPr>
            <a:normAutofit fontScale="90000"/>
          </a:bodyPr>
          <a:lstStyle/>
          <a:p>
            <a:pPr marL="320040" indent="-320040" algn="ctr">
              <a:buClr>
                <a:schemeClr val="accent6">
                  <a:lumMod val="75000"/>
                </a:schemeClr>
              </a:buClr>
              <a:defRPr/>
            </a:pPr>
            <a:r>
              <a:rPr lang="en-US" sz="6000" dirty="0">
                <a:solidFill>
                  <a:schemeClr val="tx1"/>
                </a:solidFill>
                <a:latin typeface="Arial Rounded MT Bold" panose="020F0704030504030204" pitchFamily="34" charset="0"/>
                <a:cs typeface="Arial" pitchFamily="34" charset="0"/>
              </a:rPr>
              <a:t>Writing Standard #2</a:t>
            </a:r>
            <a:br>
              <a:rPr lang="en-US" sz="6000" dirty="0">
                <a:solidFill>
                  <a:schemeClr val="tx1"/>
                </a:solidFill>
                <a:latin typeface="Arial Rounded MT Bold" panose="020F0704030504030204" pitchFamily="34" charset="0"/>
                <a:cs typeface="Arial" pitchFamily="34" charset="0"/>
              </a:rPr>
            </a:br>
            <a:br>
              <a:rPr lang="en-US" sz="6000" dirty="0">
                <a:solidFill>
                  <a:schemeClr val="tx1"/>
                </a:solidFill>
                <a:latin typeface="Arial Rounded MT Bold" panose="020F0704030504030204" pitchFamily="34" charset="0"/>
                <a:cs typeface="Arial" pitchFamily="34" charset="0"/>
              </a:rPr>
            </a:br>
            <a:br>
              <a:rPr lang="en-US" sz="3100" b="1" dirty="0">
                <a:solidFill>
                  <a:schemeClr val="tx1"/>
                </a:solidFill>
                <a:latin typeface="Calibri" panose="020F0502020204030204" pitchFamily="34" charset="0"/>
                <a:cs typeface="Arial" pitchFamily="34" charset="0"/>
              </a:rPr>
            </a:br>
            <a:endParaRPr lang="en-US" sz="3100" dirty="0">
              <a:solidFill>
                <a:schemeClr val="tx1"/>
              </a:solidFill>
              <a:latin typeface="Calibri" panose="020F0502020204030204" pitchFamily="34" charset="0"/>
              <a:cs typeface="Arial" pitchFamily="34" charset="0"/>
            </a:endParaRPr>
          </a:p>
        </p:txBody>
      </p:sp>
      <p:sp>
        <p:nvSpPr>
          <p:cNvPr id="24579" name="Content Placeholder 6"/>
          <p:cNvSpPr>
            <a:spLocks noGrp="1"/>
          </p:cNvSpPr>
          <p:nvPr>
            <p:ph sz="quarter" idx="4294967295"/>
          </p:nvPr>
        </p:nvSpPr>
        <p:spPr>
          <a:xfrm>
            <a:off x="353878" y="1702742"/>
            <a:ext cx="11484244" cy="5023522"/>
          </a:xfrm>
          <a:prstGeom prst="rect">
            <a:avLst/>
          </a:prstGeom>
          <a:solidFill>
            <a:schemeClr val="bg1"/>
          </a:solidFill>
        </p:spPr>
        <p:txBody>
          <a:bodyPr rtlCol="0">
            <a:normAutofit/>
          </a:bodyPr>
          <a:lstStyle/>
          <a:p>
            <a:pPr indent="-182880" algn="ctr">
              <a:buClr>
                <a:schemeClr val="accent6">
                  <a:lumMod val="75000"/>
                </a:schemeClr>
              </a:buClr>
              <a:buNone/>
              <a:defRPr/>
            </a:pPr>
            <a:r>
              <a:rPr lang="en-US" sz="4700" b="1" dirty="0">
                <a:latin typeface="Arial Rounded MT Bold" panose="020F0704030504030204" pitchFamily="34" charset="0"/>
                <a:ea typeface="Times New Roman" panose="02020603050405020304" pitchFamily="18" charset="0"/>
                <a:cs typeface="Helvetica" panose="020B0604020202020204" pitchFamily="34" charset="0"/>
              </a:rPr>
              <a:t>CCR ANCHOR STANDARD</a:t>
            </a:r>
          </a:p>
          <a:p>
            <a:pPr indent="-182880" algn="ctr">
              <a:buClr>
                <a:schemeClr val="accent6">
                  <a:lumMod val="75000"/>
                </a:schemeClr>
              </a:buClr>
              <a:buNone/>
              <a:defRPr/>
            </a:pPr>
            <a:endParaRPr lang="en-US" sz="1300" b="1" dirty="0">
              <a:latin typeface="Arial Rounded MT Bold" panose="020F0704030504030204" pitchFamily="34" charset="0"/>
              <a:ea typeface="Times New Roman" panose="02020603050405020304" pitchFamily="18" charset="0"/>
              <a:cs typeface="Helvetica" panose="020B0604020202020204" pitchFamily="34" charset="0"/>
            </a:endParaRPr>
          </a:p>
          <a:p>
            <a:pPr indent="-182880" algn="ctr">
              <a:spcBef>
                <a:spcPts val="1200"/>
              </a:spcBef>
              <a:buClr>
                <a:schemeClr val="accent6">
                  <a:lumMod val="75000"/>
                </a:schemeClr>
              </a:buClr>
              <a:buNone/>
              <a:defRPr/>
            </a:pPr>
            <a:r>
              <a:rPr lang="en-US" sz="3200" b="1" dirty="0">
                <a:solidFill>
                  <a:schemeClr val="tx1">
                    <a:lumMod val="75000"/>
                    <a:lumOff val="25000"/>
                  </a:schemeClr>
                </a:solidFill>
                <a:latin typeface="Arial Rounded MT Bold" panose="020F0704030504030204" pitchFamily="34" charset="0"/>
              </a:rPr>
              <a:t>Write </a:t>
            </a:r>
            <a:r>
              <a:rPr lang="en-US" sz="3200" b="1" dirty="0">
                <a:solidFill>
                  <a:srgbClr val="FF0000"/>
                </a:solidFill>
                <a:latin typeface="Arial Rounded MT Bold" panose="020F0704030504030204" pitchFamily="34" charset="0"/>
              </a:rPr>
              <a:t>informative/explanatory </a:t>
            </a:r>
            <a:r>
              <a:rPr lang="en-US" sz="3200" b="1" dirty="0">
                <a:solidFill>
                  <a:schemeClr val="tx1">
                    <a:lumMod val="75000"/>
                    <a:lumOff val="25000"/>
                  </a:schemeClr>
                </a:solidFill>
                <a:latin typeface="Arial Rounded MT Bold" panose="020F0704030504030204" pitchFamily="34" charset="0"/>
              </a:rPr>
              <a:t>texts to examine and convey complex ideas and information clearly and accurately through the effective selection, organization, and analysis of content.   </a:t>
            </a:r>
          </a:p>
          <a:p>
            <a:pPr indent="-182880" algn="ctr">
              <a:buClr>
                <a:schemeClr val="accent6">
                  <a:lumMod val="75000"/>
                </a:schemeClr>
              </a:buClr>
              <a:buNone/>
              <a:defRPr/>
            </a:pPr>
            <a:r>
              <a:rPr lang="en-US" sz="4000" b="1" i="1" dirty="0">
                <a:solidFill>
                  <a:schemeClr val="tx1">
                    <a:lumMod val="75000"/>
                    <a:lumOff val="25000"/>
                  </a:schemeClr>
                </a:solidFill>
                <a:latin typeface="Arial Rounded MT Bold" panose="020F0704030504030204" pitchFamily="34" charset="0"/>
              </a:rPr>
              <a:t>  </a:t>
            </a:r>
            <a:endParaRPr lang="en-US" sz="4000" dirty="0">
              <a:solidFill>
                <a:schemeClr val="tx1">
                  <a:lumMod val="75000"/>
                  <a:lumOff val="25000"/>
                </a:schemeClr>
              </a:solidFill>
              <a:latin typeface="Arial Rounded MT Bold" panose="020F0704030504030204" pitchFamily="34" charset="0"/>
            </a:endParaRPr>
          </a:p>
          <a:p>
            <a:pPr indent="-182880" algn="ctr">
              <a:buClr>
                <a:schemeClr val="accent6">
                  <a:lumMod val="75000"/>
                </a:schemeClr>
              </a:buClr>
              <a:buNone/>
              <a:defRPr/>
            </a:pPr>
            <a:r>
              <a:rPr lang="en-US" sz="3200" b="1" dirty="0">
                <a:latin typeface="Arial Rounded MT Bold" panose="020F0704030504030204" pitchFamily="34" charset="0"/>
              </a:rPr>
              <a:t>K-12 Progressions</a:t>
            </a:r>
          </a:p>
          <a:p>
            <a:pPr indent="-182880" algn="ctr">
              <a:buClr>
                <a:schemeClr val="accent6">
                  <a:lumMod val="75000"/>
                </a:schemeClr>
              </a:buClr>
              <a:buNone/>
              <a:defRPr/>
            </a:pPr>
            <a:endParaRPr lang="en-US" sz="4000" b="1" dirty="0">
              <a:latin typeface="Arial Rounded MT Bold" panose="020F0704030504030204" pitchFamily="34" charset="0"/>
            </a:endParaRPr>
          </a:p>
          <a:p>
            <a:pPr indent="-182880" algn="ctr">
              <a:buClr>
                <a:schemeClr val="accent6">
                  <a:lumMod val="75000"/>
                </a:schemeClr>
              </a:buClr>
              <a:buNone/>
              <a:defRPr/>
            </a:pPr>
            <a:endParaRPr lang="en-US" sz="4000" dirty="0">
              <a:latin typeface="Arial Rounded MT Bold" panose="020F0704030504030204" pitchFamily="34" charset="0"/>
            </a:endParaRPr>
          </a:p>
        </p:txBody>
      </p:sp>
      <p:pic>
        <p:nvPicPr>
          <p:cNvPr id="2" name="Picture 1">
            <a:extLst>
              <a:ext uri="{FF2B5EF4-FFF2-40B4-BE49-F238E27FC236}">
                <a16:creationId xmlns:a16="http://schemas.microsoft.com/office/drawing/2014/main" id="{78794A23-D6D3-42E0-AE02-3AE0B0609BE0}"/>
              </a:ext>
            </a:extLst>
          </p:cNvPr>
          <p:cNvPicPr>
            <a:picLocks noChangeAspect="1"/>
          </p:cNvPicPr>
          <p:nvPr/>
        </p:nvPicPr>
        <p:blipFill>
          <a:blip r:embed="rId3"/>
          <a:stretch>
            <a:fillRect/>
          </a:stretch>
        </p:blipFill>
        <p:spPr>
          <a:xfrm>
            <a:off x="353878" y="5155258"/>
            <a:ext cx="3670110" cy="1377815"/>
          </a:xfrm>
          <a:prstGeom prst="rect">
            <a:avLst/>
          </a:prstGeom>
        </p:spPr>
      </p:pic>
      <p:pic>
        <p:nvPicPr>
          <p:cNvPr id="3" name="Picture 2">
            <a:extLst>
              <a:ext uri="{FF2B5EF4-FFF2-40B4-BE49-F238E27FC236}">
                <a16:creationId xmlns:a16="http://schemas.microsoft.com/office/drawing/2014/main" id="{03C2B4EC-F7CA-4A99-BAF0-AD6BF42F9211}"/>
              </a:ext>
            </a:extLst>
          </p:cNvPr>
          <p:cNvPicPr>
            <a:picLocks noChangeAspect="1"/>
          </p:cNvPicPr>
          <p:nvPr/>
        </p:nvPicPr>
        <p:blipFill>
          <a:blip r:embed="rId4"/>
          <a:stretch>
            <a:fillRect/>
          </a:stretch>
        </p:blipFill>
        <p:spPr>
          <a:xfrm>
            <a:off x="8314329" y="5155258"/>
            <a:ext cx="3523793" cy="1249788"/>
          </a:xfrm>
          <a:prstGeom prst="rect">
            <a:avLst/>
          </a:prstGeom>
        </p:spPr>
      </p:pic>
    </p:spTree>
    <p:extLst>
      <p:ext uri="{BB962C8B-B14F-4D97-AF65-F5344CB8AC3E}">
        <p14:creationId xmlns:p14="http://schemas.microsoft.com/office/powerpoint/2010/main" val="11307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152400"/>
            <a:ext cx="11488188" cy="1143000"/>
          </a:xfrm>
        </p:spPr>
        <p:txBody>
          <a:bodyPr>
            <a:noAutofit/>
          </a:bodyPr>
          <a:lstStyle/>
          <a:p>
            <a:pPr marL="320040" indent="-320040" algn="ctr">
              <a:buClr>
                <a:schemeClr val="accent6">
                  <a:lumMod val="75000"/>
                </a:schemeClr>
              </a:buClr>
              <a:defRPr/>
            </a:pPr>
            <a:r>
              <a:rPr lang="en-US" sz="4000" b="1" dirty="0">
                <a:solidFill>
                  <a:schemeClr val="tx1"/>
                </a:solidFill>
                <a:latin typeface="Calibri" panose="020F0502020204030204" pitchFamily="34" charset="0"/>
                <a:cs typeface="Arial" pitchFamily="34" charset="0"/>
              </a:rPr>
              <a:t>Informative/Explanatory writing </a:t>
            </a:r>
            <a:br>
              <a:rPr lang="en-US" sz="4000" b="1" dirty="0">
                <a:solidFill>
                  <a:schemeClr val="tx1"/>
                </a:solidFill>
                <a:latin typeface="Calibri" panose="020F0502020204030204" pitchFamily="34" charset="0"/>
                <a:cs typeface="Arial" pitchFamily="34" charset="0"/>
              </a:rPr>
            </a:br>
            <a:r>
              <a:rPr lang="en-US" sz="4000" b="1" dirty="0">
                <a:solidFill>
                  <a:schemeClr val="tx1"/>
                </a:solidFill>
                <a:latin typeface="Calibri" panose="020F0502020204030204" pitchFamily="34" charset="0"/>
                <a:cs typeface="Arial" pitchFamily="34" charset="0"/>
              </a:rPr>
              <a:t>seeks to accurately convey information</a:t>
            </a:r>
          </a:p>
        </p:txBody>
      </p:sp>
      <p:sp>
        <p:nvSpPr>
          <p:cNvPr id="3" name="Content Placeholder 2"/>
          <p:cNvSpPr>
            <a:spLocks noGrp="1"/>
          </p:cNvSpPr>
          <p:nvPr>
            <p:ph sz="quarter" idx="4294967295"/>
          </p:nvPr>
        </p:nvSpPr>
        <p:spPr>
          <a:xfrm>
            <a:off x="781050" y="1600201"/>
            <a:ext cx="10744200" cy="4952999"/>
          </a:xfrm>
          <a:prstGeom prst="rect">
            <a:avLst/>
          </a:prstGeom>
        </p:spPr>
        <p:txBody>
          <a:bodyPr rtlCol="0">
            <a:normAutofit/>
          </a:bodyPr>
          <a:lstStyle/>
          <a:p>
            <a:pPr marL="0" indent="0">
              <a:buClr>
                <a:schemeClr val="accent6">
                  <a:lumMod val="75000"/>
                </a:schemeClr>
              </a:buClr>
              <a:buNone/>
              <a:defRPr/>
            </a:pPr>
            <a:r>
              <a:rPr lang="en-US" sz="3600" dirty="0">
                <a:solidFill>
                  <a:schemeClr val="tx1">
                    <a:lumMod val="75000"/>
                    <a:lumOff val="25000"/>
                  </a:schemeClr>
                </a:solidFill>
                <a:latin typeface="Calibri" panose="020F0502020204030204" pitchFamily="34" charset="0"/>
              </a:rPr>
              <a:t>Purposes are:</a:t>
            </a: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increase readers’ knowledge of a </a:t>
            </a:r>
            <a:r>
              <a:rPr lang="en-US" sz="3600" b="1" dirty="0">
                <a:solidFill>
                  <a:schemeClr val="tx1">
                    <a:lumMod val="75000"/>
                    <a:lumOff val="25000"/>
                  </a:schemeClr>
                </a:solidFill>
                <a:latin typeface="Calibri" panose="020F0502020204030204" pitchFamily="34" charset="0"/>
              </a:rPr>
              <a:t>subject</a:t>
            </a:r>
            <a:endParaRPr lang="en-US" sz="3600" dirty="0">
              <a:solidFill>
                <a:schemeClr val="tx1">
                  <a:lumMod val="75000"/>
                  <a:lumOff val="25000"/>
                </a:schemeClr>
              </a:solidFill>
              <a:latin typeface="Calibri" panose="020F0502020204030204" pitchFamily="34" charset="0"/>
            </a:endParaRP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help readers better understand a </a:t>
            </a:r>
            <a:r>
              <a:rPr lang="en-US" sz="3600" b="1" dirty="0">
                <a:solidFill>
                  <a:schemeClr val="tx1">
                    <a:lumMod val="75000"/>
                    <a:lumOff val="25000"/>
                  </a:schemeClr>
                </a:solidFill>
                <a:latin typeface="Calibri" panose="020F0502020204030204" pitchFamily="34" charset="0"/>
              </a:rPr>
              <a:t>procedure</a:t>
            </a:r>
            <a:r>
              <a:rPr lang="en-US" sz="3600" dirty="0">
                <a:solidFill>
                  <a:schemeClr val="tx1">
                    <a:lumMod val="75000"/>
                    <a:lumOff val="25000"/>
                  </a:schemeClr>
                </a:solidFill>
                <a:latin typeface="Calibri" panose="020F0502020204030204" pitchFamily="34" charset="0"/>
              </a:rPr>
              <a:t> or </a:t>
            </a:r>
            <a:r>
              <a:rPr lang="en-US" sz="3600" b="1" dirty="0">
                <a:solidFill>
                  <a:schemeClr val="tx1">
                    <a:lumMod val="75000"/>
                    <a:lumOff val="25000"/>
                  </a:schemeClr>
                </a:solidFill>
                <a:latin typeface="Calibri" panose="020F0502020204030204" pitchFamily="34" charset="0"/>
              </a:rPr>
              <a:t>process</a:t>
            </a:r>
            <a:endParaRPr lang="en-US" sz="3600" dirty="0">
              <a:solidFill>
                <a:schemeClr val="tx1">
                  <a:lumMod val="75000"/>
                  <a:lumOff val="25000"/>
                </a:schemeClr>
              </a:solidFill>
              <a:latin typeface="Calibri" panose="020F0502020204030204" pitchFamily="34" charset="0"/>
            </a:endParaRP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provide readers with an enhanced comprehension of a </a:t>
            </a:r>
            <a:r>
              <a:rPr lang="en-US" sz="3600" b="1" dirty="0">
                <a:solidFill>
                  <a:schemeClr val="tx1">
                    <a:lumMod val="75000"/>
                    <a:lumOff val="25000"/>
                  </a:schemeClr>
                </a:solidFill>
                <a:latin typeface="Calibri" panose="020F0502020204030204" pitchFamily="34" charset="0"/>
              </a:rPr>
              <a:t>concept</a:t>
            </a:r>
            <a:endParaRPr lang="en-US" sz="3600" dirty="0">
              <a:solidFill>
                <a:schemeClr val="tx1">
                  <a:lumMod val="75000"/>
                  <a:lumOff val="25000"/>
                </a:schemeClr>
              </a:solidFill>
              <a:latin typeface="Calibri" panose="020F0502020204030204" pitchFamily="34" charset="0"/>
            </a:endParaRPr>
          </a:p>
          <a:p>
            <a:pPr indent="-182880">
              <a:buClr>
                <a:schemeClr val="accent6">
                  <a:lumMod val="75000"/>
                </a:schemeClr>
              </a:buClr>
              <a:defRPr/>
            </a:pPr>
            <a:endParaRPr lang="en-US" sz="3200" dirty="0">
              <a:solidFill>
                <a:schemeClr val="tx1">
                  <a:lumMod val="75000"/>
                  <a:lumOff val="25000"/>
                </a:schemeClr>
              </a:solidFill>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4724400"/>
            <a:ext cx="2035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7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401684"/>
            <a:ext cx="11639006" cy="954151"/>
          </a:xfrm>
        </p:spPr>
        <p:txBody>
          <a:bodyPr>
            <a:noAutofit/>
          </a:bodyPr>
          <a:lstStyle/>
          <a:p>
            <a:r>
              <a:rPr lang="en-US" sz="4000" b="1" dirty="0">
                <a:latin typeface="Century Gothic"/>
                <a:cs typeface="Century Gothic"/>
              </a:rPr>
              <a:t>Shift #2 Requires a Good Progression of </a:t>
            </a:r>
            <a:br>
              <a:rPr lang="en-US" sz="4000" b="1" dirty="0">
                <a:latin typeface="Century Gothic"/>
                <a:cs typeface="Century Gothic"/>
              </a:rPr>
            </a:br>
            <a:r>
              <a:rPr lang="en-US" sz="4000" b="1" dirty="0">
                <a:latin typeface="Century Gothic"/>
                <a:cs typeface="Century Gothic"/>
              </a:rPr>
              <a:t>Text-Dependent Questions &amp; Answers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131066" y="4990385"/>
            <a:ext cx="1939783" cy="892552"/>
          </a:xfrm>
          <a:prstGeom prst="rect">
            <a:avLst/>
          </a:prstGeom>
          <a:solidFill>
            <a:schemeClr val="accent6">
              <a:lumMod val="20000"/>
              <a:lumOff val="80000"/>
            </a:schemeClr>
          </a:solidFill>
        </p:spPr>
        <p:txBody>
          <a:bodyPr wrap="square" rtlCol="0">
            <a:spAutoFit/>
          </a:bodyPr>
          <a:lstStyle/>
          <a:p>
            <a:pPr algn="ctr" defTabSz="457200"/>
            <a:r>
              <a:rPr lang="en-US" sz="2600" b="1" dirty="0">
                <a:ln w="1905"/>
                <a:solidFill>
                  <a:prstClr val="black"/>
                </a:solidFill>
                <a:effectLst>
                  <a:innerShdw blurRad="69850" dist="43180" dir="5400000">
                    <a:srgbClr val="000000">
                      <a:alpha val="65000"/>
                    </a:srgbClr>
                  </a:innerShdw>
                </a:effectLst>
                <a:latin typeface="Calibri"/>
              </a:rPr>
              <a:t>What does the text say?</a:t>
            </a:r>
          </a:p>
        </p:txBody>
      </p:sp>
      <p:sp>
        <p:nvSpPr>
          <p:cNvPr id="9" name="TextBox 8"/>
          <p:cNvSpPr txBox="1"/>
          <p:nvPr/>
        </p:nvSpPr>
        <p:spPr>
          <a:xfrm>
            <a:off x="2131066" y="2130214"/>
            <a:ext cx="1939783" cy="1292662"/>
          </a:xfrm>
          <a:prstGeom prst="rect">
            <a:avLst/>
          </a:prstGeom>
          <a:solidFill>
            <a:schemeClr val="accent4">
              <a:lumMod val="40000"/>
              <a:lumOff val="60000"/>
            </a:schemeClr>
          </a:solidFill>
        </p:spPr>
        <p:txBody>
          <a:bodyPr wrap="square" rtlCol="0">
            <a:spAutoFit/>
          </a:bodyPr>
          <a:lstStyle/>
          <a:p>
            <a:pPr algn="ctr" defTabSz="457200"/>
            <a:r>
              <a:rPr lang="en-US" sz="2600" b="1" dirty="0">
                <a:solidFill>
                  <a:prstClr val="black"/>
                </a:solidFill>
                <a:latin typeface="Calibri"/>
              </a:rPr>
              <a:t>What does the text mean? </a:t>
            </a:r>
          </a:p>
        </p:txBody>
      </p:sp>
      <p:sp>
        <p:nvSpPr>
          <p:cNvPr id="10" name="TextBox 9"/>
          <p:cNvSpPr txBox="1"/>
          <p:nvPr/>
        </p:nvSpPr>
        <p:spPr>
          <a:xfrm>
            <a:off x="2131066" y="3515210"/>
            <a:ext cx="1939783" cy="1384995"/>
          </a:xfrm>
          <a:prstGeom prst="rect">
            <a:avLst/>
          </a:prstGeom>
          <a:solidFill>
            <a:schemeClr val="accent2">
              <a:lumMod val="40000"/>
              <a:lumOff val="60000"/>
            </a:schemeClr>
          </a:solidFill>
        </p:spPr>
        <p:txBody>
          <a:bodyPr wrap="square" rtlCol="0">
            <a:spAutoFit/>
          </a:bodyPr>
          <a:lstStyle/>
          <a:p>
            <a:pPr algn="ctr" defTabSz="457200"/>
            <a:r>
              <a:rPr lang="en-US" sz="2800" b="1" dirty="0">
                <a:solidFill>
                  <a:prstClr val="black"/>
                </a:solidFill>
                <a:latin typeface="Calibri"/>
              </a:rPr>
              <a:t>How does the text work? </a:t>
            </a:r>
          </a:p>
        </p:txBody>
      </p:sp>
      <p:sp>
        <p:nvSpPr>
          <p:cNvPr id="3" name="TextBox 2"/>
          <p:cNvSpPr txBox="1"/>
          <p:nvPr/>
        </p:nvSpPr>
        <p:spPr>
          <a:xfrm>
            <a:off x="7956938" y="2342683"/>
            <a:ext cx="2490672" cy="2677656"/>
          </a:xfrm>
          <a:prstGeom prst="rect">
            <a:avLst/>
          </a:prstGeom>
          <a:solidFill>
            <a:schemeClr val="accent4">
              <a:lumMod val="20000"/>
              <a:lumOff val="80000"/>
            </a:schemeClr>
          </a:solidFill>
        </p:spPr>
        <p:txBody>
          <a:bodyPr wrap="square" rtlCol="0">
            <a:spAutoFit/>
          </a:bodyPr>
          <a:lstStyle/>
          <a:p>
            <a:pPr algn="ctr" defTabSz="457200"/>
            <a:r>
              <a:rPr lang="en-US" sz="2800" b="1" dirty="0">
                <a:solidFill>
                  <a:srgbClr val="FF0000"/>
                </a:solidFill>
                <a:latin typeface="Franklin Gothic Demi" panose="020B0703020102020204" pitchFamily="34" charset="0"/>
              </a:rPr>
              <a:t>TDQs are designed to cause students to return to the text.</a:t>
            </a:r>
          </a:p>
        </p:txBody>
      </p:sp>
    </p:spTree>
    <p:extLst>
      <p:ext uri="{BB962C8B-B14F-4D97-AF65-F5344CB8AC3E}">
        <p14:creationId xmlns:p14="http://schemas.microsoft.com/office/powerpoint/2010/main" val="258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Text-dependent Questions and the Standards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456919" y="2286380"/>
            <a:ext cx="915335" cy="461665"/>
          </a:xfrm>
          <a:prstGeom prst="rect">
            <a:avLst/>
          </a:prstGeom>
          <a:noFill/>
        </p:spPr>
        <p:txBody>
          <a:bodyPr wrap="none" rtlCol="0">
            <a:spAutoFit/>
          </a:bodyPr>
          <a:lstStyle/>
          <a:p>
            <a:pPr defTabSz="457200"/>
            <a:r>
              <a:rPr lang="en-US" sz="2400" dirty="0">
                <a:solidFill>
                  <a:prstClr val="black"/>
                </a:solidFill>
                <a:latin typeface="Calibri"/>
              </a:rPr>
              <a:t> 8 &amp; 9</a:t>
            </a:r>
          </a:p>
        </p:txBody>
      </p:sp>
      <p:cxnSp>
        <p:nvCxnSpPr>
          <p:cNvPr id="17" name="Straight Arrow Connector 16"/>
          <p:cNvCxnSpPr/>
          <p:nvPr/>
        </p:nvCxnSpPr>
        <p:spPr>
          <a:xfrm>
            <a:off x="7666436" y="25268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666976" y="32196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666976" y="3832294"/>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666436" y="4525999"/>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920481" y="510601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282786" y="5789150"/>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457459" y="2988770"/>
            <a:ext cx="1191661" cy="461665"/>
          </a:xfrm>
          <a:prstGeom prst="rect">
            <a:avLst/>
          </a:prstGeom>
          <a:noFill/>
        </p:spPr>
        <p:txBody>
          <a:bodyPr wrap="square" rtlCol="0">
            <a:spAutoFit/>
          </a:bodyPr>
          <a:lstStyle/>
          <a:p>
            <a:pPr defTabSz="457200"/>
            <a:r>
              <a:rPr lang="en-US" sz="2400" dirty="0">
                <a:solidFill>
                  <a:prstClr val="black"/>
                </a:solidFill>
                <a:latin typeface="Calibri"/>
              </a:rPr>
              <a:t>3 &amp; 7</a:t>
            </a:r>
          </a:p>
        </p:txBody>
      </p:sp>
      <p:sp>
        <p:nvSpPr>
          <p:cNvPr id="27" name="TextBox 26"/>
          <p:cNvSpPr txBox="1"/>
          <p:nvPr/>
        </p:nvSpPr>
        <p:spPr>
          <a:xfrm>
            <a:off x="8710963" y="3550483"/>
            <a:ext cx="661290" cy="461665"/>
          </a:xfrm>
          <a:prstGeom prst="rect">
            <a:avLst/>
          </a:prstGeom>
          <a:noFill/>
        </p:spPr>
        <p:txBody>
          <a:bodyPr wrap="square" rtlCol="0">
            <a:spAutoFit/>
          </a:bodyPr>
          <a:lstStyle/>
          <a:p>
            <a:pPr defTabSz="457200"/>
            <a:r>
              <a:rPr lang="en-US" sz="2400" dirty="0">
                <a:solidFill>
                  <a:prstClr val="black"/>
                </a:solidFill>
                <a:latin typeface="Calibri"/>
              </a:rPr>
              <a:t>6</a:t>
            </a:r>
          </a:p>
        </p:txBody>
      </p:sp>
      <p:sp>
        <p:nvSpPr>
          <p:cNvPr id="28" name="TextBox 27"/>
          <p:cNvSpPr txBox="1"/>
          <p:nvPr/>
        </p:nvSpPr>
        <p:spPr>
          <a:xfrm>
            <a:off x="8650391" y="4207708"/>
            <a:ext cx="845754" cy="461665"/>
          </a:xfrm>
          <a:prstGeom prst="rect">
            <a:avLst/>
          </a:prstGeom>
          <a:noFill/>
        </p:spPr>
        <p:txBody>
          <a:bodyPr wrap="none" rtlCol="0">
            <a:spAutoFit/>
          </a:bodyPr>
          <a:lstStyle/>
          <a:p>
            <a:pPr defTabSz="457200"/>
            <a:r>
              <a:rPr lang="en-US" sz="2400" dirty="0">
                <a:solidFill>
                  <a:prstClr val="black"/>
                </a:solidFill>
                <a:latin typeface="Calibri"/>
              </a:rPr>
              <a:t>4 &amp; 5</a:t>
            </a:r>
          </a:p>
        </p:txBody>
      </p:sp>
      <p:sp>
        <p:nvSpPr>
          <p:cNvPr id="29" name="TextBox 28"/>
          <p:cNvSpPr txBox="1"/>
          <p:nvPr/>
        </p:nvSpPr>
        <p:spPr>
          <a:xfrm>
            <a:off x="8803365" y="4799805"/>
            <a:ext cx="744316" cy="461665"/>
          </a:xfrm>
          <a:prstGeom prst="rect">
            <a:avLst/>
          </a:prstGeom>
          <a:noFill/>
        </p:spPr>
        <p:txBody>
          <a:bodyPr wrap="square" rtlCol="0">
            <a:spAutoFit/>
          </a:bodyPr>
          <a:lstStyle/>
          <a:p>
            <a:pPr defTabSz="457200"/>
            <a:r>
              <a:rPr lang="en-US" sz="2400" dirty="0">
                <a:solidFill>
                  <a:prstClr val="black"/>
                </a:solidFill>
                <a:latin typeface="Calibri"/>
              </a:rPr>
              <a:t>2</a:t>
            </a:r>
          </a:p>
        </p:txBody>
      </p:sp>
      <p:sp>
        <p:nvSpPr>
          <p:cNvPr id="30" name="TextBox 29"/>
          <p:cNvSpPr txBox="1"/>
          <p:nvPr/>
        </p:nvSpPr>
        <p:spPr>
          <a:xfrm flipH="1">
            <a:off x="9138783" y="5558318"/>
            <a:ext cx="645548" cy="461665"/>
          </a:xfrm>
          <a:prstGeom prst="rect">
            <a:avLst/>
          </a:prstGeom>
          <a:noFill/>
        </p:spPr>
        <p:txBody>
          <a:bodyPr wrap="square" rtlCol="0">
            <a:spAutoFit/>
          </a:bodyPr>
          <a:lstStyle/>
          <a:p>
            <a:pPr defTabSz="457200"/>
            <a:r>
              <a:rPr lang="en-US" sz="2400" dirty="0">
                <a:solidFill>
                  <a:prstClr val="black"/>
                </a:solidFill>
                <a:latin typeface="Calibri"/>
              </a:rPr>
              <a:t>1</a:t>
            </a:r>
          </a:p>
        </p:txBody>
      </p:sp>
      <p:sp>
        <p:nvSpPr>
          <p:cNvPr id="33" name="TextBox 32"/>
          <p:cNvSpPr txBox="1"/>
          <p:nvPr/>
        </p:nvSpPr>
        <p:spPr>
          <a:xfrm>
            <a:off x="8290076" y="1764694"/>
            <a:ext cx="1468371" cy="461665"/>
          </a:xfrm>
          <a:prstGeom prst="rect">
            <a:avLst/>
          </a:prstGeom>
          <a:noFill/>
        </p:spPr>
        <p:txBody>
          <a:bodyPr wrap="none" rtlCol="0">
            <a:spAutoFit/>
          </a:bodyPr>
          <a:lstStyle/>
          <a:p>
            <a:pPr defTabSz="457200"/>
            <a:r>
              <a:rPr lang="en-US" sz="2400" b="1" dirty="0">
                <a:solidFill>
                  <a:srgbClr val="F79646"/>
                </a:solidFill>
                <a:latin typeface="Calibri"/>
              </a:rPr>
              <a:t>Standards</a:t>
            </a:r>
          </a:p>
        </p:txBody>
      </p:sp>
      <p:sp>
        <p:nvSpPr>
          <p:cNvPr id="3" name="Oval 2"/>
          <p:cNvSpPr/>
          <p:nvPr/>
        </p:nvSpPr>
        <p:spPr>
          <a:xfrm>
            <a:off x="7920481" y="1295401"/>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0000"/>
              </a:solidFill>
              <a:latin typeface="Calibri"/>
            </a:endParaRPr>
          </a:p>
        </p:txBody>
      </p:sp>
      <p:pic>
        <p:nvPicPr>
          <p:cNvPr id="6" name="Picture 5">
            <a:extLst>
              <a:ext uri="{FF2B5EF4-FFF2-40B4-BE49-F238E27FC236}">
                <a16:creationId xmlns:a16="http://schemas.microsoft.com/office/drawing/2014/main" id="{20AC9FF7-DBCF-41BE-B49D-3A1843BF51C2}"/>
              </a:ext>
            </a:extLst>
          </p:cNvPr>
          <p:cNvPicPr>
            <a:picLocks noChangeAspect="1"/>
          </p:cNvPicPr>
          <p:nvPr/>
        </p:nvPicPr>
        <p:blipFill>
          <a:blip r:embed="rId8"/>
          <a:stretch>
            <a:fillRect/>
          </a:stretch>
        </p:blipFill>
        <p:spPr>
          <a:xfrm>
            <a:off x="932497" y="2830133"/>
            <a:ext cx="2828925" cy="1885950"/>
          </a:xfrm>
          <a:prstGeom prst="rect">
            <a:avLst/>
          </a:prstGeom>
        </p:spPr>
      </p:pic>
    </p:spTree>
    <p:extLst>
      <p:ext uri="{BB962C8B-B14F-4D97-AF65-F5344CB8AC3E}">
        <p14:creationId xmlns:p14="http://schemas.microsoft.com/office/powerpoint/2010/main" val="415484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0077-A54B-483E-AB87-DB54A8D02D26}"/>
              </a:ext>
            </a:extLst>
          </p:cNvPr>
          <p:cNvSpPr>
            <a:spLocks noGrp="1"/>
          </p:cNvSpPr>
          <p:nvPr>
            <p:ph type="title"/>
          </p:nvPr>
        </p:nvSpPr>
        <p:spPr>
          <a:xfrm>
            <a:off x="209861" y="274637"/>
            <a:ext cx="11767279" cy="1883947"/>
          </a:xfrm>
        </p:spPr>
        <p:txBody>
          <a:bodyPr>
            <a:normAutofit fontScale="90000"/>
          </a:bodyPr>
          <a:lstStyle/>
          <a:p>
            <a:r>
              <a:rPr lang="en-US" b="1" dirty="0"/>
              <a:t>Characteristics/Intent  of Text-Dependent Questions</a:t>
            </a:r>
            <a:br>
              <a:rPr lang="en-US" sz="4000" b="1" dirty="0"/>
            </a:br>
            <a:br>
              <a:rPr lang="en-US" b="1" dirty="0">
                <a:solidFill>
                  <a:srgbClr val="FF0000"/>
                </a:solidFill>
              </a:rPr>
            </a:br>
            <a:endParaRPr lang="en-US" dirty="0"/>
          </a:p>
        </p:txBody>
      </p:sp>
      <p:sp>
        <p:nvSpPr>
          <p:cNvPr id="4" name="Content Placeholder 2">
            <a:extLst>
              <a:ext uri="{FF2B5EF4-FFF2-40B4-BE49-F238E27FC236}">
                <a16:creationId xmlns:a16="http://schemas.microsoft.com/office/drawing/2014/main" id="{798DB529-34EE-4B4C-9407-820827D53257}"/>
              </a:ext>
            </a:extLst>
          </p:cNvPr>
          <p:cNvSpPr txBox="1">
            <a:spLocks noGrp="1"/>
          </p:cNvSpPr>
          <p:nvPr>
            <p:ph idx="1"/>
          </p:nvPr>
        </p:nvSpPr>
        <p:spPr>
          <a:xfrm>
            <a:off x="444275" y="1607915"/>
            <a:ext cx="7965207" cy="4755148"/>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r>
              <a:rPr lang="en-US" sz="3600" b="1" dirty="0">
                <a:latin typeface="Calibri"/>
              </a:rPr>
              <a:t>Questions that can </a:t>
            </a:r>
            <a:r>
              <a:rPr lang="en-US" sz="3600" b="1" i="1" dirty="0">
                <a:latin typeface="Calibri"/>
              </a:rPr>
              <a:t>only </a:t>
            </a:r>
            <a:r>
              <a:rPr lang="en-US" sz="3600" b="1" dirty="0">
                <a:latin typeface="Calibri"/>
              </a:rPr>
              <a:t>be answered with evidence from the text.</a:t>
            </a:r>
          </a:p>
          <a:p>
            <a:pPr>
              <a:spcBef>
                <a:spcPts val="900"/>
              </a:spcBef>
            </a:pPr>
            <a:r>
              <a:rPr lang="en-US" sz="3600" b="1" dirty="0">
                <a:latin typeface="Calibri"/>
              </a:rPr>
              <a:t>Focus on difficult portions of text in order to enhance reading proficiency.</a:t>
            </a:r>
          </a:p>
          <a:p>
            <a:pPr>
              <a:spcBef>
                <a:spcPts val="900"/>
              </a:spcBef>
            </a:pPr>
            <a:r>
              <a:rPr lang="en-US" sz="3600" b="1" dirty="0">
                <a:latin typeface="Calibri"/>
              </a:rPr>
              <a:t>Frame inquiries in ways that </a:t>
            </a:r>
            <a:r>
              <a:rPr lang="en-US" sz="3600" b="1" u="sng" dirty="0">
                <a:solidFill>
                  <a:srgbClr val="FF0000"/>
                </a:solidFill>
                <a:latin typeface="Calibri"/>
              </a:rPr>
              <a:t>do not rely </a:t>
            </a:r>
            <a:r>
              <a:rPr lang="en-US" sz="3600" b="1" dirty="0">
                <a:latin typeface="Calibri"/>
              </a:rPr>
              <a:t>on a mix of</a:t>
            </a:r>
            <a:r>
              <a:rPr lang="en-US" sz="3600" b="1" dirty="0">
                <a:solidFill>
                  <a:prstClr val="black">
                    <a:lumMod val="65000"/>
                    <a:lumOff val="35000"/>
                  </a:prstClr>
                </a:solidFill>
                <a:latin typeface="Calibri"/>
              </a:rPr>
              <a:t> </a:t>
            </a:r>
            <a:r>
              <a:rPr lang="en-US" sz="3600" b="1" dirty="0">
                <a:solidFill>
                  <a:srgbClr val="FF0000"/>
                </a:solidFill>
                <a:latin typeface="Calibri"/>
              </a:rPr>
              <a:t>personal opinion, background information, and imaginative speculation.</a:t>
            </a:r>
          </a:p>
        </p:txBody>
      </p:sp>
      <p:pic>
        <p:nvPicPr>
          <p:cNvPr id="8" name="Picture 7">
            <a:extLst>
              <a:ext uri="{FF2B5EF4-FFF2-40B4-BE49-F238E27FC236}">
                <a16:creationId xmlns:a16="http://schemas.microsoft.com/office/drawing/2014/main" id="{34642224-B1D1-4757-8C65-7E810DD40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3739" y="1313134"/>
            <a:ext cx="3374444" cy="4499259"/>
          </a:xfrm>
          <a:prstGeom prst="rect">
            <a:avLst/>
          </a:prstGeom>
        </p:spPr>
      </p:pic>
    </p:spTree>
    <p:extLst>
      <p:ext uri="{BB962C8B-B14F-4D97-AF65-F5344CB8AC3E}">
        <p14:creationId xmlns:p14="http://schemas.microsoft.com/office/powerpoint/2010/main" val="31355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425450"/>
            <a:ext cx="74676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ja-JP" altLang="en-US" sz="4800"/>
              <a:t>“</a:t>
            </a:r>
            <a:r>
              <a:rPr lang="en-US" altLang="en-US" sz="4800"/>
              <a:t>Read like a detective, write like a reporter.</a:t>
            </a:r>
            <a:r>
              <a:rPr lang="ja-JP" altLang="en-US" sz="4800"/>
              <a:t>”</a:t>
            </a:r>
            <a:endParaRPr lang="en-US" altLang="en-US" sz="4000"/>
          </a:p>
        </p:txBody>
      </p:sp>
      <p:pic>
        <p:nvPicPr>
          <p:cNvPr id="22531" name="Picture 3"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86083"/>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7878"/>
            <a:ext cx="12192000" cy="6802244"/>
          </a:xfrm>
          <a:prstGeom prst="rect">
            <a:avLst/>
          </a:prstGeom>
        </p:spPr>
      </p:pic>
    </p:spTree>
    <p:extLst>
      <p:ext uri="{BB962C8B-B14F-4D97-AF65-F5344CB8AC3E}">
        <p14:creationId xmlns:p14="http://schemas.microsoft.com/office/powerpoint/2010/main" val="355409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965" y="1671919"/>
            <a:ext cx="8413376" cy="5440363"/>
          </a:xfrm>
        </p:spPr>
        <p:txBody>
          <a:bodyPr rtlCol="0">
            <a:normAutofit/>
          </a:bodyPr>
          <a:lstStyle/>
          <a:p>
            <a:pPr>
              <a:buNone/>
              <a:defRPr/>
            </a:pPr>
            <a:r>
              <a:rPr lang="en-US" sz="7200" b="1" dirty="0">
                <a:solidFill>
                  <a:schemeClr val="accent6">
                    <a:lumMod val="75000"/>
                  </a:schemeClr>
                </a:solidFill>
                <a:effectLst>
                  <a:outerShdw blurRad="38100" dist="38100" dir="2700000" algn="tl">
                    <a:srgbClr val="000000">
                      <a:alpha val="43137"/>
                    </a:srgbClr>
                  </a:outerShdw>
                </a:effectLst>
              </a:rPr>
              <a:t>“He who dares to teach, must never cease to learn. ” </a:t>
            </a:r>
            <a:br>
              <a:rPr lang="en-US" sz="5400" dirty="0"/>
            </a:br>
            <a:r>
              <a:rPr lang="en-US" sz="5400" dirty="0"/>
              <a:t>             </a:t>
            </a:r>
            <a:r>
              <a:rPr lang="en-US" sz="4000" b="1" dirty="0">
                <a:solidFill>
                  <a:schemeClr val="accent6">
                    <a:lumMod val="75000"/>
                  </a:schemeClr>
                </a:solidFill>
                <a:effectLst>
                  <a:outerShdw blurRad="38100" dist="38100" dir="2700000" algn="tl">
                    <a:srgbClr val="000000">
                      <a:alpha val="43137"/>
                    </a:srgbClr>
                  </a:outerShdw>
                </a:effectLst>
              </a:rPr>
              <a:t>~John Cotton Dana</a:t>
            </a:r>
            <a:endParaRPr lang="fr-CA" sz="4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0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922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lumMod val="85000"/>
                    <a:lumOff val="15000"/>
                  </a:schemeClr>
                </a:solidFill>
                <a:latin typeface="Calibri" panose="020F0502020204030204" pitchFamily="34" charset="0"/>
              </a:rPr>
              <a:t>Appendices</a:t>
            </a: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981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4953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7924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33600" y="4495801"/>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A:</a:t>
            </a:r>
          </a:p>
          <a:p>
            <a:pPr algn="ctr"/>
            <a:r>
              <a:rPr lang="en-US" sz="2400" dirty="0"/>
              <a:t>Supplementary Materials and Glossary</a:t>
            </a:r>
          </a:p>
          <a:p>
            <a:r>
              <a:rPr lang="en-US" dirty="0"/>
              <a:t> </a:t>
            </a:r>
          </a:p>
        </p:txBody>
      </p:sp>
      <p:sp>
        <p:nvSpPr>
          <p:cNvPr id="11" name="TextBox 10"/>
          <p:cNvSpPr txBox="1"/>
          <p:nvPr/>
        </p:nvSpPr>
        <p:spPr>
          <a:xfrm>
            <a:off x="5029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B:</a:t>
            </a:r>
          </a:p>
          <a:p>
            <a:pPr algn="ctr"/>
            <a:r>
              <a:rPr lang="en-US" sz="2400" dirty="0"/>
              <a:t>Text Exemplars and Sample Performance Tasks </a:t>
            </a:r>
          </a:p>
        </p:txBody>
      </p:sp>
      <p:sp>
        <p:nvSpPr>
          <p:cNvPr id="13" name="TextBox 12"/>
          <p:cNvSpPr txBox="1"/>
          <p:nvPr/>
        </p:nvSpPr>
        <p:spPr>
          <a:xfrm>
            <a:off x="8077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C:</a:t>
            </a:r>
          </a:p>
          <a:p>
            <a:pPr algn="ctr"/>
            <a:r>
              <a:rPr lang="en-US" sz="2400" dirty="0"/>
              <a:t>Annotated Writing Samples at Various Grade Levels  </a:t>
            </a:r>
          </a:p>
        </p:txBody>
      </p:sp>
      <p:sp>
        <p:nvSpPr>
          <p:cNvPr id="9" name="TextBox 11"/>
          <p:cNvSpPr txBox="1">
            <a:spLocks noChangeArrowheads="1"/>
          </p:cNvSpPr>
          <p:nvPr/>
        </p:nvSpPr>
        <p:spPr bwMode="auto">
          <a:xfrm>
            <a:off x="278476" y="6417124"/>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www.corestandards.org</a:t>
            </a:r>
          </a:p>
        </p:txBody>
      </p:sp>
    </p:spTree>
    <p:extLst>
      <p:ext uri="{BB962C8B-B14F-4D97-AF65-F5344CB8AC3E}">
        <p14:creationId xmlns:p14="http://schemas.microsoft.com/office/powerpoint/2010/main" val="45909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3170-DE44-4336-82B1-CFBECBA39E0F}"/>
              </a:ext>
            </a:extLst>
          </p:cNvPr>
          <p:cNvSpPr>
            <a:spLocks noGrp="1"/>
          </p:cNvSpPr>
          <p:nvPr>
            <p:ph type="title"/>
          </p:nvPr>
        </p:nvSpPr>
        <p:spPr>
          <a:xfrm>
            <a:off x="592577" y="194094"/>
            <a:ext cx="10871200" cy="990600"/>
          </a:xfrm>
        </p:spPr>
        <p:txBody>
          <a:bodyPr/>
          <a:lstStyle/>
          <a:p>
            <a:pPr algn="ctr"/>
            <a:r>
              <a:rPr lang="en-US" dirty="0">
                <a:solidFill>
                  <a:schemeClr val="tx1"/>
                </a:solidFill>
                <a:latin typeface="Calibri" panose="020F0502020204030204" pitchFamily="34" charset="0"/>
                <a:cs typeface="Calibri" panose="020F0502020204030204" pitchFamily="34" charset="0"/>
              </a:rPr>
              <a:t>Literacy Design Collaborative (LDC) Rubrics</a:t>
            </a:r>
          </a:p>
        </p:txBody>
      </p:sp>
      <p:pic>
        <p:nvPicPr>
          <p:cNvPr id="4" name="Content Placeholder 3">
            <a:extLst>
              <a:ext uri="{FF2B5EF4-FFF2-40B4-BE49-F238E27FC236}">
                <a16:creationId xmlns:a16="http://schemas.microsoft.com/office/drawing/2014/main" id="{219E76DF-5385-4B2D-B1BD-FFF1CDF5A401}"/>
              </a:ext>
            </a:extLst>
          </p:cNvPr>
          <p:cNvPicPr>
            <a:picLocks noGrp="1" noChangeAspect="1"/>
          </p:cNvPicPr>
          <p:nvPr>
            <p:ph sz="quarter" idx="1"/>
          </p:nvPr>
        </p:nvPicPr>
        <p:blipFill>
          <a:blip r:embed="rId3"/>
          <a:stretch>
            <a:fillRect/>
          </a:stretch>
        </p:blipFill>
        <p:spPr>
          <a:xfrm>
            <a:off x="454248" y="1738222"/>
            <a:ext cx="5359955" cy="3541143"/>
          </a:xfrm>
          <a:prstGeom prst="rect">
            <a:avLst/>
          </a:prstGeom>
          <a:ln w="19050">
            <a:solidFill>
              <a:schemeClr val="tx1"/>
            </a:solidFill>
          </a:ln>
        </p:spPr>
      </p:pic>
      <p:pic>
        <p:nvPicPr>
          <p:cNvPr id="5" name="Picture 4">
            <a:extLst>
              <a:ext uri="{FF2B5EF4-FFF2-40B4-BE49-F238E27FC236}">
                <a16:creationId xmlns:a16="http://schemas.microsoft.com/office/drawing/2014/main" id="{8505ADD6-6A5C-41DF-B0E8-DC70857E9B7A}"/>
              </a:ext>
            </a:extLst>
          </p:cNvPr>
          <p:cNvPicPr>
            <a:picLocks noChangeAspect="1"/>
          </p:cNvPicPr>
          <p:nvPr/>
        </p:nvPicPr>
        <p:blipFill>
          <a:blip r:embed="rId4"/>
          <a:stretch>
            <a:fillRect/>
          </a:stretch>
        </p:blipFill>
        <p:spPr>
          <a:xfrm>
            <a:off x="6405970" y="1735467"/>
            <a:ext cx="5296587" cy="3526645"/>
          </a:xfrm>
          <a:prstGeom prst="rect">
            <a:avLst/>
          </a:prstGeom>
          <a:ln w="19050">
            <a:solidFill>
              <a:schemeClr val="tx1"/>
            </a:solidFill>
          </a:ln>
        </p:spPr>
      </p:pic>
      <p:sp>
        <p:nvSpPr>
          <p:cNvPr id="6" name="Rectangle 5">
            <a:extLst>
              <a:ext uri="{FF2B5EF4-FFF2-40B4-BE49-F238E27FC236}">
                <a16:creationId xmlns:a16="http://schemas.microsoft.com/office/drawing/2014/main" id="{37D6B437-1780-4726-B6F6-03B52CDA46CD}"/>
              </a:ext>
            </a:extLst>
          </p:cNvPr>
          <p:cNvSpPr/>
          <p:nvPr/>
        </p:nvSpPr>
        <p:spPr>
          <a:xfrm>
            <a:off x="3519577" y="5485142"/>
            <a:ext cx="5083045" cy="1200329"/>
          </a:xfrm>
          <a:prstGeom prst="rect">
            <a:avLst/>
          </a:prstGeom>
          <a:solidFill>
            <a:schemeClr val="accent1">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 Free 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www.ldc.org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Join Core Tools</a:t>
            </a:r>
          </a:p>
        </p:txBody>
      </p:sp>
    </p:spTree>
    <p:extLst>
      <p:ext uri="{BB962C8B-B14F-4D97-AF65-F5344CB8AC3E}">
        <p14:creationId xmlns:p14="http://schemas.microsoft.com/office/powerpoint/2010/main" val="126954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8AE2-8899-4DFD-B580-0A91444A6035}"/>
              </a:ext>
            </a:extLst>
          </p:cNvPr>
          <p:cNvSpPr>
            <a:spLocks noGrp="1"/>
          </p:cNvSpPr>
          <p:nvPr>
            <p:ph type="title"/>
          </p:nvPr>
        </p:nvSpPr>
        <p:spPr>
          <a:xfrm>
            <a:off x="281963" y="138448"/>
            <a:ext cx="11632367" cy="990600"/>
          </a:xfrm>
        </p:spPr>
        <p:txBody>
          <a:bodyPr>
            <a:normAutofit fontScale="90000"/>
          </a:bodyPr>
          <a:lstStyle/>
          <a:p>
            <a:pPr algn="ctr"/>
            <a:r>
              <a:rPr lang="en-US" b="1" dirty="0">
                <a:solidFill>
                  <a:schemeClr val="tx1"/>
                </a:solidFill>
                <a:latin typeface="Arial Rounded MT Bold" panose="020F0704030504030204" pitchFamily="34" charset="0"/>
              </a:rPr>
              <a:t>Kentucky Academic Standards: </a:t>
            </a:r>
            <a:br>
              <a:rPr lang="en-US" b="1" dirty="0">
                <a:solidFill>
                  <a:schemeClr val="tx1"/>
                </a:solidFill>
                <a:latin typeface="Arial Rounded MT Bold" panose="020F0704030504030204" pitchFamily="34" charset="0"/>
              </a:rPr>
            </a:br>
            <a:r>
              <a:rPr lang="en-US" b="1" dirty="0">
                <a:solidFill>
                  <a:srgbClr val="00B0F0"/>
                </a:solidFill>
                <a:latin typeface="Arial Rounded MT Bold" panose="020F0704030504030204" pitchFamily="34" charset="0"/>
              </a:rPr>
              <a:t>Reading Foundational Skills (K-5)</a:t>
            </a:r>
            <a:endParaRPr lang="en-US" dirty="0"/>
          </a:p>
        </p:txBody>
      </p:sp>
      <p:sp>
        <p:nvSpPr>
          <p:cNvPr id="3" name="Content Placeholder 2">
            <a:extLst>
              <a:ext uri="{FF2B5EF4-FFF2-40B4-BE49-F238E27FC236}">
                <a16:creationId xmlns:a16="http://schemas.microsoft.com/office/drawing/2014/main" id="{E4F6927D-48C6-4A83-A12C-D980F9BD7043}"/>
              </a:ext>
            </a:extLst>
          </p:cNvPr>
          <p:cNvSpPr>
            <a:spLocks noGrp="1"/>
          </p:cNvSpPr>
          <p:nvPr>
            <p:ph sz="quarter" idx="1"/>
          </p:nvPr>
        </p:nvSpPr>
        <p:spPr>
          <a:xfrm>
            <a:off x="141669" y="1600200"/>
            <a:ext cx="11912956" cy="5257800"/>
          </a:xfrm>
        </p:spPr>
        <p:txBody>
          <a:bodyPr>
            <a:normAutofit fontScale="92500"/>
          </a:bodyPr>
          <a:lstStyle/>
          <a:p>
            <a:pPr marL="0" indent="0">
              <a:buNone/>
            </a:pPr>
            <a:r>
              <a:rPr lang="en-US" dirty="0">
                <a:latin typeface="Calibri" panose="020F0502020204030204" pitchFamily="34" charset="0"/>
              </a:rPr>
              <a:t>These standards are directed toward fostering students’ understanding and working knowledge of </a:t>
            </a:r>
            <a:r>
              <a:rPr lang="en-US" b="1" dirty="0">
                <a:solidFill>
                  <a:schemeClr val="accent2"/>
                </a:solidFill>
                <a:latin typeface="Calibri" panose="020F0502020204030204" pitchFamily="34" charset="0"/>
              </a:rPr>
              <a:t>concepts of print</a:t>
            </a:r>
            <a:r>
              <a:rPr lang="en-US" dirty="0">
                <a:latin typeface="Calibri" panose="020F0502020204030204" pitchFamily="34" charset="0"/>
              </a:rPr>
              <a:t>, the </a:t>
            </a:r>
            <a:r>
              <a:rPr lang="en-US" b="1" dirty="0">
                <a:solidFill>
                  <a:schemeClr val="accent2"/>
                </a:solidFill>
                <a:latin typeface="Calibri" panose="020F0502020204030204" pitchFamily="34" charset="0"/>
              </a:rPr>
              <a:t>alphabetic principle</a:t>
            </a:r>
            <a:r>
              <a:rPr lang="en-US" dirty="0">
                <a:latin typeface="Calibri" panose="020F0502020204030204" pitchFamily="34" charset="0"/>
              </a:rPr>
              <a:t>, and other basic conventions of the English writing system. These </a:t>
            </a:r>
            <a:r>
              <a:rPr lang="en-US" b="1" dirty="0">
                <a:solidFill>
                  <a:schemeClr val="accent2"/>
                </a:solidFill>
                <a:latin typeface="Calibri" panose="020F0502020204030204" pitchFamily="34" charset="0"/>
              </a:rPr>
              <a:t>foundational skills </a:t>
            </a:r>
            <a:r>
              <a:rPr lang="en-US" dirty="0">
                <a:latin typeface="Calibri" panose="020F0502020204030204" pitchFamily="34" charset="0"/>
              </a:rPr>
              <a:t>are not an end in and of themselves; rather, they </a:t>
            </a:r>
            <a:r>
              <a:rPr lang="en-US" b="1" dirty="0">
                <a:solidFill>
                  <a:schemeClr val="accent2"/>
                </a:solidFill>
                <a:latin typeface="Calibri" panose="020F0502020204030204" pitchFamily="34" charset="0"/>
              </a:rPr>
              <a:t>are necessary and important components </a:t>
            </a:r>
            <a:r>
              <a:rPr lang="en-US" dirty="0">
                <a:latin typeface="Calibri" panose="020F0502020204030204" pitchFamily="34" charset="0"/>
              </a:rPr>
              <a:t>of an effective, comprehensive reading program designed to </a:t>
            </a:r>
            <a:r>
              <a:rPr lang="en-US" b="1" dirty="0">
                <a:solidFill>
                  <a:schemeClr val="accent2"/>
                </a:solidFill>
                <a:latin typeface="Calibri" panose="020F0502020204030204" pitchFamily="34" charset="0"/>
              </a:rPr>
              <a:t>develop proficient readers </a:t>
            </a:r>
            <a:r>
              <a:rPr lang="en-US" dirty="0">
                <a:latin typeface="Calibri" panose="020F0502020204030204" pitchFamily="34" charset="0"/>
              </a:rPr>
              <a:t>with the capacity to </a:t>
            </a:r>
            <a:r>
              <a:rPr lang="en-US" b="1" dirty="0">
                <a:solidFill>
                  <a:schemeClr val="accent2"/>
                </a:solidFill>
                <a:latin typeface="Calibri" panose="020F0502020204030204" pitchFamily="34" charset="0"/>
              </a:rPr>
              <a:t>comprehend texts across a range of types and disciplines</a:t>
            </a:r>
            <a:r>
              <a:rPr lang="en-US" dirty="0">
                <a:latin typeface="Calibri" panose="020F0502020204030204" pitchFamily="34" charset="0"/>
              </a:rPr>
              <a:t>. </a:t>
            </a:r>
            <a:r>
              <a:rPr lang="en-US" b="1" dirty="0">
                <a:solidFill>
                  <a:schemeClr val="accent2"/>
                </a:solidFill>
                <a:latin typeface="Calibri" panose="020F0502020204030204" pitchFamily="34" charset="0"/>
              </a:rPr>
              <a:t>Instruction should be differentiated</a:t>
            </a:r>
            <a:r>
              <a:rPr lang="en-US" dirty="0">
                <a:latin typeface="Calibri" panose="020F0502020204030204" pitchFamily="34" charset="0"/>
              </a:rPr>
              <a:t>: good readers will need much less practice with these concepts than struggling readers will. The point is to </a:t>
            </a:r>
            <a:r>
              <a:rPr lang="en-US" b="1" dirty="0">
                <a:solidFill>
                  <a:schemeClr val="accent2"/>
                </a:solidFill>
                <a:latin typeface="Calibri" panose="020F0502020204030204" pitchFamily="34" charset="0"/>
              </a:rPr>
              <a:t>teach students what they need to learn and not what they already know</a:t>
            </a:r>
            <a:r>
              <a:rPr lang="en-US" dirty="0">
                <a:latin typeface="Calibri" panose="020F0502020204030204" pitchFamily="34" charset="0"/>
              </a:rPr>
              <a:t>—to discern when particular children or activities warrant more or less attention. </a:t>
            </a:r>
            <a:r>
              <a:rPr lang="en-US" b="1" dirty="0">
                <a:latin typeface="Calibri" panose="020F0502020204030204" pitchFamily="34" charset="0"/>
              </a:rPr>
              <a:t>Note: In KINDERGARTEN, children are expected to demonstrate increasing awareness and competence in ALL the areas, too!</a:t>
            </a:r>
            <a:endParaRPr lang="en-US" dirty="0">
              <a:latin typeface="Calibri" panose="020F0502020204030204" pitchFamily="34" charset="0"/>
            </a:endParaRPr>
          </a:p>
        </p:txBody>
      </p:sp>
    </p:spTree>
    <p:extLst>
      <p:ext uri="{BB962C8B-B14F-4D97-AF65-F5344CB8AC3E}">
        <p14:creationId xmlns:p14="http://schemas.microsoft.com/office/powerpoint/2010/main" val="31198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11"/>
            <a:ext cx="12192000" cy="990600"/>
          </a:xfrm>
        </p:spPr>
        <p:txBody>
          <a:bodyPr>
            <a:normAutofit fontScale="90000"/>
          </a:bodyPr>
          <a:lstStyle/>
          <a:p>
            <a:pPr algn="ctr"/>
            <a:r>
              <a:rPr lang="en-US" b="1" dirty="0">
                <a:solidFill>
                  <a:schemeClr val="tx1"/>
                </a:solidFill>
                <a:latin typeface="Arial Rounded MT Bold" panose="020F0704030504030204" pitchFamily="34" charset="0"/>
              </a:rPr>
              <a:t>Kentucky Academic Standards: </a:t>
            </a:r>
            <a:br>
              <a:rPr lang="en-US" b="1" dirty="0">
                <a:solidFill>
                  <a:schemeClr val="tx1"/>
                </a:solidFill>
                <a:latin typeface="Arial Rounded MT Bold" panose="020F0704030504030204" pitchFamily="34" charset="0"/>
              </a:rPr>
            </a:br>
            <a:r>
              <a:rPr lang="en-US" b="1" dirty="0">
                <a:solidFill>
                  <a:srgbClr val="00B0F0"/>
                </a:solidFill>
                <a:latin typeface="Arial Rounded MT Bold" panose="020F0704030504030204" pitchFamily="34" charset="0"/>
              </a:rPr>
              <a:t>Reading Foundational Skills (K-5)</a:t>
            </a:r>
            <a:endParaRPr lang="en-US" dirty="0"/>
          </a:p>
        </p:txBody>
      </p:sp>
      <p:sp>
        <p:nvSpPr>
          <p:cNvPr id="3" name="Content Placeholder 2"/>
          <p:cNvSpPr>
            <a:spLocks noGrp="1"/>
          </p:cNvSpPr>
          <p:nvPr>
            <p:ph sz="quarter" idx="1"/>
          </p:nvPr>
        </p:nvSpPr>
        <p:spPr>
          <a:xfrm>
            <a:off x="193183" y="1600199"/>
            <a:ext cx="11835685" cy="5058177"/>
          </a:xfrm>
        </p:spPr>
        <p:txBody>
          <a:bodyPr>
            <a:normAutofit/>
          </a:bodyPr>
          <a:lstStyle/>
          <a:p>
            <a:r>
              <a:rPr lang="en-US" dirty="0"/>
              <a:t>Using the Reading Foundational Skills document, silently read the standards for your grade level.</a:t>
            </a:r>
          </a:p>
          <a:p>
            <a:r>
              <a:rPr lang="en-US" dirty="0"/>
              <a:t>Identify the </a:t>
            </a:r>
            <a:r>
              <a:rPr lang="en-US" b="1" u="sng" dirty="0"/>
              <a:t>SKILLS</a:t>
            </a:r>
            <a:r>
              <a:rPr lang="en-US" dirty="0"/>
              <a:t> that must be mastered by students at that particular grade level. Write them on a post-it note.</a:t>
            </a:r>
          </a:p>
          <a:p>
            <a:r>
              <a:rPr lang="en-US" dirty="0"/>
              <a:t>Move to the appropriate grade-level chart with your completed post-it note.</a:t>
            </a:r>
          </a:p>
          <a:p>
            <a:r>
              <a:rPr lang="en-US" dirty="0"/>
              <a:t>Through “round-robin” sharing, discuss your findings and chart </a:t>
            </a:r>
            <a:r>
              <a:rPr lang="en-US" b="1" u="sng" dirty="0"/>
              <a:t>SKILLS </a:t>
            </a:r>
            <a:r>
              <a:rPr lang="en-US" dirty="0"/>
              <a:t>that must be taught in your grade level.  </a:t>
            </a:r>
          </a:p>
          <a:p>
            <a:r>
              <a:rPr lang="en-US" dirty="0"/>
              <a:t>Identified </a:t>
            </a:r>
            <a:r>
              <a:rPr lang="en-US" b="1" u="sng" dirty="0"/>
              <a:t>SKILLS</a:t>
            </a:r>
            <a:r>
              <a:rPr lang="en-US" dirty="0"/>
              <a:t> will be revisited throughout the next segment of today’s session.</a:t>
            </a:r>
          </a:p>
        </p:txBody>
      </p:sp>
    </p:spTree>
    <p:extLst>
      <p:ext uri="{BB962C8B-B14F-4D97-AF65-F5344CB8AC3E}">
        <p14:creationId xmlns:p14="http://schemas.microsoft.com/office/powerpoint/2010/main" val="18635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09600" y="2155370"/>
            <a:ext cx="11078464" cy="4484915"/>
          </a:xfrm>
        </p:spPr>
        <p:txBody>
          <a:bodyPr>
            <a:normAutofit/>
          </a:bodyPr>
          <a:lstStyle/>
          <a:p>
            <a:pPr marL="742950" indent="-742950">
              <a:buSzPct val="75000"/>
              <a:buFont typeface="+mj-lt"/>
              <a:buAutoNum type="arabicParenR"/>
            </a:pPr>
            <a:r>
              <a:rPr lang="en-US" altLang="en-US" sz="4000" dirty="0">
                <a:latin typeface="Arial Rounded MT Bold" panose="020F0704030504030204" pitchFamily="34" charset="0"/>
              </a:rPr>
              <a:t>Phonemic Awareness</a:t>
            </a:r>
          </a:p>
          <a:p>
            <a:pPr marL="742950" indent="-742950">
              <a:buSzPct val="75000"/>
              <a:buFont typeface="+mj-lt"/>
              <a:buAutoNum type="arabicParenR"/>
            </a:pPr>
            <a:r>
              <a:rPr lang="en-US" altLang="en-US" sz="4000" dirty="0">
                <a:latin typeface="Arial Rounded MT Bold" panose="020F0704030504030204" pitchFamily="34" charset="0"/>
              </a:rPr>
              <a:t>Phonics</a:t>
            </a:r>
          </a:p>
          <a:p>
            <a:pPr marL="742950" indent="-742950">
              <a:buSzPct val="75000"/>
              <a:buFont typeface="+mj-lt"/>
              <a:buAutoNum type="arabicParenR"/>
            </a:pPr>
            <a:r>
              <a:rPr lang="en-US" altLang="en-US" sz="4000" dirty="0">
                <a:latin typeface="Arial Rounded MT Bold" panose="020F0704030504030204" pitchFamily="34" charset="0"/>
              </a:rPr>
              <a:t>Fluency</a:t>
            </a:r>
          </a:p>
          <a:p>
            <a:pPr marL="742950" indent="-742950">
              <a:buSzPct val="75000"/>
              <a:buFont typeface="+mj-lt"/>
              <a:buAutoNum type="arabicParenR"/>
            </a:pPr>
            <a:r>
              <a:rPr lang="en-US" altLang="en-US" sz="4000" dirty="0">
                <a:latin typeface="Arial Rounded MT Bold" panose="020F0704030504030204" pitchFamily="34" charset="0"/>
              </a:rPr>
              <a:t>Vocabulary</a:t>
            </a:r>
          </a:p>
          <a:p>
            <a:pPr marL="742950" indent="-742950">
              <a:buSzPct val="75000"/>
              <a:buFont typeface="+mj-lt"/>
              <a:buAutoNum type="arabicParenR"/>
            </a:pPr>
            <a:r>
              <a:rPr lang="en-US" altLang="en-US" sz="4000" dirty="0">
                <a:latin typeface="Arial Rounded MT Bold" panose="020F0704030504030204" pitchFamily="34" charset="0"/>
              </a:rPr>
              <a:t>Comprehension</a:t>
            </a:r>
          </a:p>
          <a:p>
            <a:pPr marL="0" indent="0" eaLnBrk="1" hangingPunct="1">
              <a:buNone/>
            </a:pPr>
            <a:endParaRPr lang="en-US" altLang="en-US" sz="4000" dirty="0"/>
          </a:p>
        </p:txBody>
      </p:sp>
      <p:sp>
        <p:nvSpPr>
          <p:cNvPr id="3" name="Title 2"/>
          <p:cNvSpPr>
            <a:spLocks noGrp="1"/>
          </p:cNvSpPr>
          <p:nvPr>
            <p:ph type="title"/>
          </p:nvPr>
        </p:nvSpPr>
        <p:spPr>
          <a:xfrm>
            <a:off x="157607" y="272143"/>
            <a:ext cx="11982450" cy="990600"/>
          </a:xfrm>
        </p:spPr>
        <p:txBody>
          <a:bodyPr>
            <a:normAutofit fontScale="90000"/>
          </a:bodyPr>
          <a:lstStyle/>
          <a:p>
            <a:pPr algn="ctr">
              <a:defRPr/>
            </a:pPr>
            <a:br>
              <a:rPr lang="en-US" dirty="0">
                <a:solidFill>
                  <a:schemeClr val="tx1"/>
                </a:solidFill>
              </a:rPr>
            </a:br>
            <a:r>
              <a:rPr lang="en-US" b="1" dirty="0">
                <a:solidFill>
                  <a:schemeClr val="tx1"/>
                </a:solidFill>
                <a:latin typeface="Arial Rounded MT Bold" panose="020F0704030504030204" pitchFamily="34" charset="0"/>
              </a:rPr>
              <a:t>K-5: The Five Essential Components of Reading</a:t>
            </a:r>
            <a:br>
              <a:rPr lang="en-US" b="1" dirty="0">
                <a:solidFill>
                  <a:schemeClr val="tx1"/>
                </a:solidFill>
                <a:latin typeface="Arial Rounded MT Bold" panose="020F0704030504030204" pitchFamily="34" charset="0"/>
              </a:rPr>
            </a:br>
            <a:endParaRPr lang="en-US" b="1" dirty="0">
              <a:solidFill>
                <a:schemeClr val="tx1"/>
              </a:solidFill>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734" y="1809451"/>
            <a:ext cx="3122038" cy="3699782"/>
          </a:xfrm>
          <a:prstGeom prst="rect">
            <a:avLst/>
          </a:prstGeom>
        </p:spPr>
      </p:pic>
      <p:sp>
        <p:nvSpPr>
          <p:cNvPr id="4" name="TextBox 3"/>
          <p:cNvSpPr txBox="1"/>
          <p:nvPr/>
        </p:nvSpPr>
        <p:spPr>
          <a:xfrm>
            <a:off x="6592067" y="5624319"/>
            <a:ext cx="4441371" cy="461665"/>
          </a:xfrm>
          <a:prstGeom prst="rect">
            <a:avLst/>
          </a:prstGeom>
          <a:solidFill>
            <a:schemeClr val="accent1"/>
          </a:solidFill>
        </p:spPr>
        <p:txBody>
          <a:bodyPr wrap="square" rtlCol="0">
            <a:spAutoFit/>
          </a:bodyPr>
          <a:lstStyle/>
          <a:p>
            <a:pPr algn="ctr"/>
            <a:r>
              <a:rPr lang="en-US" sz="2400" b="1" dirty="0">
                <a:latin typeface="Calibri" panose="020F0502020204030204" pitchFamily="34" charset="0"/>
              </a:rPr>
              <a:t>“WORD ATTACK SKILLS”</a:t>
            </a:r>
          </a:p>
        </p:txBody>
      </p:sp>
    </p:spTree>
    <p:extLst>
      <p:ext uri="{BB962C8B-B14F-4D97-AF65-F5344CB8AC3E}">
        <p14:creationId xmlns:p14="http://schemas.microsoft.com/office/powerpoint/2010/main" val="9825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E7C2-C6C7-4894-9AB4-E901E0DC04DC}"/>
              </a:ext>
            </a:extLst>
          </p:cNvPr>
          <p:cNvSpPr>
            <a:spLocks noGrp="1"/>
          </p:cNvSpPr>
          <p:nvPr>
            <p:ph type="title"/>
          </p:nvPr>
        </p:nvSpPr>
        <p:spPr/>
        <p:txBody>
          <a:bodyPr/>
          <a:lstStyle/>
          <a:p>
            <a:pPr algn="ctr"/>
            <a:r>
              <a:rPr lang="en-US" dirty="0">
                <a:solidFill>
                  <a:schemeClr val="tx1"/>
                </a:solidFill>
                <a:latin typeface="Arial Rounded MT Bold" panose="020F0704030504030204" pitchFamily="34" charset="0"/>
              </a:rPr>
              <a:t>Phonemic Awareness</a:t>
            </a:r>
          </a:p>
        </p:txBody>
      </p:sp>
      <p:pic>
        <p:nvPicPr>
          <p:cNvPr id="4" name="Content Placeholder 3">
            <a:extLst>
              <a:ext uri="{FF2B5EF4-FFF2-40B4-BE49-F238E27FC236}">
                <a16:creationId xmlns:a16="http://schemas.microsoft.com/office/drawing/2014/main" id="{DA3590CC-B340-47C4-BDDB-F19127E96773}"/>
              </a:ext>
            </a:extLst>
          </p:cNvPr>
          <p:cNvPicPr>
            <a:picLocks noGrp="1" noChangeAspect="1"/>
          </p:cNvPicPr>
          <p:nvPr>
            <p:ph idx="1"/>
          </p:nvPr>
        </p:nvPicPr>
        <p:blipFill>
          <a:blip r:embed="rId3"/>
          <a:stretch>
            <a:fillRect/>
          </a:stretch>
        </p:blipFill>
        <p:spPr>
          <a:xfrm>
            <a:off x="2342148" y="1554036"/>
            <a:ext cx="8477465" cy="5303964"/>
          </a:xfrm>
          <a:prstGeom prst="rect">
            <a:avLst/>
          </a:prstGeom>
        </p:spPr>
      </p:pic>
      <p:sp>
        <p:nvSpPr>
          <p:cNvPr id="3" name="TextBox 2"/>
          <p:cNvSpPr txBox="1"/>
          <p:nvPr/>
        </p:nvSpPr>
        <p:spPr>
          <a:xfrm flipH="1">
            <a:off x="10015100" y="6488668"/>
            <a:ext cx="80451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5454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7D23E1-FFEB-4BE8-948D-6B2E43AF950B}"/>
              </a:ext>
            </a:extLst>
          </p:cNvPr>
          <p:cNvPicPr>
            <a:picLocks noGrp="1" noChangeAspect="1"/>
          </p:cNvPicPr>
          <p:nvPr>
            <p:ph idx="4294967295"/>
          </p:nvPr>
        </p:nvPicPr>
        <p:blipFill>
          <a:blip r:embed="rId3"/>
          <a:stretch>
            <a:fillRect/>
          </a:stretch>
        </p:blipFill>
        <p:spPr>
          <a:xfrm>
            <a:off x="0" y="118268"/>
            <a:ext cx="5583238" cy="6621463"/>
          </a:xfrm>
          <a:prstGeom prst="rect">
            <a:avLst/>
          </a:prstGeom>
        </p:spPr>
      </p:pic>
      <p:sp>
        <p:nvSpPr>
          <p:cNvPr id="4" name="Rectangle 3">
            <a:extLst>
              <a:ext uri="{FF2B5EF4-FFF2-40B4-BE49-F238E27FC236}">
                <a16:creationId xmlns:a16="http://schemas.microsoft.com/office/drawing/2014/main" id="{73C17FB2-0679-4EB0-8772-63693C7C17FE}"/>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
        <p:nvSpPr>
          <p:cNvPr id="2" name="Rectangle 1">
            <a:extLst>
              <a:ext uri="{FF2B5EF4-FFF2-40B4-BE49-F238E27FC236}">
                <a16:creationId xmlns:a16="http://schemas.microsoft.com/office/drawing/2014/main" id="{543434C5-B52D-45E2-A1F7-0C12C05D9BA6}"/>
              </a:ext>
            </a:extLst>
          </p:cNvPr>
          <p:cNvSpPr/>
          <p:nvPr/>
        </p:nvSpPr>
        <p:spPr>
          <a:xfrm>
            <a:off x="5967663" y="4461118"/>
            <a:ext cx="5941962" cy="1569660"/>
          </a:xfrm>
          <a:prstGeom prst="rect">
            <a:avLst/>
          </a:prstGeom>
          <a:solidFill>
            <a:srgbClr val="FFFFCC"/>
          </a:solidFill>
        </p:spPr>
        <p:txBody>
          <a:bodyPr wrap="square">
            <a:spAutoFit/>
          </a:bodyPr>
          <a:lstStyle/>
          <a:p>
            <a:endParaRPr lang="en-US" sz="2400" b="1" dirty="0">
              <a:latin typeface="Arial Rounded MT Bold" panose="020F0704030504030204" pitchFamily="34" charset="0"/>
              <a:hlinkClick r:id="rId4"/>
            </a:endParaRPr>
          </a:p>
          <a:p>
            <a:pPr algn="ctr"/>
            <a:r>
              <a:rPr lang="en-US" sz="2400" b="1" dirty="0">
                <a:latin typeface="Arial Rounded MT Bold" panose="020F0704030504030204" pitchFamily="34" charset="0"/>
                <a:hlinkClick r:id="rId4"/>
              </a:rPr>
              <a:t>http://www.fcrr.org/documents/sca/GK-1/PA_Final_Part1_Rhyme.pdf</a:t>
            </a:r>
            <a:endParaRPr lang="en-US" sz="2400" b="1" dirty="0">
              <a:latin typeface="Arial Rounded MT Bold" panose="020F0704030504030204" pitchFamily="34" charset="0"/>
            </a:endParaRPr>
          </a:p>
          <a:p>
            <a:endParaRPr lang="en-US" sz="2400" b="1" dirty="0">
              <a:latin typeface="Arial Rounded MT Bold" panose="020F0704030504030204" pitchFamily="34" charset="0"/>
            </a:endParaRPr>
          </a:p>
        </p:txBody>
      </p:sp>
      <p:pic>
        <p:nvPicPr>
          <p:cNvPr id="9" name="Picture 8">
            <a:extLst>
              <a:ext uri="{FF2B5EF4-FFF2-40B4-BE49-F238E27FC236}">
                <a16:creationId xmlns:a16="http://schemas.microsoft.com/office/drawing/2014/main" id="{8D9E897B-0486-40EE-93BE-A0F28C4CF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576" y="406860"/>
            <a:ext cx="3122038" cy="3699782"/>
          </a:xfrm>
          <a:prstGeom prst="rect">
            <a:avLst/>
          </a:prstGeom>
        </p:spPr>
      </p:pic>
    </p:spTree>
    <p:extLst>
      <p:ext uri="{BB962C8B-B14F-4D97-AF65-F5344CB8AC3E}">
        <p14:creationId xmlns:p14="http://schemas.microsoft.com/office/powerpoint/2010/main" val="374025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EFB8260E-2272-4F11-B720-01E11E87C090}"/>
              </a:ext>
            </a:extLst>
          </p:cNvPr>
          <p:cNvSpPr>
            <a:spLocks noGrp="1" noChangeArrowheads="1"/>
          </p:cNvSpPr>
          <p:nvPr>
            <p:ph type="title"/>
          </p:nvPr>
        </p:nvSpPr>
        <p:spPr>
          <a:xfrm>
            <a:off x="660400" y="207987"/>
            <a:ext cx="10871200" cy="990600"/>
          </a:xfrm>
        </p:spPr>
        <p:txBody>
          <a:bodyPr>
            <a:normAutofit/>
          </a:bodyPr>
          <a:lstStyle/>
          <a:p>
            <a:pPr algn="ctr"/>
            <a:r>
              <a:rPr lang="en-US" altLang="en-US" b="1" dirty="0">
                <a:solidFill>
                  <a:schemeClr val="tx1"/>
                </a:solidFill>
                <a:latin typeface="Arial Rounded MT Bold" panose="020F0704030504030204" pitchFamily="34" charset="0"/>
              </a:rPr>
              <a:t>Phonics</a:t>
            </a:r>
          </a:p>
        </p:txBody>
      </p:sp>
      <p:sp>
        <p:nvSpPr>
          <p:cNvPr id="254979" name="Rectangle 3">
            <a:extLst>
              <a:ext uri="{FF2B5EF4-FFF2-40B4-BE49-F238E27FC236}">
                <a16:creationId xmlns:a16="http://schemas.microsoft.com/office/drawing/2014/main" id="{A9F4E9F0-FEB1-4E85-B4F3-D78DB57C40B6}"/>
              </a:ext>
            </a:extLst>
          </p:cNvPr>
          <p:cNvSpPr>
            <a:spLocks noGrp="1" noChangeArrowheads="1"/>
          </p:cNvSpPr>
          <p:nvPr>
            <p:ph type="body" idx="1"/>
          </p:nvPr>
        </p:nvSpPr>
        <p:spPr>
          <a:xfrm>
            <a:off x="252662" y="1829360"/>
            <a:ext cx="11586411" cy="4234556"/>
          </a:xfrm>
        </p:spPr>
        <p:txBody>
          <a:bodyPr>
            <a:normAutofit/>
          </a:bodyPr>
          <a:lstStyle/>
          <a:p>
            <a:r>
              <a:rPr lang="en-US" altLang="en-US" sz="3200" dirty="0">
                <a:latin typeface="Calibri" panose="020F0502020204030204" pitchFamily="34" charset="0"/>
                <a:cs typeface="Calibri" panose="020F0502020204030204" pitchFamily="34" charset="0"/>
              </a:rPr>
              <a:t>Phonics is the relationship between the letters, (graphemes) of written language and the individual sounds (phonemes) of spoken language.</a:t>
            </a:r>
          </a:p>
          <a:p>
            <a:pPr>
              <a:buFontTx/>
              <a:buNone/>
            </a:pPr>
            <a:endParaRPr lang="en-US" altLang="en-US" sz="16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rPr>
              <a:t>It is important because it leads to an understanding of the alphabetic principle--the systematic and predictable relationship between written letters and spoken sounds.</a:t>
            </a:r>
          </a:p>
        </p:txBody>
      </p:sp>
      <p:pic>
        <p:nvPicPr>
          <p:cNvPr id="5" name="Picture 6">
            <a:extLst>
              <a:ext uri="{FF2B5EF4-FFF2-40B4-BE49-F238E27FC236}">
                <a16:creationId xmlns:a16="http://schemas.microsoft.com/office/drawing/2014/main" id="{58EB18A2-D17A-48F7-A8C6-76E9974EF0A4}"/>
              </a:ext>
            </a:extLst>
          </p:cNvPr>
          <p:cNvPicPr>
            <a:picLocks noChangeAspect="1" noChangeArrowheads="1"/>
          </p:cNvPicPr>
          <p:nvPr/>
        </p:nvPicPr>
        <p:blipFill>
          <a:blip r:embed="rId3" cstate="print"/>
          <a:srcRect/>
          <a:stretch>
            <a:fillRect/>
          </a:stretch>
        </p:blipFill>
        <p:spPr bwMode="auto">
          <a:xfrm>
            <a:off x="8284408" y="5510929"/>
            <a:ext cx="3190543" cy="1163147"/>
          </a:xfrm>
          <a:prstGeom prst="rect">
            <a:avLst/>
          </a:prstGeom>
          <a:noFill/>
          <a:ln w="9525">
            <a:noFill/>
            <a:miter lim="800000"/>
            <a:headEnd/>
            <a:tailEnd/>
          </a:ln>
        </p:spPr>
      </p:pic>
    </p:spTree>
    <p:extLst>
      <p:ext uri="{BB962C8B-B14F-4D97-AF65-F5344CB8AC3E}">
        <p14:creationId xmlns:p14="http://schemas.microsoft.com/office/powerpoint/2010/main" val="157467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68491" y="0"/>
            <a:ext cx="11035782" cy="1225091"/>
          </a:xfrm>
          <a:prstGeom prst="rect">
            <a:avLst/>
          </a:prstGeom>
          <a:solidFill>
            <a:schemeClr val="bg1"/>
          </a:solidFill>
          <a:ln w="76200">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Arial Rounded MT Bold" panose="020F0704030504030204" pitchFamily="34" charset="0"/>
              </a:rPr>
              <a:t>Sight Word vs. Decoding</a:t>
            </a:r>
          </a:p>
        </p:txBody>
      </p:sp>
      <p:sp>
        <p:nvSpPr>
          <p:cNvPr id="7" name="Rectangle 3"/>
          <p:cNvSpPr txBox="1">
            <a:spLocks noChangeArrowheads="1"/>
          </p:cNvSpPr>
          <p:nvPr/>
        </p:nvSpPr>
        <p:spPr>
          <a:xfrm>
            <a:off x="731101" y="1859985"/>
            <a:ext cx="11195383"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3600" dirty="0">
                <a:latin typeface="Calibri" panose="020F0502020204030204" pitchFamily="34" charset="0"/>
                <a:cs typeface="Calibri" panose="020F0502020204030204" pitchFamily="34" charset="0"/>
              </a:rPr>
              <a:t>If a student is taught ten words from sight word recognition—all he really knows are those ten sight words.</a:t>
            </a:r>
          </a:p>
          <a:p>
            <a:pPr marL="571500" indent="-571500" algn="l">
              <a:buFont typeface="Wingdings" panose="05000000000000000000" pitchFamily="2" charset="2"/>
              <a:buChar char="Ø"/>
            </a:pPr>
            <a:r>
              <a:rPr lang="en-US" sz="3600" dirty="0">
                <a:latin typeface="Calibri" panose="020F0502020204030204" pitchFamily="34" charset="0"/>
                <a:cs typeface="Calibri" panose="020F0502020204030204" pitchFamily="34" charset="0"/>
              </a:rPr>
              <a:t>If a student is taught 10 sounds and blending—they can read 350 (3-sound words), 4,320 (4-sound words), and over 21,000 (5-sound words).</a:t>
            </a:r>
          </a:p>
        </p:txBody>
      </p:sp>
      <p:pic>
        <p:nvPicPr>
          <p:cNvPr id="8" name="Picture 6"/>
          <p:cNvPicPr>
            <a:picLocks noChangeAspect="1" noChangeArrowheads="1"/>
          </p:cNvPicPr>
          <p:nvPr/>
        </p:nvPicPr>
        <p:blipFill>
          <a:blip r:embed="rId3" cstate="print"/>
          <a:srcRect/>
          <a:stretch>
            <a:fillRect/>
          </a:stretch>
        </p:blipFill>
        <p:spPr bwMode="auto">
          <a:xfrm>
            <a:off x="8766831" y="5173579"/>
            <a:ext cx="2982064" cy="1351839"/>
          </a:xfrm>
          <a:prstGeom prst="rect">
            <a:avLst/>
          </a:prstGeom>
          <a:noFill/>
          <a:ln w="9525">
            <a:noFill/>
            <a:miter lim="800000"/>
            <a:headEnd/>
            <a:tailEnd/>
          </a:ln>
        </p:spPr>
      </p:pic>
    </p:spTree>
    <p:extLst>
      <p:ext uri="{BB962C8B-B14F-4D97-AF65-F5344CB8AC3E}">
        <p14:creationId xmlns:p14="http://schemas.microsoft.com/office/powerpoint/2010/main" val="32632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196E-B1AA-4964-BB66-D3C4DCFF5376}"/>
              </a:ext>
            </a:extLst>
          </p:cNvPr>
          <p:cNvSpPr>
            <a:spLocks noGrp="1"/>
          </p:cNvSpPr>
          <p:nvPr>
            <p:ph type="title"/>
          </p:nvPr>
        </p:nvSpPr>
        <p:spPr>
          <a:xfrm>
            <a:off x="212651" y="228600"/>
            <a:ext cx="11475413" cy="990600"/>
          </a:xfrm>
        </p:spPr>
        <p:txBody>
          <a:bodyPr>
            <a:normAutofit fontScale="90000"/>
          </a:bodyPr>
          <a:lstStyle/>
          <a:p>
            <a:pPr algn="ctr"/>
            <a:r>
              <a:rPr lang="en-US" b="1" dirty="0">
                <a:latin typeface="Calibri" panose="020F0502020204030204" pitchFamily="34" charset="0"/>
                <a:cs typeface="Calibri" panose="020F0502020204030204" pitchFamily="34" charset="0"/>
              </a:rPr>
              <a:t>What Does It Mean to be College &amp; Career Ready?</a:t>
            </a:r>
          </a:p>
        </p:txBody>
      </p:sp>
      <p:sp>
        <p:nvSpPr>
          <p:cNvPr id="3" name="Content Placeholder 2">
            <a:extLst>
              <a:ext uri="{FF2B5EF4-FFF2-40B4-BE49-F238E27FC236}">
                <a16:creationId xmlns:a16="http://schemas.microsoft.com/office/drawing/2014/main" id="{9CC16473-408F-411D-9405-7BAC2971EF1E}"/>
              </a:ext>
            </a:extLst>
          </p:cNvPr>
          <p:cNvSpPr>
            <a:spLocks noGrp="1"/>
          </p:cNvSpPr>
          <p:nvPr>
            <p:ph sz="quarter" idx="1"/>
          </p:nvPr>
        </p:nvSpPr>
        <p:spPr>
          <a:xfrm>
            <a:off x="212652" y="1669312"/>
            <a:ext cx="11706446" cy="4960087"/>
          </a:xfrm>
        </p:spPr>
        <p:txBody>
          <a:bodyPr>
            <a:normAutofit lnSpcReduction="10000"/>
          </a:bodyPr>
          <a:lstStyle/>
          <a:p>
            <a:pPr marL="0" indent="0">
              <a:buNone/>
            </a:pPr>
            <a:r>
              <a:rPr lang="en-US" sz="3200" dirty="0">
                <a:latin typeface="Calibri" panose="020F0502020204030204" pitchFamily="34" charset="0"/>
                <a:cs typeface="Calibri" panose="020F0502020204030204" pitchFamily="34" charset="0"/>
              </a:rPr>
              <a:t>The larger goal of college and career readiness requires schools to enable </a:t>
            </a:r>
            <a:r>
              <a:rPr lang="en-US" sz="3200" i="1" dirty="0">
                <a:latin typeface="Calibri" panose="020F0502020204030204" pitchFamily="34" charset="0"/>
                <a:cs typeface="Calibri" panose="020F0502020204030204" pitchFamily="34" charset="0"/>
              </a:rPr>
              <a:t>all students </a:t>
            </a:r>
            <a:r>
              <a:rPr lang="en-US" sz="3200" dirty="0">
                <a:latin typeface="Calibri" panose="020F0502020204030204" pitchFamily="34" charset="0"/>
                <a:cs typeface="Calibri" panose="020F0502020204030204" pitchFamily="34" charset="0"/>
              </a:rPr>
              <a:t>to:</a:t>
            </a:r>
          </a:p>
          <a:p>
            <a:pPr lvl="1"/>
            <a:r>
              <a:rPr lang="en-US" sz="2900" dirty="0">
                <a:latin typeface="Calibri" panose="020F0502020204030204" pitchFamily="34" charset="0"/>
                <a:cs typeface="Calibri" panose="020F0502020204030204" pitchFamily="34" charset="0"/>
              </a:rPr>
              <a:t>master core content</a:t>
            </a:r>
          </a:p>
          <a:p>
            <a:pPr lvl="1"/>
            <a:r>
              <a:rPr lang="en-US" sz="2900" dirty="0">
                <a:latin typeface="Calibri" panose="020F0502020204030204" pitchFamily="34" charset="0"/>
                <a:cs typeface="Calibri" panose="020F0502020204030204" pitchFamily="34" charset="0"/>
              </a:rPr>
              <a:t>develop key cognitive strategies</a:t>
            </a:r>
          </a:p>
          <a:p>
            <a:pPr lvl="1"/>
            <a:r>
              <a:rPr lang="en-US" sz="2900" dirty="0">
                <a:latin typeface="Calibri" panose="020F0502020204030204" pitchFamily="34" charset="0"/>
                <a:cs typeface="Calibri" panose="020F0502020204030204" pitchFamily="34" charset="0"/>
              </a:rPr>
              <a:t>take ownership of their learning and become proficient with a range of learning strategies</a:t>
            </a:r>
          </a:p>
          <a:p>
            <a:pPr lvl="1"/>
            <a:r>
              <a:rPr lang="en-US" sz="2900" dirty="0">
                <a:latin typeface="Calibri" panose="020F0502020204030204" pitchFamily="34" charset="0"/>
                <a:cs typeface="Calibri" panose="020F0502020204030204" pitchFamily="34" charset="0"/>
              </a:rPr>
              <a:t>acquire the privileged knowledge necessary to make a successful transition from secondary to postsecondary education</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David T Conley, PhD</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CEO, Educational Policy Improvement Center (EPIC)</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Professor, University of Oregon</a:t>
            </a:r>
          </a:p>
        </p:txBody>
      </p:sp>
    </p:spTree>
    <p:extLst>
      <p:ext uri="{BB962C8B-B14F-4D97-AF65-F5344CB8AC3E}">
        <p14:creationId xmlns:p14="http://schemas.microsoft.com/office/powerpoint/2010/main" val="3044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5093"/>
            <a:ext cx="12191999" cy="830424"/>
          </a:xfrm>
          <a:solidFill>
            <a:schemeClr val="bg1"/>
          </a:solidFill>
        </p:spPr>
        <p:txBody>
          <a:bodyPr>
            <a:normAutofit/>
          </a:bodyPr>
          <a:lstStyle/>
          <a:p>
            <a:pPr algn="ctr"/>
            <a:r>
              <a:rPr lang="en-US" sz="4800" b="1" dirty="0">
                <a:solidFill>
                  <a:schemeClr val="tx1"/>
                </a:solidFill>
                <a:latin typeface="Arial Rounded MT Bold" panose="020F0704030504030204" pitchFamily="34" charset="0"/>
              </a:rPr>
              <a:t>Phonics</a:t>
            </a:r>
          </a:p>
        </p:txBody>
      </p:sp>
      <p:sp>
        <p:nvSpPr>
          <p:cNvPr id="4" name="Slide Number Placeholder 3"/>
          <p:cNvSpPr>
            <a:spLocks noGrp="1"/>
          </p:cNvSpPr>
          <p:nvPr>
            <p:ph type="sldNum" sz="quarter" idx="12"/>
          </p:nvPr>
        </p:nvSpPr>
        <p:spPr bwMode="auto">
          <a:xfrm>
            <a:off x="10105052" y="8837904"/>
            <a:ext cx="690466" cy="141579"/>
          </a:xfrm>
          <a:noFill/>
          <a:ln>
            <a:miter lim="800000"/>
            <a:headEnd/>
            <a:tailEnd/>
          </a:ln>
        </p:spPr>
        <p:txBody>
          <a:bodyPr wrap="square" lIns="91440" tIns="45720" rIns="91440" bIns="45720" numCol="1" anchorCtr="0" compatLnSpc="1">
            <a:prstTxWarp prst="textNoShape">
              <a:avLst/>
            </a:prstTxWarp>
            <a:normAutofit fontScale="25000" lnSpcReduction="20000"/>
          </a:bodyPr>
          <a:lstStyle/>
          <a:p>
            <a:fld id="{F460860F-4268-4EE7-BD2B-25EFA887814E}" type="slidenum">
              <a:rPr lang="en-US">
                <a:solidFill>
                  <a:srgbClr val="04617B">
                    <a:shade val="90000"/>
                  </a:srgbClr>
                </a:solidFill>
              </a:rPr>
              <a:pPr/>
              <a:t>30</a:t>
            </a:fld>
            <a:endParaRPr lang="en-US">
              <a:solidFill>
                <a:srgbClr val="04617B">
                  <a:shade val="90000"/>
                </a:srgbClr>
              </a:solidFill>
            </a:endParaRPr>
          </a:p>
        </p:txBody>
      </p:sp>
      <p:sp>
        <p:nvSpPr>
          <p:cNvPr id="5" name="Title 1"/>
          <p:cNvSpPr txBox="1">
            <a:spLocks/>
          </p:cNvSpPr>
          <p:nvPr/>
        </p:nvSpPr>
        <p:spPr>
          <a:xfrm>
            <a:off x="2967135" y="2817844"/>
            <a:ext cx="8285584" cy="354563"/>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br>
              <a:rPr lang="en-US">
                <a:solidFill>
                  <a:schemeClr val="tx1"/>
                </a:solidFill>
                <a:latin typeface="+mn-lt"/>
                <a:ea typeface="+mn-ea"/>
                <a:cs typeface="+mn-cs"/>
              </a:rPr>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63123451"/>
              </p:ext>
            </p:extLst>
          </p:nvPr>
        </p:nvGraphicFramePr>
        <p:xfrm>
          <a:off x="-2" y="1672389"/>
          <a:ext cx="12192000" cy="6485021"/>
        </p:xfrm>
        <a:graphic>
          <a:graphicData uri="http://schemas.openxmlformats.org/drawingml/2006/table">
            <a:tbl>
              <a:tblPr firstRow="1" bandRow="1">
                <a:tableStyleId>{5C22544A-7EE6-4342-B048-85BDC9FD1C3A}</a:tableStyleId>
              </a:tblPr>
              <a:tblGrid>
                <a:gridCol w="5807587">
                  <a:extLst>
                    <a:ext uri="{9D8B030D-6E8A-4147-A177-3AD203B41FA5}">
                      <a16:colId xmlns:a16="http://schemas.microsoft.com/office/drawing/2014/main" val="20000"/>
                    </a:ext>
                  </a:extLst>
                </a:gridCol>
                <a:gridCol w="6384413">
                  <a:extLst>
                    <a:ext uri="{9D8B030D-6E8A-4147-A177-3AD203B41FA5}">
                      <a16:colId xmlns:a16="http://schemas.microsoft.com/office/drawing/2014/main" val="20001"/>
                    </a:ext>
                  </a:extLst>
                </a:gridCol>
              </a:tblGrid>
              <a:tr h="1058083">
                <a:tc>
                  <a:txBody>
                    <a:bodyPr/>
                    <a:lstStyle/>
                    <a:p>
                      <a:pPr lvl="0" algn="ctr"/>
                      <a:r>
                        <a:rPr lang="en-US" sz="2800" b="1" dirty="0">
                          <a:solidFill>
                            <a:srgbClr val="000000"/>
                          </a:solidFill>
                          <a:latin typeface="Arial Rounded MT Bold" panose="020F0704030504030204" pitchFamily="34" charset="0"/>
                        </a:rPr>
                        <a:t>Students</a:t>
                      </a:r>
                      <a:r>
                        <a:rPr lang="en-US" sz="2800" b="1" baseline="0" dirty="0">
                          <a:solidFill>
                            <a:srgbClr val="000000"/>
                          </a:solidFill>
                          <a:latin typeface="Arial Rounded MT Bold" panose="020F0704030504030204" pitchFamily="34" charset="0"/>
                        </a:rPr>
                        <a:t> Who Struggle </a:t>
                      </a:r>
                    </a:p>
                    <a:p>
                      <a:pPr lvl="0" algn="ctr"/>
                      <a:r>
                        <a:rPr lang="en-US" sz="2800" b="1" baseline="0" dirty="0">
                          <a:solidFill>
                            <a:srgbClr val="000000"/>
                          </a:solidFill>
                          <a:latin typeface="Arial Rounded MT Bold" panose="020F0704030504030204" pitchFamily="34" charset="0"/>
                        </a:rPr>
                        <a:t>With Decoding</a:t>
                      </a:r>
                      <a:r>
                        <a:rPr lang="en-US" sz="2800" b="0" baseline="0" dirty="0">
                          <a:solidFill>
                            <a:srgbClr val="000000"/>
                          </a:solidFill>
                          <a:latin typeface="Arial Rounded MT Bold" panose="020F0704030504030204" pitchFamily="34" charset="0"/>
                        </a:rPr>
                        <a:t>:</a:t>
                      </a:r>
                      <a:endParaRPr lang="en-US" sz="2800" b="0" dirty="0">
                        <a:solidFill>
                          <a:srgbClr val="000000"/>
                        </a:solidFill>
                        <a:latin typeface="Arial Rounded MT Bold" panose="020F0704030504030204" pitchFamily="34" charset="0"/>
                      </a:endParaRPr>
                    </a:p>
                  </a:txBody>
                  <a:tcPr>
                    <a:solidFill>
                      <a:srgbClr val="FFC000"/>
                    </a:solidFill>
                  </a:tcPr>
                </a:tc>
                <a:tc>
                  <a:txBody>
                    <a:bodyPr/>
                    <a:lstStyle/>
                    <a:p>
                      <a:pPr lvl="1" algn="ctr"/>
                      <a:r>
                        <a:rPr lang="en-US" sz="2800" b="1" dirty="0">
                          <a:solidFill>
                            <a:srgbClr val="000000"/>
                          </a:solidFill>
                          <a:latin typeface="Arial Rounded MT Bold" panose="020F0704030504030204" pitchFamily="34" charset="0"/>
                        </a:rPr>
                        <a:t>Students</a:t>
                      </a:r>
                      <a:r>
                        <a:rPr lang="en-US" sz="2800" b="1" baseline="0" dirty="0">
                          <a:solidFill>
                            <a:srgbClr val="000000"/>
                          </a:solidFill>
                          <a:latin typeface="Arial Rounded MT Bold" panose="020F0704030504030204" pitchFamily="34" charset="0"/>
                        </a:rPr>
                        <a:t> With </a:t>
                      </a:r>
                    </a:p>
                    <a:p>
                      <a:pPr lvl="1" algn="ctr"/>
                      <a:r>
                        <a:rPr lang="en-US" sz="2800" b="1" baseline="0" dirty="0">
                          <a:solidFill>
                            <a:srgbClr val="000000"/>
                          </a:solidFill>
                          <a:latin typeface="Arial Rounded MT Bold" panose="020F0704030504030204" pitchFamily="34" charset="0"/>
                        </a:rPr>
                        <a:t>Strong Decoding Skills:</a:t>
                      </a:r>
                      <a:endParaRPr lang="en-US" sz="2800" b="1" dirty="0">
                        <a:solidFill>
                          <a:srgbClr val="000000"/>
                        </a:solidFill>
                        <a:latin typeface="Arial Rounded MT Bold" panose="020F0704030504030204" pitchFamily="34" charset="0"/>
                      </a:endParaRPr>
                    </a:p>
                  </a:txBody>
                  <a:tcPr>
                    <a:solidFill>
                      <a:srgbClr val="FFC000"/>
                    </a:solidFill>
                  </a:tcPr>
                </a:tc>
                <a:extLst>
                  <a:ext uri="{0D108BD9-81ED-4DB2-BD59-A6C34878D82A}">
                    <a16:rowId xmlns:a16="http://schemas.microsoft.com/office/drawing/2014/main" val="10000"/>
                  </a:ext>
                </a:extLst>
              </a:tr>
              <a:tr h="5426938">
                <a:tc>
                  <a:txBody>
                    <a:bodyPr/>
                    <a:lstStyle/>
                    <a:p>
                      <a:pPr lvl="0" algn="l">
                        <a:buFont typeface="Wingdings" pitchFamily="2" charset="2"/>
                        <a:buNone/>
                      </a:pPr>
                      <a:endParaRPr lang="en-US" sz="2800" dirty="0">
                        <a:solidFill>
                          <a:schemeClr val="tx1"/>
                        </a:solidFill>
                        <a:latin typeface="Calibri" panose="020F0502020204030204" pitchFamily="34" charset="0"/>
                        <a:cs typeface="Calibri" panose="020F0502020204030204" pitchFamily="34" charset="0"/>
                      </a:endParaRP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Rely heavily on context &amp; guessing.</a:t>
                      </a: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Read slowly and with great effort.</a:t>
                      </a: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Focus on decoding rather than</a:t>
                      </a:r>
                    </a:p>
                    <a:p>
                      <a:pPr lvl="0" algn="l">
                        <a:buFont typeface="Wingdings" pitchFamily="2" charset="2"/>
                        <a:buNone/>
                      </a:pPr>
                      <a:r>
                        <a:rPr lang="en-US" sz="2800" dirty="0">
                          <a:solidFill>
                            <a:srgbClr val="000000"/>
                          </a:solidFill>
                          <a:latin typeface="Calibri" panose="020F0502020204030204" pitchFamily="34" charset="0"/>
                          <a:cs typeface="Calibri" panose="020F0502020204030204" pitchFamily="34" charset="0"/>
                        </a:rPr>
                        <a:t>    comprehending.</a:t>
                      </a: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Skip challenging words and sections</a:t>
                      </a:r>
                    </a:p>
                    <a:p>
                      <a:pPr lvl="0" algn="l">
                        <a:buFont typeface="Wingdings" pitchFamily="2" charset="2"/>
                        <a:buNone/>
                      </a:pPr>
                      <a:r>
                        <a:rPr lang="en-US" sz="2800" dirty="0">
                          <a:solidFill>
                            <a:srgbClr val="000000"/>
                          </a:solidFill>
                          <a:latin typeface="Calibri" panose="020F0502020204030204" pitchFamily="34" charset="0"/>
                          <a:cs typeface="Calibri" panose="020F0502020204030204" pitchFamily="34" charset="0"/>
                        </a:rPr>
                        <a:t>    of text.</a:t>
                      </a: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Do not monitor their reading to</a:t>
                      </a:r>
                    </a:p>
                    <a:p>
                      <a:pPr lvl="0" algn="l">
                        <a:buFont typeface="Wingdings" pitchFamily="2" charset="2"/>
                        <a:buNone/>
                      </a:pPr>
                      <a:r>
                        <a:rPr lang="en-US" sz="2800" dirty="0">
                          <a:solidFill>
                            <a:srgbClr val="000000"/>
                          </a:solidFill>
                          <a:latin typeface="Calibri" panose="020F0502020204030204" pitchFamily="34" charset="0"/>
                          <a:cs typeface="Calibri" panose="020F0502020204030204" pitchFamily="34" charset="0"/>
                        </a:rPr>
                        <a:t>    make sure it makes sense.</a:t>
                      </a:r>
                    </a:p>
                    <a:p>
                      <a:pPr lvl="1" algn="ctr"/>
                      <a:endParaRPr lang="en-US" sz="2800" dirty="0">
                        <a:solidFill>
                          <a:schemeClr val="tx1"/>
                        </a:solidFill>
                        <a:latin typeface="Calibri" panose="020F0502020204030204" pitchFamily="34" charset="0"/>
                        <a:cs typeface="Calibri" panose="020F0502020204030204" pitchFamily="34" charset="0"/>
                      </a:endParaRPr>
                    </a:p>
                  </a:txBody>
                  <a:tcPr>
                    <a:noFill/>
                  </a:tcPr>
                </a:tc>
                <a:tc>
                  <a:txBody>
                    <a:bodyPr/>
                    <a:lstStyle/>
                    <a:p>
                      <a:pPr lvl="0" algn="l">
                        <a:buFont typeface="Wingdings" pitchFamily="2" charset="2"/>
                        <a:buChar char="§"/>
                      </a:pPr>
                      <a:endParaRPr lang="en-US" sz="2800" dirty="0">
                        <a:solidFill>
                          <a:schemeClr val="tx1"/>
                        </a:solidFill>
                        <a:latin typeface="Calibri" panose="020F0502020204030204" pitchFamily="34" charset="0"/>
                        <a:cs typeface="Calibri" panose="020F0502020204030204" pitchFamily="34" charset="0"/>
                      </a:endParaRP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Read a word letter by letter &amp;</a:t>
                      </a:r>
                      <a:r>
                        <a:rPr lang="en-US" sz="2800" baseline="0" dirty="0">
                          <a:solidFill>
                            <a:srgbClr val="000000"/>
                          </a:solidFill>
                          <a:latin typeface="Calibri" panose="020F0502020204030204" pitchFamily="34" charset="0"/>
                          <a:cs typeface="Calibri" panose="020F0502020204030204" pitchFamily="34" charset="0"/>
                        </a:rPr>
                        <a:t> eventually</a:t>
                      </a:r>
                    </a:p>
                    <a:p>
                      <a:pPr lvl="0" algn="l">
                        <a:buFont typeface="Wingdings" pitchFamily="2" charset="2"/>
                        <a:buNone/>
                      </a:pPr>
                      <a:r>
                        <a:rPr lang="en-US" sz="2800" baseline="0" dirty="0">
                          <a:solidFill>
                            <a:srgbClr val="000000"/>
                          </a:solidFill>
                          <a:latin typeface="Calibri" panose="020F0502020204030204" pitchFamily="34" charset="0"/>
                          <a:cs typeface="Calibri" panose="020F0502020204030204" pitchFamily="34" charset="0"/>
                        </a:rPr>
                        <a:t>    syllable by syllable.</a:t>
                      </a:r>
                      <a:endParaRPr lang="en-US" sz="2800" dirty="0">
                        <a:solidFill>
                          <a:srgbClr val="000000"/>
                        </a:solidFill>
                        <a:latin typeface="Calibri" panose="020F0502020204030204" pitchFamily="34" charset="0"/>
                        <a:cs typeface="Calibri" panose="020F0502020204030204" pitchFamily="34" charset="0"/>
                      </a:endParaRP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Process words automatically and rapidly.</a:t>
                      </a: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Look for known word parts in unfamiliar</a:t>
                      </a:r>
                    </a:p>
                    <a:p>
                      <a:pPr lvl="0" algn="l">
                        <a:buFont typeface="Wingdings" pitchFamily="2" charset="2"/>
                        <a:buNone/>
                      </a:pPr>
                      <a:r>
                        <a:rPr lang="en-US" sz="2800" dirty="0">
                          <a:solidFill>
                            <a:srgbClr val="000000"/>
                          </a:solidFill>
                          <a:latin typeface="Calibri" panose="020F0502020204030204" pitchFamily="34" charset="0"/>
                          <a:cs typeface="Calibri" panose="020F0502020204030204" pitchFamily="34" charset="0"/>
                        </a:rPr>
                        <a:t>    words.</a:t>
                      </a:r>
                    </a:p>
                    <a:p>
                      <a:pPr lvl="0" algn="l">
                        <a:buFont typeface="Wingdings" pitchFamily="2" charset="2"/>
                        <a:buChar char="§"/>
                      </a:pPr>
                      <a:r>
                        <a:rPr lang="en-US" sz="2800" dirty="0">
                          <a:solidFill>
                            <a:srgbClr val="000000"/>
                          </a:solidFill>
                          <a:latin typeface="Calibri" panose="020F0502020204030204" pitchFamily="34" charset="0"/>
                          <a:cs typeface="Calibri" panose="020F0502020204030204" pitchFamily="34" charset="0"/>
                        </a:rPr>
                        <a:t>  Use context to confirm pronunciation</a:t>
                      </a:r>
                    </a:p>
                    <a:p>
                      <a:pPr lvl="0" algn="l">
                        <a:buFont typeface="Wingdings" pitchFamily="2" charset="2"/>
                        <a:buNone/>
                      </a:pPr>
                      <a:r>
                        <a:rPr lang="en-US" sz="2800" dirty="0">
                          <a:solidFill>
                            <a:srgbClr val="000000"/>
                          </a:solidFill>
                          <a:latin typeface="Calibri" panose="020F0502020204030204" pitchFamily="34" charset="0"/>
                          <a:cs typeface="Calibri" panose="020F0502020204030204" pitchFamily="34" charset="0"/>
                        </a:rPr>
                        <a:t>    and meaning.</a:t>
                      </a:r>
                    </a:p>
                    <a:p>
                      <a:pPr lvl="1" algn="ctr">
                        <a:buFontTx/>
                        <a:buNone/>
                      </a:pPr>
                      <a:endParaRPr lang="en-US" sz="28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BACF973E-396D-4D62-B0BE-54E68175AAC5}"/>
              </a:ext>
            </a:extLst>
          </p:cNvPr>
          <p:cNvPicPr>
            <a:picLocks noChangeAspect="1" noChangeArrowheads="1"/>
          </p:cNvPicPr>
          <p:nvPr/>
        </p:nvPicPr>
        <p:blipFill>
          <a:blip r:embed="rId3" cstate="print"/>
          <a:srcRect/>
          <a:stretch>
            <a:fillRect/>
          </a:stretch>
        </p:blipFill>
        <p:spPr bwMode="auto">
          <a:xfrm>
            <a:off x="9688720" y="5871410"/>
            <a:ext cx="2031154" cy="867749"/>
          </a:xfrm>
          <a:prstGeom prst="rect">
            <a:avLst/>
          </a:prstGeom>
          <a:noFill/>
          <a:ln w="9525">
            <a:noFill/>
            <a:miter lim="800000"/>
            <a:headEnd/>
            <a:tailEnd/>
          </a:ln>
        </p:spPr>
      </p:pic>
    </p:spTree>
    <p:extLst>
      <p:ext uri="{BB962C8B-B14F-4D97-AF65-F5344CB8AC3E}">
        <p14:creationId xmlns:p14="http://schemas.microsoft.com/office/powerpoint/2010/main" val="2008533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E2635-442C-4154-9F6A-6752B6DBA013}"/>
              </a:ext>
            </a:extLst>
          </p:cNvPr>
          <p:cNvSpPr/>
          <p:nvPr/>
        </p:nvSpPr>
        <p:spPr>
          <a:xfrm>
            <a:off x="5923175" y="4455041"/>
            <a:ext cx="6100010" cy="1815882"/>
          </a:xfrm>
          <a:prstGeom prst="rect">
            <a:avLst/>
          </a:prstGeom>
          <a:solidFill>
            <a:srgbClr val="FFFFCC"/>
          </a:solidFill>
        </p:spPr>
        <p:txBody>
          <a:bodyPr wrap="square">
            <a:spAutoFit/>
          </a:bodyPr>
          <a:lstStyle/>
          <a:p>
            <a:pPr algn="ctr"/>
            <a:endParaRPr lang="en-US" sz="2800" b="1" dirty="0">
              <a:solidFill>
                <a:srgbClr val="0070C0"/>
              </a:solidFill>
              <a:latin typeface="Arial Rounded MT Bold" panose="020F0704030504030204" pitchFamily="34" charset="0"/>
            </a:endParaRPr>
          </a:p>
          <a:p>
            <a:pPr algn="ctr"/>
            <a:r>
              <a:rPr lang="en-US" sz="2800" b="1" dirty="0">
                <a:solidFill>
                  <a:srgbClr val="0070C0"/>
                </a:solidFill>
                <a:latin typeface="Arial Rounded MT Bold" panose="020F0704030504030204" pitchFamily="34" charset="0"/>
              </a:rPr>
              <a:t>http://www.fcrr.org/documents/sca/GK-1/P_Final_Part4.pdf</a:t>
            </a:r>
          </a:p>
          <a:p>
            <a:endParaRPr lang="en-US" sz="2800" b="1" dirty="0">
              <a:latin typeface="Arial Rounded MT Bold" panose="020F0704030504030204" pitchFamily="34" charset="0"/>
            </a:endParaRPr>
          </a:p>
        </p:txBody>
      </p:sp>
      <p:pic>
        <p:nvPicPr>
          <p:cNvPr id="5" name="Picture 4">
            <a:extLst>
              <a:ext uri="{FF2B5EF4-FFF2-40B4-BE49-F238E27FC236}">
                <a16:creationId xmlns:a16="http://schemas.microsoft.com/office/drawing/2014/main" id="{F76FF3B7-1090-42D5-896B-41A1B814BE4A}"/>
              </a:ext>
            </a:extLst>
          </p:cNvPr>
          <p:cNvPicPr>
            <a:picLocks noChangeAspect="1"/>
          </p:cNvPicPr>
          <p:nvPr/>
        </p:nvPicPr>
        <p:blipFill>
          <a:blip r:embed="rId3"/>
          <a:stretch>
            <a:fillRect/>
          </a:stretch>
        </p:blipFill>
        <p:spPr>
          <a:xfrm>
            <a:off x="0" y="0"/>
            <a:ext cx="5666874" cy="6994883"/>
          </a:xfrm>
          <a:prstGeom prst="rect">
            <a:avLst/>
          </a:prstGeom>
        </p:spPr>
      </p:pic>
      <p:pic>
        <p:nvPicPr>
          <p:cNvPr id="7" name="Picture 6">
            <a:extLst>
              <a:ext uri="{FF2B5EF4-FFF2-40B4-BE49-F238E27FC236}">
                <a16:creationId xmlns:a16="http://schemas.microsoft.com/office/drawing/2014/main" id="{74ECF281-F0B6-4A3C-9815-BD10150C3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671" y="278922"/>
            <a:ext cx="3122038" cy="3699782"/>
          </a:xfrm>
          <a:prstGeom prst="rect">
            <a:avLst/>
          </a:prstGeom>
        </p:spPr>
      </p:pic>
    </p:spTree>
    <p:extLst>
      <p:ext uri="{BB962C8B-B14F-4D97-AF65-F5344CB8AC3E}">
        <p14:creationId xmlns:p14="http://schemas.microsoft.com/office/powerpoint/2010/main" val="179392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FCC1FD9F-97AF-4B95-872B-C1A984DEA91B}"/>
              </a:ext>
            </a:extLst>
          </p:cNvPr>
          <p:cNvSpPr>
            <a:spLocks noGrp="1" noChangeArrowheads="1"/>
          </p:cNvSpPr>
          <p:nvPr>
            <p:ph type="title"/>
          </p:nvPr>
        </p:nvSpPr>
        <p:spPr>
          <a:xfrm>
            <a:off x="541146" y="276726"/>
            <a:ext cx="10871200" cy="990600"/>
          </a:xfrm>
        </p:spPr>
        <p:txBody>
          <a:bodyPr>
            <a:normAutofit/>
          </a:bodyPr>
          <a:lstStyle/>
          <a:p>
            <a:pPr algn="ctr"/>
            <a:r>
              <a:rPr lang="en-US" altLang="en-US" b="1" dirty="0">
                <a:solidFill>
                  <a:schemeClr val="tx1"/>
                </a:solidFill>
                <a:latin typeface="Arial Rounded MT Bold" panose="020F0704030504030204" pitchFamily="34" charset="0"/>
              </a:rPr>
              <a:t>Fluency </a:t>
            </a:r>
          </a:p>
        </p:txBody>
      </p:sp>
      <p:sp>
        <p:nvSpPr>
          <p:cNvPr id="257027" name="Rectangle 3">
            <a:extLst>
              <a:ext uri="{FF2B5EF4-FFF2-40B4-BE49-F238E27FC236}">
                <a16:creationId xmlns:a16="http://schemas.microsoft.com/office/drawing/2014/main" id="{54A186CB-35BD-485F-B318-8D02CD6EDC0D}"/>
              </a:ext>
            </a:extLst>
          </p:cNvPr>
          <p:cNvSpPr>
            <a:spLocks noGrp="1" noChangeArrowheads="1"/>
          </p:cNvSpPr>
          <p:nvPr>
            <p:ph type="body" idx="1"/>
          </p:nvPr>
        </p:nvSpPr>
        <p:spPr>
          <a:xfrm>
            <a:off x="445168" y="2057400"/>
            <a:ext cx="11393906" cy="4419600"/>
          </a:xfrm>
        </p:spPr>
        <p:txBody>
          <a:bodyPr>
            <a:normAutofit/>
          </a:bodyPr>
          <a:lstStyle/>
          <a:p>
            <a:pPr>
              <a:buFont typeface="Wingdings" panose="05000000000000000000" pitchFamily="2" charset="2"/>
              <a:buChar char="q"/>
            </a:pPr>
            <a:r>
              <a:rPr lang="en-US" altLang="en-US" sz="3600" dirty="0">
                <a:latin typeface="Calibri" panose="020F0502020204030204" pitchFamily="34" charset="0"/>
                <a:cs typeface="Calibri" panose="020F0502020204030204" pitchFamily="34" charset="0"/>
              </a:rPr>
              <a:t>Fluency is the ability to read a text </a:t>
            </a:r>
            <a:r>
              <a:rPr lang="en-US" altLang="en-US" sz="3600" dirty="0">
                <a:solidFill>
                  <a:srgbClr val="FF0000"/>
                </a:solidFill>
                <a:latin typeface="Calibri" panose="020F0502020204030204" pitchFamily="34" charset="0"/>
                <a:cs typeface="Calibri" panose="020F0502020204030204" pitchFamily="34" charset="0"/>
              </a:rPr>
              <a:t>accurately </a:t>
            </a:r>
            <a:r>
              <a:rPr lang="en-US" altLang="en-US" sz="3600" dirty="0">
                <a:latin typeface="Calibri" panose="020F0502020204030204" pitchFamily="34" charset="0"/>
                <a:cs typeface="Calibri" panose="020F0502020204030204" pitchFamily="34" charset="0"/>
              </a:rPr>
              <a:t>and </a:t>
            </a:r>
            <a:r>
              <a:rPr lang="en-US" altLang="en-US" sz="3600" dirty="0">
                <a:solidFill>
                  <a:srgbClr val="FF0000"/>
                </a:solidFill>
                <a:latin typeface="Calibri" panose="020F0502020204030204" pitchFamily="34" charset="0"/>
                <a:cs typeface="Calibri" panose="020F0502020204030204" pitchFamily="34" charset="0"/>
              </a:rPr>
              <a:t>quickly</a:t>
            </a:r>
            <a:r>
              <a:rPr lang="en-US" altLang="en-US" sz="3600" dirty="0">
                <a:latin typeface="Calibri" panose="020F0502020204030204" pitchFamily="34" charset="0"/>
                <a:cs typeface="Calibri" panose="020F0502020204030204" pitchFamily="34" charset="0"/>
              </a:rPr>
              <a:t>.</a:t>
            </a:r>
          </a:p>
          <a:p>
            <a:pPr>
              <a:buFont typeface="Wingdings" panose="05000000000000000000" pitchFamily="2" charset="2"/>
              <a:buChar char="q"/>
            </a:pPr>
            <a:endParaRPr lang="en-US" altLang="en-US" sz="3600"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altLang="en-US" sz="3600" dirty="0">
                <a:latin typeface="Calibri" panose="020F0502020204030204" pitchFamily="34" charset="0"/>
                <a:cs typeface="Calibri" panose="020F0502020204030204" pitchFamily="34" charset="0"/>
              </a:rPr>
              <a:t>It is important because it frees students to understand what they read.</a:t>
            </a:r>
          </a:p>
        </p:txBody>
      </p:sp>
      <p:pic>
        <p:nvPicPr>
          <p:cNvPr id="5" name="Picture 6">
            <a:extLst>
              <a:ext uri="{FF2B5EF4-FFF2-40B4-BE49-F238E27FC236}">
                <a16:creationId xmlns:a16="http://schemas.microsoft.com/office/drawing/2014/main" id="{1718FB02-22DE-418F-9257-7FA53E28B4AA}"/>
              </a:ext>
            </a:extLst>
          </p:cNvPr>
          <p:cNvPicPr>
            <a:picLocks noChangeAspect="1" noChangeArrowheads="1"/>
          </p:cNvPicPr>
          <p:nvPr/>
        </p:nvPicPr>
        <p:blipFill>
          <a:blip r:embed="rId3" cstate="print"/>
          <a:srcRect/>
          <a:stretch>
            <a:fillRect/>
          </a:stretch>
        </p:blipFill>
        <p:spPr bwMode="auto">
          <a:xfrm>
            <a:off x="8562293" y="5167312"/>
            <a:ext cx="2850053" cy="1219199"/>
          </a:xfrm>
          <a:prstGeom prst="rect">
            <a:avLst/>
          </a:prstGeom>
          <a:noFill/>
          <a:ln w="9525">
            <a:noFill/>
            <a:miter lim="800000"/>
            <a:headEnd/>
            <a:tailEnd/>
          </a:ln>
        </p:spPr>
      </p:pic>
    </p:spTree>
    <p:extLst>
      <p:ext uri="{BB962C8B-B14F-4D97-AF65-F5344CB8AC3E}">
        <p14:creationId xmlns:p14="http://schemas.microsoft.com/office/powerpoint/2010/main" val="291153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2AE3D-9E39-426D-9A58-C4C3580FD9DA}"/>
              </a:ext>
            </a:extLst>
          </p:cNvPr>
          <p:cNvPicPr>
            <a:picLocks noChangeAspect="1"/>
          </p:cNvPicPr>
          <p:nvPr/>
        </p:nvPicPr>
        <p:blipFill>
          <a:blip r:embed="rId3"/>
          <a:stretch>
            <a:fillRect/>
          </a:stretch>
        </p:blipFill>
        <p:spPr>
          <a:xfrm>
            <a:off x="0" y="-1"/>
            <a:ext cx="5626748" cy="6858001"/>
          </a:xfrm>
          <a:prstGeom prst="rect">
            <a:avLst/>
          </a:prstGeom>
        </p:spPr>
      </p:pic>
      <p:sp>
        <p:nvSpPr>
          <p:cNvPr id="6" name="Rectangle 5">
            <a:extLst>
              <a:ext uri="{FF2B5EF4-FFF2-40B4-BE49-F238E27FC236}">
                <a16:creationId xmlns:a16="http://schemas.microsoft.com/office/drawing/2014/main" id="{FC7E0A7C-0070-4922-8560-F249EEE917D0}"/>
              </a:ext>
            </a:extLst>
          </p:cNvPr>
          <p:cNvSpPr/>
          <p:nvPr/>
        </p:nvSpPr>
        <p:spPr>
          <a:xfrm>
            <a:off x="5864228" y="4642386"/>
            <a:ext cx="6096000" cy="1569660"/>
          </a:xfrm>
          <a:prstGeom prst="rect">
            <a:avLst/>
          </a:prstGeom>
          <a:solidFill>
            <a:srgbClr val="FFFFCC"/>
          </a:solidFill>
        </p:spPr>
        <p:txBody>
          <a:bodyPr>
            <a:spAutoFit/>
          </a:bodyPr>
          <a:lstStyle/>
          <a:p>
            <a:pPr algn="ctr"/>
            <a:endParaRPr lang="en-US" sz="2400" b="1" dirty="0">
              <a:solidFill>
                <a:srgbClr val="0070C0"/>
              </a:solidFill>
              <a:latin typeface="Arial Rounded MT Bold" panose="020F0704030504030204" pitchFamily="34" charset="0"/>
            </a:endParaRPr>
          </a:p>
          <a:p>
            <a:pPr algn="ctr"/>
            <a:r>
              <a:rPr lang="en-US" sz="2400" b="1" dirty="0">
                <a:solidFill>
                  <a:srgbClr val="0070C0"/>
                </a:solidFill>
                <a:latin typeface="Arial Rounded MT Bold" panose="020F0704030504030204" pitchFamily="34" charset="0"/>
              </a:rPr>
              <a:t>http://www.fcrr.org/documents/sca/GK-1/F_Final_Oral_Reading.pdf</a:t>
            </a:r>
          </a:p>
          <a:p>
            <a:pPr algn="ctr"/>
            <a:endParaRPr lang="en-US" sz="2400" dirty="0">
              <a:latin typeface="Arial Rounded MT Bold" panose="020F0704030504030204" pitchFamily="34" charset="0"/>
            </a:endParaRPr>
          </a:p>
        </p:txBody>
      </p:sp>
      <p:pic>
        <p:nvPicPr>
          <p:cNvPr id="8" name="Picture 7">
            <a:extLst>
              <a:ext uri="{FF2B5EF4-FFF2-40B4-BE49-F238E27FC236}">
                <a16:creationId xmlns:a16="http://schemas.microsoft.com/office/drawing/2014/main" id="{4F597DE3-5A68-4BA6-94E0-3068A236B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209" y="645954"/>
            <a:ext cx="3122038" cy="3699782"/>
          </a:xfrm>
          <a:prstGeom prst="rect">
            <a:avLst/>
          </a:prstGeom>
        </p:spPr>
      </p:pic>
    </p:spTree>
    <p:extLst>
      <p:ext uri="{BB962C8B-B14F-4D97-AF65-F5344CB8AC3E}">
        <p14:creationId xmlns:p14="http://schemas.microsoft.com/office/powerpoint/2010/main" val="3521552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3B140F74-0114-402A-8CF6-32014E49CB00}"/>
              </a:ext>
            </a:extLst>
          </p:cNvPr>
          <p:cNvSpPr>
            <a:spLocks noGrp="1" noChangeArrowheads="1"/>
          </p:cNvSpPr>
          <p:nvPr>
            <p:ph type="title"/>
          </p:nvPr>
        </p:nvSpPr>
        <p:spPr>
          <a:xfrm>
            <a:off x="660400" y="228600"/>
            <a:ext cx="10871200" cy="990600"/>
          </a:xfrm>
        </p:spPr>
        <p:txBody>
          <a:bodyPr>
            <a:normAutofit/>
          </a:bodyPr>
          <a:lstStyle/>
          <a:p>
            <a:pPr algn="ctr"/>
            <a:r>
              <a:rPr lang="en-US" altLang="en-US" b="1" dirty="0">
                <a:solidFill>
                  <a:schemeClr val="tx1"/>
                </a:solidFill>
                <a:latin typeface="Arial Rounded MT Bold" panose="020F0704030504030204" pitchFamily="34" charset="0"/>
              </a:rPr>
              <a:t>Vocabulary</a:t>
            </a:r>
          </a:p>
        </p:txBody>
      </p:sp>
      <p:sp>
        <p:nvSpPr>
          <p:cNvPr id="259075" name="Rectangle 3">
            <a:extLst>
              <a:ext uri="{FF2B5EF4-FFF2-40B4-BE49-F238E27FC236}">
                <a16:creationId xmlns:a16="http://schemas.microsoft.com/office/drawing/2014/main" id="{F1DE4237-7CBF-427F-8502-AECAAC3693C2}"/>
              </a:ext>
            </a:extLst>
          </p:cNvPr>
          <p:cNvSpPr>
            <a:spLocks noGrp="1" noChangeArrowheads="1"/>
          </p:cNvSpPr>
          <p:nvPr>
            <p:ph type="body" idx="1"/>
          </p:nvPr>
        </p:nvSpPr>
        <p:spPr>
          <a:xfrm>
            <a:off x="457200" y="1829360"/>
            <a:ext cx="11381874" cy="4113960"/>
          </a:xfrm>
        </p:spPr>
        <p:txBody>
          <a:bodyPr>
            <a:noAutofit/>
          </a:bodyPr>
          <a:lstStyle/>
          <a:p>
            <a:r>
              <a:rPr lang="en-US" altLang="en-US" sz="3200" dirty="0">
                <a:latin typeface="Calibri" panose="020F0502020204030204" pitchFamily="34" charset="0"/>
                <a:cs typeface="Calibri" panose="020F0502020204030204" pitchFamily="34" charset="0"/>
              </a:rPr>
              <a:t>Vocabulary refers to the words we must know to communicate effectively.</a:t>
            </a:r>
          </a:p>
          <a:p>
            <a:pPr>
              <a:buFontTx/>
              <a:buNone/>
            </a:pPr>
            <a:endParaRPr lang="en-US" altLang="en-US" sz="10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rPr>
              <a:t>It is important because beginning readers use their oral vocabulary to make sense of the words they see in print.</a:t>
            </a:r>
          </a:p>
          <a:p>
            <a:pPr>
              <a:buFontTx/>
              <a:buNone/>
            </a:pPr>
            <a:endParaRPr lang="en-US" altLang="en-US" sz="10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rPr>
              <a:t>It is important because readers must know what most of the words mean before they can understand what they are reading.</a:t>
            </a:r>
          </a:p>
        </p:txBody>
      </p:sp>
      <p:sp>
        <p:nvSpPr>
          <p:cNvPr id="2" name="Rectangle 1">
            <a:extLst>
              <a:ext uri="{FF2B5EF4-FFF2-40B4-BE49-F238E27FC236}">
                <a16:creationId xmlns:a16="http://schemas.microsoft.com/office/drawing/2014/main" id="{E04FAF2A-6F78-41F6-A686-26DB4E982E20}"/>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
        <p:nvSpPr>
          <p:cNvPr id="3" name="Rectangle 2">
            <a:extLst>
              <a:ext uri="{FF2B5EF4-FFF2-40B4-BE49-F238E27FC236}">
                <a16:creationId xmlns:a16="http://schemas.microsoft.com/office/drawing/2014/main" id="{98BFD663-5BC8-40DB-BFD5-B401F980B780}"/>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
        <p:nvSpPr>
          <p:cNvPr id="5" name="Rectangle 4">
            <a:extLst>
              <a:ext uri="{FF2B5EF4-FFF2-40B4-BE49-F238E27FC236}">
                <a16:creationId xmlns:a16="http://schemas.microsoft.com/office/drawing/2014/main" id="{28C353C6-E90B-4CFB-B446-2967F7E68502}"/>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pic>
        <p:nvPicPr>
          <p:cNvPr id="8" name="Picture 6">
            <a:extLst>
              <a:ext uri="{FF2B5EF4-FFF2-40B4-BE49-F238E27FC236}">
                <a16:creationId xmlns:a16="http://schemas.microsoft.com/office/drawing/2014/main" id="{0825E53C-61CB-48FB-83EB-93E1C32582AE}"/>
              </a:ext>
            </a:extLst>
          </p:cNvPr>
          <p:cNvPicPr>
            <a:picLocks noChangeAspect="1" noChangeArrowheads="1"/>
          </p:cNvPicPr>
          <p:nvPr/>
        </p:nvPicPr>
        <p:blipFill>
          <a:blip r:embed="rId3" cstate="print"/>
          <a:srcRect/>
          <a:stretch>
            <a:fillRect/>
          </a:stretch>
        </p:blipFill>
        <p:spPr bwMode="auto">
          <a:xfrm>
            <a:off x="8963526" y="5570621"/>
            <a:ext cx="2509702" cy="1058779"/>
          </a:xfrm>
          <a:prstGeom prst="rect">
            <a:avLst/>
          </a:prstGeom>
          <a:noFill/>
          <a:ln w="9525">
            <a:noFill/>
            <a:miter lim="800000"/>
            <a:headEnd/>
            <a:tailEnd/>
          </a:ln>
        </p:spPr>
      </p:pic>
    </p:spTree>
    <p:extLst>
      <p:ext uri="{BB962C8B-B14F-4D97-AF65-F5344CB8AC3E}">
        <p14:creationId xmlns:p14="http://schemas.microsoft.com/office/powerpoint/2010/main" val="418879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4D11F-F972-4FF0-870C-53A92171393B}"/>
              </a:ext>
            </a:extLst>
          </p:cNvPr>
          <p:cNvPicPr>
            <a:picLocks noChangeAspect="1"/>
          </p:cNvPicPr>
          <p:nvPr/>
        </p:nvPicPr>
        <p:blipFill>
          <a:blip r:embed="rId3"/>
          <a:stretch>
            <a:fillRect/>
          </a:stretch>
        </p:blipFill>
        <p:spPr>
          <a:xfrm>
            <a:off x="0" y="0"/>
            <a:ext cx="5630780" cy="6861902"/>
          </a:xfrm>
          <a:prstGeom prst="rect">
            <a:avLst/>
          </a:prstGeom>
        </p:spPr>
      </p:pic>
      <p:sp>
        <p:nvSpPr>
          <p:cNvPr id="3" name="Rectangle 2">
            <a:extLst>
              <a:ext uri="{FF2B5EF4-FFF2-40B4-BE49-F238E27FC236}">
                <a16:creationId xmlns:a16="http://schemas.microsoft.com/office/drawing/2014/main" id="{D31273CD-B6D5-4401-B3FA-BAB5D8EA6C04}"/>
              </a:ext>
            </a:extLst>
          </p:cNvPr>
          <p:cNvSpPr/>
          <p:nvPr/>
        </p:nvSpPr>
        <p:spPr>
          <a:xfrm>
            <a:off x="5864228" y="4775986"/>
            <a:ext cx="6096000" cy="1569660"/>
          </a:xfrm>
          <a:prstGeom prst="rect">
            <a:avLst/>
          </a:prstGeom>
          <a:solidFill>
            <a:srgbClr val="FFFFCC"/>
          </a:solidFill>
        </p:spPr>
        <p:txBody>
          <a:bodyPr>
            <a:spAutoFit/>
          </a:bodyPr>
          <a:lstStyle/>
          <a:p>
            <a:pPr algn="ctr"/>
            <a:endParaRPr lang="en-US" sz="2400" b="1" dirty="0">
              <a:solidFill>
                <a:srgbClr val="00B0F0"/>
              </a:solidFill>
              <a:latin typeface="Arial Rounded MT Bold" panose="020F0704030504030204" pitchFamily="34" charset="0"/>
            </a:endParaRPr>
          </a:p>
          <a:p>
            <a:pPr algn="ctr"/>
            <a:r>
              <a:rPr lang="en-US" sz="2400" b="1" dirty="0">
                <a:solidFill>
                  <a:srgbClr val="0070C0"/>
                </a:solidFill>
                <a:latin typeface="Arial Rounded MT Bold" panose="020F0704030504030204" pitchFamily="34" charset="0"/>
              </a:rPr>
              <a:t>http://www.fcrr.org/documents/sca/GK-1/V_Final_Word_Analysis.pdf</a:t>
            </a:r>
          </a:p>
          <a:p>
            <a:pPr algn="ctr"/>
            <a:endParaRPr lang="en-US" sz="2400" b="1" dirty="0">
              <a:solidFill>
                <a:srgbClr val="00B0F0"/>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A252F8D1-D038-45B9-AA65-666191F24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209" y="645954"/>
            <a:ext cx="3122038" cy="3699782"/>
          </a:xfrm>
          <a:prstGeom prst="rect">
            <a:avLst/>
          </a:prstGeom>
        </p:spPr>
      </p:pic>
    </p:spTree>
    <p:extLst>
      <p:ext uri="{BB962C8B-B14F-4D97-AF65-F5344CB8AC3E}">
        <p14:creationId xmlns:p14="http://schemas.microsoft.com/office/powerpoint/2010/main" val="371664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A3F4166F-98D7-4B09-B433-811A7DBEB1D7}"/>
              </a:ext>
            </a:extLst>
          </p:cNvPr>
          <p:cNvSpPr>
            <a:spLocks noGrp="1" noChangeArrowheads="1"/>
          </p:cNvSpPr>
          <p:nvPr>
            <p:ph type="title"/>
          </p:nvPr>
        </p:nvSpPr>
        <p:spPr>
          <a:xfrm>
            <a:off x="541617" y="228600"/>
            <a:ext cx="10871200" cy="990600"/>
          </a:xfrm>
        </p:spPr>
        <p:txBody>
          <a:bodyPr>
            <a:normAutofit/>
          </a:bodyPr>
          <a:lstStyle/>
          <a:p>
            <a:pPr algn="ctr"/>
            <a:r>
              <a:rPr lang="en-US" altLang="en-US" b="1" dirty="0">
                <a:solidFill>
                  <a:schemeClr val="tx1"/>
                </a:solidFill>
                <a:latin typeface="Arial Rounded MT Bold" panose="020F0704030504030204" pitchFamily="34" charset="0"/>
              </a:rPr>
              <a:t>Comprehension</a:t>
            </a:r>
          </a:p>
        </p:txBody>
      </p:sp>
      <p:sp>
        <p:nvSpPr>
          <p:cNvPr id="261123" name="Rectangle 3">
            <a:extLst>
              <a:ext uri="{FF2B5EF4-FFF2-40B4-BE49-F238E27FC236}">
                <a16:creationId xmlns:a16="http://schemas.microsoft.com/office/drawing/2014/main" id="{EBDD8DD5-7E69-4D7A-BD07-04DC0F4FBF77}"/>
              </a:ext>
            </a:extLst>
          </p:cNvPr>
          <p:cNvSpPr>
            <a:spLocks noGrp="1" noChangeArrowheads="1"/>
          </p:cNvSpPr>
          <p:nvPr>
            <p:ph type="body" idx="1"/>
          </p:nvPr>
        </p:nvSpPr>
        <p:spPr>
          <a:xfrm>
            <a:off x="329609" y="1998921"/>
            <a:ext cx="11504428" cy="4402440"/>
          </a:xfrm>
        </p:spPr>
        <p:txBody>
          <a:bodyPr>
            <a:normAutofit/>
          </a:bodyPr>
          <a:lstStyle/>
          <a:p>
            <a:r>
              <a:rPr lang="en-US" altLang="en-US" sz="3600" dirty="0">
                <a:latin typeface="Arial Rounded MT Bold" panose="020F0704030504030204" pitchFamily="34" charset="0"/>
              </a:rPr>
              <a:t>Comprehension is the active process of constructing meaning from text.</a:t>
            </a:r>
          </a:p>
          <a:p>
            <a:endParaRPr lang="en-US" altLang="en-US" sz="3600" dirty="0">
              <a:latin typeface="Arial Rounded MT Bold" panose="020F0704030504030204" pitchFamily="34" charset="0"/>
            </a:endParaRPr>
          </a:p>
          <a:p>
            <a:r>
              <a:rPr lang="en-US" altLang="en-US" sz="3600" dirty="0">
                <a:latin typeface="Arial Rounded MT Bold" panose="020F0704030504030204" pitchFamily="34" charset="0"/>
              </a:rPr>
              <a:t>It is important because it is the reason for reading. </a:t>
            </a:r>
          </a:p>
        </p:txBody>
      </p:sp>
      <p:sp>
        <p:nvSpPr>
          <p:cNvPr id="2" name="Rectangle 1">
            <a:extLst>
              <a:ext uri="{FF2B5EF4-FFF2-40B4-BE49-F238E27FC236}">
                <a16:creationId xmlns:a16="http://schemas.microsoft.com/office/drawing/2014/main" id="{E1F1037A-C59E-4340-909E-5341F23B99D6}"/>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
        <p:nvSpPr>
          <p:cNvPr id="3" name="Rectangle 2">
            <a:extLst>
              <a:ext uri="{FF2B5EF4-FFF2-40B4-BE49-F238E27FC236}">
                <a16:creationId xmlns:a16="http://schemas.microsoft.com/office/drawing/2014/main" id="{41094E97-97B2-4908-AAD8-1174B2E1A40F}"/>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
        <p:nvSpPr>
          <p:cNvPr id="5" name="Rectangle 4">
            <a:extLst>
              <a:ext uri="{FF2B5EF4-FFF2-40B4-BE49-F238E27FC236}">
                <a16:creationId xmlns:a16="http://schemas.microsoft.com/office/drawing/2014/main" id="{C361FB07-1B11-4B92-A82A-DADB7C7A9C8A}"/>
              </a:ext>
            </a:extLst>
          </p:cNvPr>
          <p:cNvSpPr/>
          <p:nvPr/>
        </p:nvSpPr>
        <p:spPr>
          <a:xfrm>
            <a:off x="5977217" y="3244334"/>
            <a:ext cx="237566" cy="369332"/>
          </a:xfrm>
          <a:prstGeom prst="rect">
            <a:avLst/>
          </a:prstGeom>
        </p:spPr>
        <p:txBody>
          <a:bodyPr wrap="none">
            <a:spAutoFit/>
          </a:bodyPr>
          <a:lstStyle/>
          <a:p>
            <a:r>
              <a:rPr lang="en-US" dirty="0"/>
              <a:t> </a:t>
            </a:r>
          </a:p>
        </p:txBody>
      </p:sp>
      <p:sp>
        <p:nvSpPr>
          <p:cNvPr id="6" name="Rectangle 5">
            <a:extLst>
              <a:ext uri="{FF2B5EF4-FFF2-40B4-BE49-F238E27FC236}">
                <a16:creationId xmlns:a16="http://schemas.microsoft.com/office/drawing/2014/main" id="{D1A2BFB9-7445-45AC-8C3C-E1888F012CAE}"/>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pic>
        <p:nvPicPr>
          <p:cNvPr id="9" name="Picture 6">
            <a:extLst>
              <a:ext uri="{FF2B5EF4-FFF2-40B4-BE49-F238E27FC236}">
                <a16:creationId xmlns:a16="http://schemas.microsoft.com/office/drawing/2014/main" id="{E46BBC53-454A-4820-8EE7-0B9ED85D3A4A}"/>
              </a:ext>
            </a:extLst>
          </p:cNvPr>
          <p:cNvPicPr>
            <a:picLocks noChangeAspect="1" noChangeArrowheads="1"/>
          </p:cNvPicPr>
          <p:nvPr/>
        </p:nvPicPr>
        <p:blipFill>
          <a:blip r:embed="rId3" cstate="print"/>
          <a:srcRect/>
          <a:stretch>
            <a:fillRect/>
          </a:stretch>
        </p:blipFill>
        <p:spPr bwMode="auto">
          <a:xfrm>
            <a:off x="9425295" y="5220586"/>
            <a:ext cx="1869364" cy="1053184"/>
          </a:xfrm>
          <a:prstGeom prst="rect">
            <a:avLst/>
          </a:prstGeom>
          <a:noFill/>
          <a:ln w="9525">
            <a:noFill/>
            <a:miter lim="800000"/>
            <a:headEnd/>
            <a:tailEnd/>
          </a:ln>
        </p:spPr>
      </p:pic>
    </p:spTree>
    <p:extLst>
      <p:ext uri="{BB962C8B-B14F-4D97-AF65-F5344CB8AC3E}">
        <p14:creationId xmlns:p14="http://schemas.microsoft.com/office/powerpoint/2010/main" val="168657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408FC-4AA9-4250-BE42-5655D2B158BA}"/>
              </a:ext>
            </a:extLst>
          </p:cNvPr>
          <p:cNvPicPr>
            <a:picLocks noChangeAspect="1"/>
          </p:cNvPicPr>
          <p:nvPr/>
        </p:nvPicPr>
        <p:blipFill>
          <a:blip r:embed="rId3"/>
          <a:stretch>
            <a:fillRect/>
          </a:stretch>
        </p:blipFill>
        <p:spPr>
          <a:xfrm>
            <a:off x="0" y="0"/>
            <a:ext cx="5645888" cy="6858000"/>
          </a:xfrm>
          <a:prstGeom prst="rect">
            <a:avLst/>
          </a:prstGeom>
        </p:spPr>
      </p:pic>
      <p:pic>
        <p:nvPicPr>
          <p:cNvPr id="4" name="Picture 3">
            <a:extLst>
              <a:ext uri="{FF2B5EF4-FFF2-40B4-BE49-F238E27FC236}">
                <a16:creationId xmlns:a16="http://schemas.microsoft.com/office/drawing/2014/main" id="{1E4B52E6-1889-4882-8700-4806DC657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975" y="584757"/>
            <a:ext cx="3122038" cy="3699782"/>
          </a:xfrm>
          <a:prstGeom prst="rect">
            <a:avLst/>
          </a:prstGeom>
        </p:spPr>
      </p:pic>
      <p:sp>
        <p:nvSpPr>
          <p:cNvPr id="5" name="Rectangle 4">
            <a:extLst>
              <a:ext uri="{FF2B5EF4-FFF2-40B4-BE49-F238E27FC236}">
                <a16:creationId xmlns:a16="http://schemas.microsoft.com/office/drawing/2014/main" id="{8D9E95E0-E78B-41DF-AF81-B09623A55261}"/>
              </a:ext>
            </a:extLst>
          </p:cNvPr>
          <p:cNvSpPr/>
          <p:nvPr/>
        </p:nvSpPr>
        <p:spPr>
          <a:xfrm>
            <a:off x="5762847" y="4679453"/>
            <a:ext cx="6305107" cy="1200329"/>
          </a:xfrm>
          <a:prstGeom prst="rect">
            <a:avLst/>
          </a:prstGeom>
          <a:solidFill>
            <a:srgbClr val="FFFFCC"/>
          </a:solidFill>
        </p:spPr>
        <p:txBody>
          <a:bodyPr wrap="square">
            <a:spAutoFit/>
          </a:bodyPr>
          <a:lstStyle/>
          <a:p>
            <a:pPr algn="ctr"/>
            <a:r>
              <a:rPr lang="en-US" sz="2400" b="1" dirty="0">
                <a:latin typeface="Arial Rounded MT Bold" panose="020F0704030504030204" pitchFamily="34" charset="0"/>
              </a:rPr>
              <a:t>http://www.fcrr.org/documents/sca/G4-5/45CPartFour_Monitoring_for_Understanding.pdf</a:t>
            </a:r>
          </a:p>
        </p:txBody>
      </p:sp>
    </p:spTree>
    <p:extLst>
      <p:ext uri="{BB962C8B-B14F-4D97-AF65-F5344CB8AC3E}">
        <p14:creationId xmlns:p14="http://schemas.microsoft.com/office/powerpoint/2010/main" val="1993925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F6D6-EE9A-4BC3-A420-C0BB6AFB39C9}"/>
              </a:ext>
            </a:extLst>
          </p:cNvPr>
          <p:cNvSpPr>
            <a:spLocks noGrp="1"/>
          </p:cNvSpPr>
          <p:nvPr>
            <p:ph type="title"/>
          </p:nvPr>
        </p:nvSpPr>
        <p:spPr/>
        <p:txBody>
          <a:bodyPr>
            <a:normAutofit fontScale="90000"/>
          </a:bodyPr>
          <a:lstStyle/>
          <a:p>
            <a:pPr algn="ctr"/>
            <a:r>
              <a:rPr lang="en-US" b="1" dirty="0">
                <a:solidFill>
                  <a:schemeClr val="tx1"/>
                </a:solidFill>
                <a:latin typeface="Calibri" panose="020F0502020204030204" pitchFamily="34" charset="0"/>
                <a:cs typeface="Calibri" panose="020F0502020204030204" pitchFamily="34" charset="0"/>
              </a:rPr>
              <a:t>Importance of the 5 Essential Components of Reading for K-1 Students </a:t>
            </a:r>
          </a:p>
        </p:txBody>
      </p:sp>
      <p:sp>
        <p:nvSpPr>
          <p:cNvPr id="3" name="Rectangle 2">
            <a:extLst>
              <a:ext uri="{FF2B5EF4-FFF2-40B4-BE49-F238E27FC236}">
                <a16:creationId xmlns:a16="http://schemas.microsoft.com/office/drawing/2014/main" id="{E7309924-2EAF-45CA-A8B5-A97D920CAE9C}"/>
              </a:ext>
            </a:extLst>
          </p:cNvPr>
          <p:cNvSpPr/>
          <p:nvPr/>
        </p:nvSpPr>
        <p:spPr>
          <a:xfrm>
            <a:off x="200297" y="1762259"/>
            <a:ext cx="7598229" cy="4031873"/>
          </a:xfrm>
          <a:prstGeom prst="rect">
            <a:avLst/>
          </a:prstGeom>
        </p:spPr>
        <p:txBody>
          <a:bodyPr wrap="square">
            <a:spAutoFit/>
          </a:bodyPr>
          <a:lstStyle/>
          <a:p>
            <a:pPr marL="515338" lvl="0" indent="-457200">
              <a:buFont typeface="Arial" panose="020B0604020202020204" pitchFamily="34" charset="0"/>
              <a:buChar char="•"/>
              <a:defRPr/>
            </a:pPr>
            <a:r>
              <a:rPr lang="en-US" sz="3200" b="1" dirty="0">
                <a:latin typeface="Calibri" panose="020F0502020204030204" pitchFamily="34" charset="0"/>
                <a:cs typeface="Calibri" panose="020F0502020204030204" pitchFamily="34" charset="0"/>
              </a:rPr>
              <a:t>Prior to the end of Grade 2, students will be </a:t>
            </a:r>
            <a:r>
              <a:rPr lang="en-US" sz="3200" b="1" u="sng" dirty="0">
                <a:latin typeface="Calibri" panose="020F0502020204030204" pitchFamily="34" charset="0"/>
                <a:cs typeface="Calibri" panose="020F0502020204030204" pitchFamily="34" charset="0"/>
              </a:rPr>
              <a:t>building their decoding skills</a:t>
            </a:r>
            <a:r>
              <a:rPr lang="en-US" sz="3200" b="1" dirty="0">
                <a:latin typeface="Calibri" panose="020F0502020204030204" pitchFamily="34" charset="0"/>
                <a:cs typeface="Calibri" panose="020F0502020204030204" pitchFamily="34" charset="0"/>
              </a:rPr>
              <a:t>, while </a:t>
            </a:r>
            <a:r>
              <a:rPr lang="en-US" sz="3200" b="1" u="sng" dirty="0">
                <a:latin typeface="Calibri" panose="020F0502020204030204" pitchFamily="34" charset="0"/>
                <a:cs typeface="Calibri" panose="020F0502020204030204" pitchFamily="34" charset="0"/>
              </a:rPr>
              <a:t>listening to rich informational texts </a:t>
            </a:r>
            <a:r>
              <a:rPr lang="en-US" sz="3200" b="1" dirty="0">
                <a:latin typeface="Calibri" panose="020F0502020204030204" pitchFamily="34" charset="0"/>
                <a:cs typeface="Calibri" panose="020F0502020204030204" pitchFamily="34" charset="0"/>
              </a:rPr>
              <a:t>to build their background knowledge and vocabularies. </a:t>
            </a:r>
          </a:p>
          <a:p>
            <a:pPr marL="58138" lvl="0">
              <a:defRPr/>
            </a:pPr>
            <a:r>
              <a:rPr lang="en-US" sz="3200" b="1" dirty="0">
                <a:latin typeface="Calibri" panose="020F0502020204030204" pitchFamily="34" charset="0"/>
                <a:cs typeface="Calibri" panose="020F0502020204030204" pitchFamily="34" charset="0"/>
              </a:rPr>
              <a:t> </a:t>
            </a:r>
          </a:p>
          <a:p>
            <a:pPr marL="515338" lvl="0" indent="-457200">
              <a:buFont typeface="Arial" panose="020B0604020202020204" pitchFamily="34" charset="0"/>
              <a:buChar char="•"/>
              <a:defRPr/>
            </a:pPr>
            <a:r>
              <a:rPr lang="en-US" sz="3200" b="1" dirty="0">
                <a:latin typeface="Calibri" panose="020F0502020204030204" pitchFamily="34" charset="0"/>
                <a:cs typeface="Calibri" panose="020F0502020204030204" pitchFamily="34" charset="0"/>
              </a:rPr>
              <a:t>Read </a:t>
            </a:r>
            <a:r>
              <a:rPr lang="en-US" sz="3200" b="1" dirty="0" err="1">
                <a:latin typeface="Calibri" panose="020F0502020204030204" pitchFamily="34" charset="0"/>
                <a:cs typeface="Calibri" panose="020F0502020204030204" pitchFamily="34" charset="0"/>
              </a:rPr>
              <a:t>Alouds</a:t>
            </a:r>
            <a:r>
              <a:rPr lang="en-US" sz="3200" b="1" dirty="0">
                <a:latin typeface="Calibri" panose="020F0502020204030204" pitchFamily="34" charset="0"/>
                <a:cs typeface="Calibri" panose="020F0502020204030204" pitchFamily="34" charset="0"/>
              </a:rPr>
              <a:t> should be at least 2 grade levels above reading abilities.</a:t>
            </a:r>
          </a:p>
        </p:txBody>
      </p:sp>
      <p:pic>
        <p:nvPicPr>
          <p:cNvPr id="5" name="Picture 4">
            <a:extLst>
              <a:ext uri="{FF2B5EF4-FFF2-40B4-BE49-F238E27FC236}">
                <a16:creationId xmlns:a16="http://schemas.microsoft.com/office/drawing/2014/main" id="{40259F6F-F416-406F-A1E2-AA7C578F3486}"/>
              </a:ext>
            </a:extLst>
          </p:cNvPr>
          <p:cNvPicPr>
            <a:picLocks noChangeAspect="1"/>
          </p:cNvPicPr>
          <p:nvPr/>
        </p:nvPicPr>
        <p:blipFill>
          <a:blip r:embed="rId3"/>
          <a:stretch>
            <a:fillRect/>
          </a:stretch>
        </p:blipFill>
        <p:spPr>
          <a:xfrm>
            <a:off x="8468359" y="1762259"/>
            <a:ext cx="3215641" cy="4287521"/>
          </a:xfrm>
          <a:prstGeom prst="rect">
            <a:avLst/>
          </a:prstGeom>
        </p:spPr>
      </p:pic>
    </p:spTree>
    <p:extLst>
      <p:ext uri="{BB962C8B-B14F-4D97-AF65-F5344CB8AC3E}">
        <p14:creationId xmlns:p14="http://schemas.microsoft.com/office/powerpoint/2010/main" val="2805350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1" y="228600"/>
            <a:ext cx="8162925" cy="990600"/>
          </a:xfrm>
        </p:spPr>
        <p:txBody>
          <a:bodyPr>
            <a:normAutofit/>
          </a:bodyPr>
          <a:lstStyle/>
          <a:p>
            <a:pPr eaLnBrk="1" hangingPunct="1"/>
            <a:r>
              <a:rPr lang="en-US" sz="4000" b="1" dirty="0">
                <a:latin typeface="Calibri" panose="020F0502020204030204" pitchFamily="34" charset="0"/>
              </a:rPr>
              <a:t>What Really Matters…</a:t>
            </a:r>
          </a:p>
        </p:txBody>
      </p:sp>
      <p:sp>
        <p:nvSpPr>
          <p:cNvPr id="34819" name="Rectangle 3"/>
          <p:cNvSpPr>
            <a:spLocks noGrp="1" noChangeArrowheads="1"/>
          </p:cNvSpPr>
          <p:nvPr>
            <p:ph type="body" idx="1"/>
          </p:nvPr>
        </p:nvSpPr>
        <p:spPr>
          <a:xfrm>
            <a:off x="1676400" y="1676400"/>
            <a:ext cx="8991600" cy="5562600"/>
          </a:xfrm>
        </p:spPr>
        <p:txBody>
          <a:bodyPr/>
          <a:lstStyle/>
          <a:p>
            <a:pPr algn="ctr" eaLnBrk="1" hangingPunct="1">
              <a:buFont typeface="Wingdings" pitchFamily="2" charset="2"/>
              <a:buNone/>
            </a:pPr>
            <a:endParaRPr lang="en-US" sz="4400" i="1" dirty="0"/>
          </a:p>
          <a:p>
            <a:pPr algn="ctr" eaLnBrk="1" hangingPunct="1">
              <a:buFont typeface="Wingdings" pitchFamily="2" charset="2"/>
              <a:buNone/>
            </a:pPr>
            <a:r>
              <a:rPr lang="en-US" sz="4800" b="1" i="1" dirty="0">
                <a:latin typeface="Bodoni MT" pitchFamily="18" charset="0"/>
              </a:rPr>
              <a:t>“What really matters, in terms of developing readers and writers, is the quality of classroom instruction.”</a:t>
            </a:r>
          </a:p>
          <a:p>
            <a:pPr algn="ctr" eaLnBrk="1" hangingPunct="1">
              <a:buFont typeface="Wingdings" pitchFamily="2" charset="2"/>
              <a:buNone/>
            </a:pPr>
            <a:r>
              <a:rPr lang="en-US" sz="4000" i="1" dirty="0"/>
              <a:t>                                </a:t>
            </a:r>
            <a:r>
              <a:rPr lang="en-US" sz="2800" dirty="0"/>
              <a:t>---Richard </a:t>
            </a:r>
            <a:r>
              <a:rPr lang="en-US" sz="2800" dirty="0" err="1"/>
              <a:t>Allington</a:t>
            </a:r>
            <a:endParaRPr lang="en-US" sz="2800" dirty="0"/>
          </a:p>
        </p:txBody>
      </p:sp>
      <p:pic>
        <p:nvPicPr>
          <p:cNvPr id="34820" name="Picture 4"/>
          <p:cNvPicPr>
            <a:picLocks noChangeAspect="1" noChangeArrowheads="1"/>
          </p:cNvPicPr>
          <p:nvPr/>
        </p:nvPicPr>
        <p:blipFill>
          <a:blip r:embed="rId3" cstate="print"/>
          <a:srcRect/>
          <a:stretch>
            <a:fillRect/>
          </a:stretch>
        </p:blipFill>
        <p:spPr bwMode="auto">
          <a:xfrm>
            <a:off x="8715376" y="0"/>
            <a:ext cx="2928938" cy="2286000"/>
          </a:xfrm>
          <a:prstGeom prst="rect">
            <a:avLst/>
          </a:prstGeom>
          <a:noFill/>
          <a:ln w="9525">
            <a:noFill/>
            <a:miter lim="800000"/>
            <a:headEnd/>
            <a:tailEnd/>
          </a:ln>
        </p:spPr>
      </p:pic>
    </p:spTree>
    <p:extLst>
      <p:ext uri="{BB962C8B-B14F-4D97-AF65-F5344CB8AC3E}">
        <p14:creationId xmlns:p14="http://schemas.microsoft.com/office/powerpoint/2010/main" val="252150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hape 158"/>
          <p:cNvSpPr>
            <a:spLocks noGrp="1"/>
          </p:cNvSpPr>
          <p:nvPr>
            <p:ph type="title"/>
          </p:nvPr>
        </p:nvSpPr>
        <p:spPr>
          <a:xfrm>
            <a:off x="342899" y="-32255"/>
            <a:ext cx="11696701" cy="1323399"/>
          </a:xfrm>
        </p:spPr>
        <p:txBody>
          <a:bodyPr vert="horz" wrap="square" lIns="91425" tIns="45700" rIns="91425" bIns="45700" anchor="ctr">
            <a:spAutoFit/>
          </a:bodyPr>
          <a:lstStyle/>
          <a:p>
            <a:pPr eaLnBrk="1" hangingPunct="1">
              <a:buClr>
                <a:srgbClr val="000000"/>
              </a:buClr>
              <a:buSzPct val="25000"/>
            </a:pPr>
            <a:r>
              <a:rPr lang="en-US" altLang="en-US" sz="4000" b="1" dirty="0">
                <a:solidFill>
                  <a:schemeClr val="tx1"/>
                </a:solidFill>
                <a:latin typeface="Calibri" panose="020F0502020204030204" pitchFamily="34" charset="0"/>
                <a:sym typeface="Arial" charset="0"/>
              </a:rPr>
              <a:t>Important Factors Related to the Design of K-5 Reading/Writing Standards:</a:t>
            </a:r>
          </a:p>
        </p:txBody>
      </p:sp>
      <p:sp>
        <p:nvSpPr>
          <p:cNvPr id="159" name="Shape 159"/>
          <p:cNvSpPr>
            <a:spLocks noGrp="1"/>
          </p:cNvSpPr>
          <p:nvPr>
            <p:ph type="body" idx="1"/>
          </p:nvPr>
        </p:nvSpPr>
        <p:spPr>
          <a:xfrm>
            <a:off x="342900" y="1889864"/>
            <a:ext cx="11506199" cy="3932255"/>
          </a:xfrm>
        </p:spPr>
        <p:txBody>
          <a:bodyPr vert="horz" wrap="square" lIns="91425" tIns="45700" rIns="91425" bIns="45700">
            <a:spAutoFit/>
          </a:bodyPr>
          <a:lstStyle/>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Studies revealed that students are required to read very little informational text in elementary and middle school.</a:t>
            </a:r>
          </a:p>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Non-fiction makes up the vast majority of required reading in college/workplace.</a:t>
            </a:r>
          </a:p>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Because informational text is harder for students to comprehend than narrative text, they need additional support when learning how to read different types of informational text.</a:t>
            </a:r>
          </a:p>
        </p:txBody>
      </p:sp>
      <p:sp>
        <p:nvSpPr>
          <p:cNvPr id="270340" name="Slide Number Placeholder 5"/>
          <p:cNvSpPr>
            <a:spLocks noGrp="1"/>
          </p:cNvSpPr>
          <p:nvPr>
            <p:ph type="sldNum" sz="quarter" idx="10"/>
          </p:nvPr>
        </p:nvSpPr>
        <p:spPr>
          <a:xfrm>
            <a:off x="8453438" y="6542089"/>
            <a:ext cx="2133600" cy="320675"/>
          </a:xfrm>
          <a:noFill/>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E71AF99C-4F39-4C41-9578-3692B1EC5365}" type="slidenum">
              <a:rPr lang="en-US" altLang="en-US" sz="1400">
                <a:solidFill>
                  <a:srgbClr val="FFFFFF"/>
                </a:solidFill>
                <a:latin typeface="Arial" charset="0"/>
                <a:sym typeface="Arial" charset="0"/>
              </a:rPr>
              <a:pPr eaLnBrk="1" hangingPunct="1">
                <a:spcBef>
                  <a:spcPct val="0"/>
                </a:spcBef>
                <a:buFontTx/>
                <a:buNone/>
              </a:pPr>
              <a:t>4</a:t>
            </a:fld>
            <a:endParaRPr lang="en-US" altLang="en-US" sz="1400">
              <a:solidFill>
                <a:srgbClr val="FFFFFF"/>
              </a:solidFill>
              <a:latin typeface="Arial" charset="0"/>
              <a:sym typeface="Arial" charset="0"/>
            </a:endParaRPr>
          </a:p>
        </p:txBody>
      </p:sp>
    </p:spTree>
    <p:extLst>
      <p:ext uri="{BB962C8B-B14F-4D97-AF65-F5344CB8AC3E}">
        <p14:creationId xmlns:p14="http://schemas.microsoft.com/office/powerpoint/2010/main" val="28149051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anchor="t" anchorCtr="0">
            <a:noAutofit/>
          </a:bodyPr>
          <a:lstStyle/>
          <a:p>
            <a:pPr>
              <a:spcBef>
                <a:spcPts val="0"/>
              </a:spcBef>
            </a:pPr>
            <a:r>
              <a:rPr lang="en" sz="4000" b="1" dirty="0"/>
              <a:t>What essential WRITING SKILLS do students need in order to effectively respond to a timed/untimed writing task?</a:t>
            </a:r>
            <a:endParaRPr sz="4000" b="1" dirty="0"/>
          </a:p>
        </p:txBody>
      </p:sp>
      <p:sp>
        <p:nvSpPr>
          <p:cNvPr id="3" name="Rectangle 2"/>
          <p:cNvSpPr/>
          <p:nvPr/>
        </p:nvSpPr>
        <p:spPr>
          <a:xfrm>
            <a:off x="7506268" y="1869743"/>
            <a:ext cx="3903260" cy="923330"/>
          </a:xfrm>
          <a:prstGeom prst="rect">
            <a:avLst/>
          </a:prstGeom>
          <a:solidFill>
            <a:schemeClr val="accent2">
              <a:lumMod val="75000"/>
            </a:schemeClr>
          </a:solidFill>
        </p:spPr>
        <p:txBody>
          <a:bodyPr wrap="square" lIns="91440" tIns="45720" rIns="91440" bIns="45720">
            <a:spAutoFit/>
          </a:bodyPr>
          <a:lstStyle/>
          <a:p>
            <a:pPr algn="ctr"/>
            <a:r>
              <a:rPr lang="e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 T. R. A. 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384" y="823253"/>
            <a:ext cx="4886325" cy="268422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631371" y="3219562"/>
            <a:ext cx="11360150" cy="1662986"/>
          </a:xfrm>
          <a:prstGeom prst="rect">
            <a:avLst/>
          </a:prstGeom>
          <a:ln w="63500">
            <a:solidFill>
              <a:srgbClr val="FF0000"/>
            </a:solidFill>
          </a:ln>
        </p:spPr>
        <p:txBody>
          <a:bodyPr spcFirstLastPara="1" vert="horz" wrap="square" lIns="121900" tIns="121900" rIns="121900" bIns="121900" anchor="t" anchorCtr="0">
            <a:noAutofit/>
          </a:bodyPr>
          <a:lstStyle/>
          <a:p>
            <a:pPr algn="ctr">
              <a:spcBef>
                <a:spcPts val="0"/>
              </a:spcBef>
            </a:pPr>
            <a:r>
              <a:rPr lang="en" dirty="0">
                <a:latin typeface="Arial Rounded MT Bold" panose="020F0704030504030204" pitchFamily="34" charset="0"/>
              </a:rPr>
              <a:t>Determine the exact/specific question you need to answer.</a:t>
            </a:r>
            <a:endParaRPr dirty="0">
              <a:latin typeface="Arial Rounded MT Bold" panose="020F0704030504030204" pitchFamily="34" charset="0"/>
            </a:endParaRPr>
          </a:p>
        </p:txBody>
      </p:sp>
      <p:pic>
        <p:nvPicPr>
          <p:cNvPr id="3" name="Picture 2">
            <a:extLst>
              <a:ext uri="{FF2B5EF4-FFF2-40B4-BE49-F238E27FC236}">
                <a16:creationId xmlns:a16="http://schemas.microsoft.com/office/drawing/2014/main" id="{AAE4ECFE-DE75-4086-86E3-58B761DB9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43" y="421325"/>
            <a:ext cx="4231408" cy="2510636"/>
          </a:xfrm>
          <a:prstGeom prst="rect">
            <a:avLst/>
          </a:prstGeom>
        </p:spPr>
      </p:pic>
      <p:sp>
        <p:nvSpPr>
          <p:cNvPr id="4" name="Rectangle 3">
            <a:extLst>
              <a:ext uri="{FF2B5EF4-FFF2-40B4-BE49-F238E27FC236}">
                <a16:creationId xmlns:a16="http://schemas.microsoft.com/office/drawing/2014/main" id="{ADA3B034-0237-4BD7-82E8-D163C91661BD}"/>
              </a:ext>
            </a:extLst>
          </p:cNvPr>
          <p:cNvSpPr/>
          <p:nvPr/>
        </p:nvSpPr>
        <p:spPr>
          <a:xfrm>
            <a:off x="3026229" y="891813"/>
            <a:ext cx="1883228"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600" b="1" kern="0" dirty="0">
                <a:ln w="22225">
                  <a:solidFill>
                    <a:srgbClr val="9F2936"/>
                  </a:solidFill>
                  <a:prstDash val="solid"/>
                </a:ln>
                <a:solidFill>
                  <a:srgbClr val="FF0000"/>
                </a:solidFill>
                <a:latin typeface="Palatino Linotype" panose="02040502050505030304"/>
              </a:rPr>
              <a:t>S=</a:t>
            </a:r>
            <a:endParaRPr kumimoji="0" lang="en-US" sz="9600" b="0" i="0" u="none" strike="noStrike" kern="0" cap="none" spc="0" normalizeH="0" baseline="0" noProof="0" dirty="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F68DB643-ADCC-4399-8C74-6B008704D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089" y="5093930"/>
            <a:ext cx="1691822" cy="16089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326572" y="1804949"/>
            <a:ext cx="11560628" cy="3104800"/>
          </a:xfrm>
          <a:prstGeom prst="rect">
            <a:avLst/>
          </a:prstGeom>
          <a:noFill/>
          <a:ln w="34925">
            <a:solidFill>
              <a:srgbClr val="FF0000"/>
            </a:solid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Recent studies show that plastic straws are the 11th most found ocean trash and have a significant negative impact on marine life. Our city council is considering a measure to ban the use of straws in restaurants within the city limits. The local newspaper invites members of the community to agree or disagree with this measure in letters to the editor which will be printed in next week’s issue.</a:t>
            </a:r>
            <a:endParaRPr sz="3200" dirty="0">
              <a:latin typeface="Calibri" panose="020F0502020204030204" pitchFamily="34" charset="0"/>
              <a:cs typeface="Calibri" panose="020F0502020204030204" pitchFamily="34" charset="0"/>
            </a:endParaRPr>
          </a:p>
          <a:p>
            <a:endParaRPr sz="2800" dirty="0">
              <a:latin typeface="Calibri" panose="020F0502020204030204" pitchFamily="34" charset="0"/>
              <a:cs typeface="Calibri" panose="020F0502020204030204" pitchFamily="34" charset="0"/>
            </a:endParaRPr>
          </a:p>
          <a:p>
            <a:endParaRPr sz="2400" dirty="0"/>
          </a:p>
        </p:txBody>
      </p:sp>
      <p:sp>
        <p:nvSpPr>
          <p:cNvPr id="66" name="Google Shape;66;p15"/>
          <p:cNvSpPr txBox="1"/>
          <p:nvPr/>
        </p:nvSpPr>
        <p:spPr>
          <a:xfrm>
            <a:off x="326572" y="4894445"/>
            <a:ext cx="2068285" cy="750400"/>
          </a:xfrm>
          <a:prstGeom prst="rect">
            <a:avLst/>
          </a:prstGeom>
          <a:noFill/>
          <a:ln>
            <a:noFill/>
          </a:ln>
        </p:spPr>
        <p:txBody>
          <a:bodyPr spcFirstLastPara="1" wrap="square" lIns="121900" tIns="121900" rIns="121900" bIns="121900" anchor="t" anchorCtr="0">
            <a:noAutofit/>
          </a:bodyPr>
          <a:lstStyle/>
          <a:p>
            <a:pPr marL="152396">
              <a:buSzPts val="1800"/>
            </a:pPr>
            <a:r>
              <a:rPr lang="en-US" sz="3200" dirty="0">
                <a:latin typeface="Calibri" panose="020F0502020204030204" pitchFamily="34" charset="0"/>
                <a:cs typeface="Calibri" panose="020F0502020204030204" pitchFamily="34" charset="0"/>
              </a:rPr>
              <a:t>A. </a:t>
            </a:r>
            <a:r>
              <a:rPr lang="en" sz="3200" dirty="0">
                <a:latin typeface="Calibri" panose="020F0502020204030204" pitchFamily="34" charset="0"/>
                <a:cs typeface="Calibri" panose="020F0502020204030204" pitchFamily="34" charset="0"/>
              </a:rPr>
              <a:t>Straws</a:t>
            </a:r>
            <a:endParaRPr sz="3200" dirty="0">
              <a:latin typeface="Calibri" panose="020F0502020204030204" pitchFamily="34" charset="0"/>
              <a:cs typeface="Calibri" panose="020F0502020204030204" pitchFamily="34" charset="0"/>
            </a:endParaRPr>
          </a:p>
        </p:txBody>
      </p:sp>
      <p:sp>
        <p:nvSpPr>
          <p:cNvPr id="67" name="Google Shape;67;p15"/>
          <p:cNvSpPr txBox="1"/>
          <p:nvPr/>
        </p:nvSpPr>
        <p:spPr>
          <a:xfrm>
            <a:off x="2558089" y="4925863"/>
            <a:ext cx="3007046" cy="574000"/>
          </a:xfrm>
          <a:prstGeom prst="rect">
            <a:avLst/>
          </a:prstGeom>
          <a:noFill/>
          <a:ln>
            <a:no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B. Plastic Straws</a:t>
            </a:r>
            <a:endParaRPr sz="3200" dirty="0">
              <a:latin typeface="Calibri" panose="020F0502020204030204" pitchFamily="34" charset="0"/>
              <a:cs typeface="Calibri" panose="020F0502020204030204" pitchFamily="34" charset="0"/>
            </a:endParaRPr>
          </a:p>
        </p:txBody>
      </p:sp>
      <p:sp>
        <p:nvSpPr>
          <p:cNvPr id="68" name="Google Shape;68;p15"/>
          <p:cNvSpPr txBox="1"/>
          <p:nvPr/>
        </p:nvSpPr>
        <p:spPr>
          <a:xfrm>
            <a:off x="5728367" y="4940875"/>
            <a:ext cx="6463633" cy="1535200"/>
          </a:xfrm>
          <a:prstGeom prst="rect">
            <a:avLst/>
          </a:prstGeom>
          <a:noFill/>
          <a:ln>
            <a:no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C. The city should or should not ban</a:t>
            </a:r>
          </a:p>
          <a:p>
            <a:r>
              <a:rPr lang="en" sz="3200" dirty="0">
                <a:latin typeface="Calibri" panose="020F0502020204030204" pitchFamily="34" charset="0"/>
                <a:cs typeface="Calibri" panose="020F0502020204030204" pitchFamily="34" charset="0"/>
              </a:rPr>
              <a:t>     plastic straws from restaurants</a:t>
            </a:r>
          </a:p>
          <a:p>
            <a:r>
              <a:rPr lang="en" sz="3200" dirty="0">
                <a:latin typeface="Calibri" panose="020F0502020204030204" pitchFamily="34" charset="0"/>
                <a:cs typeface="Calibri" panose="020F0502020204030204" pitchFamily="34" charset="0"/>
              </a:rPr>
              <a:t>     within the city limits. </a:t>
            </a:r>
            <a:endParaRPr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470FB6A-A9A2-4557-85D9-64340DDB1843}"/>
              </a:ext>
            </a:extLst>
          </p:cNvPr>
          <p:cNvSpPr txBox="1"/>
          <p:nvPr/>
        </p:nvSpPr>
        <p:spPr>
          <a:xfrm>
            <a:off x="3184071" y="240803"/>
            <a:ext cx="5823858" cy="923330"/>
          </a:xfrm>
          <a:prstGeom prst="rect">
            <a:avLst/>
          </a:prstGeom>
          <a:noFill/>
        </p:spPr>
        <p:txBody>
          <a:bodyPr wrap="square" rtlCol="0">
            <a:spAutoFit/>
          </a:bodyPr>
          <a:lstStyle/>
          <a:p>
            <a:pPr algn="ctr"/>
            <a:r>
              <a:rPr lang="en-US" sz="5400" b="1" kern="0" dirty="0">
                <a:ln w="22225">
                  <a:solidFill>
                    <a:srgbClr val="9F2936"/>
                  </a:solidFill>
                  <a:prstDash val="solid"/>
                </a:ln>
                <a:solidFill>
                  <a:srgbClr val="FF0000"/>
                </a:solidFill>
                <a:latin typeface="Palatino Linotype" panose="02040502050505030304"/>
              </a:rPr>
              <a:t>Writing Task </a:t>
            </a:r>
            <a:r>
              <a:rPr lang="en-US" sz="5400" dirty="0"/>
              <a:t> </a:t>
            </a:r>
          </a:p>
        </p:txBody>
      </p:sp>
      <p:pic>
        <p:nvPicPr>
          <p:cNvPr id="4" name="Picture 3">
            <a:extLst>
              <a:ext uri="{FF2B5EF4-FFF2-40B4-BE49-F238E27FC236}">
                <a16:creationId xmlns:a16="http://schemas.microsoft.com/office/drawing/2014/main" id="{15D7EB12-5626-423F-89DA-BA1CB9983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6243">
            <a:off x="1055229" y="197614"/>
            <a:ext cx="2679256" cy="15871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72"/>
        <p:cNvGrpSpPr/>
        <p:nvPr/>
      </p:nvGrpSpPr>
      <p:grpSpPr>
        <a:xfrm>
          <a:off x="0" y="0"/>
          <a:ext cx="0" cy="0"/>
          <a:chOff x="0" y="0"/>
          <a:chExt cx="0" cy="0"/>
        </a:xfrm>
      </p:grpSpPr>
      <p:pic>
        <p:nvPicPr>
          <p:cNvPr id="74" name="Google Shape;74;p16" descr="outline"/>
          <p:cNvPicPr preferRelativeResize="0">
            <a:picLocks noGrp="1"/>
          </p:cNvPicPr>
          <p:nvPr>
            <p:ph type="body" idx="4294967295"/>
          </p:nvPr>
        </p:nvPicPr>
        <p:blipFill rotWithShape="1">
          <a:blip r:embed="rId3">
            <a:alphaModFix/>
          </a:blip>
          <a:srcRect/>
          <a:stretch/>
        </p:blipFill>
        <p:spPr>
          <a:xfrm>
            <a:off x="570878" y="1402458"/>
            <a:ext cx="11131266" cy="5194286"/>
          </a:xfrm>
          <a:prstGeom prst="rect">
            <a:avLst/>
          </a:prstGeom>
          <a:noFill/>
          <a:ln>
            <a:noFill/>
          </a:ln>
        </p:spPr>
      </p:pic>
      <p:pic>
        <p:nvPicPr>
          <p:cNvPr id="3" name="Picture 2">
            <a:extLst>
              <a:ext uri="{FF2B5EF4-FFF2-40B4-BE49-F238E27FC236}">
                <a16:creationId xmlns:a16="http://schemas.microsoft.com/office/drawing/2014/main" id="{C123A9ED-EBC8-4100-B721-D0DF30E71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287" y="199"/>
            <a:ext cx="3026228" cy="1489144"/>
          </a:xfrm>
          <a:prstGeom prst="rect">
            <a:avLst/>
          </a:prstGeom>
        </p:spPr>
      </p:pic>
      <p:sp>
        <p:nvSpPr>
          <p:cNvPr id="4" name="Rectangle 3">
            <a:extLst>
              <a:ext uri="{FF2B5EF4-FFF2-40B4-BE49-F238E27FC236}">
                <a16:creationId xmlns:a16="http://schemas.microsoft.com/office/drawing/2014/main" id="{BDA26C19-F5F7-4B33-B4D3-1D20B5AF0E3E}"/>
              </a:ext>
            </a:extLst>
          </p:cNvPr>
          <p:cNvSpPr/>
          <p:nvPr/>
        </p:nvSpPr>
        <p:spPr>
          <a:xfrm>
            <a:off x="570877" y="-167203"/>
            <a:ext cx="1987267" cy="1569660"/>
          </a:xfrm>
          <a:prstGeom prst="rect">
            <a:avLst/>
          </a:prstGeom>
          <a:noFill/>
        </p:spPr>
        <p:txBody>
          <a:bodyPr wrap="square" lIns="91440" tIns="45720" rIns="91440" bIns="45720">
            <a:spAutoFit/>
          </a:bodyPr>
          <a:lstStyle/>
          <a:p>
            <a:pPr algn="ctr"/>
            <a:r>
              <a:rPr lang="en-US" sz="9600" b="1" dirty="0">
                <a:ln w="9525">
                  <a:solidFill>
                    <a:schemeClr val="bg1"/>
                  </a:solidFill>
                  <a:prstDash val="solid"/>
                </a:ln>
                <a:effectLst>
                  <a:outerShdw blurRad="12700" dist="38100" dir="2700000" algn="tl" rotWithShape="0">
                    <a:schemeClr val="bg1">
                      <a:lumMod val="50000"/>
                    </a:schemeClr>
                  </a:outerShdw>
                </a:effectLst>
                <a:latin typeface="Broadway" panose="04040905080B02020502" pitchFamily="82" charset="0"/>
              </a:rPr>
              <a:t>T=</a:t>
            </a:r>
            <a:endPar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oadway" panose="04040905080B02020502" pitchFamily="82" charset="0"/>
            </a:endParaRPr>
          </a:p>
        </p:txBody>
      </p:sp>
    </p:spTree>
    <p:extLst>
      <p:ext uri="{BB962C8B-B14F-4D97-AF65-F5344CB8AC3E}">
        <p14:creationId xmlns:p14="http://schemas.microsoft.com/office/powerpoint/2010/main" val="1889651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600" y="315019"/>
            <a:ext cx="11360800" cy="763600"/>
          </a:xfrm>
          <a:prstGeom prst="rect">
            <a:avLst/>
          </a:prstGeom>
          <a:solidFill>
            <a:schemeClr val="accent5">
              <a:lumMod val="40000"/>
              <a:lumOff val="60000"/>
            </a:schemeClr>
          </a:solidFill>
        </p:spPr>
        <p:txBody>
          <a:bodyPr spcFirstLastPara="1" wrap="square" lIns="121900" tIns="121900" rIns="121900" bIns="121900" anchor="t" anchorCtr="0">
            <a:noAutofit/>
          </a:bodyPr>
          <a:lstStyle/>
          <a:p>
            <a:pPr algn="ctr"/>
            <a:r>
              <a:rPr lang="en" sz="3200" b="1" dirty="0"/>
              <a:t>Type=Characteristics of a Genre</a:t>
            </a:r>
            <a:endParaRPr sz="3200" b="1" dirty="0"/>
          </a:p>
        </p:txBody>
      </p:sp>
      <p:pic>
        <p:nvPicPr>
          <p:cNvPr id="80" name="Google Shape;80;p17"/>
          <p:cNvPicPr preferRelativeResize="0"/>
          <p:nvPr/>
        </p:nvPicPr>
        <p:blipFill>
          <a:blip r:embed="rId3">
            <a:alphaModFix/>
          </a:blip>
          <a:stretch>
            <a:fillRect/>
          </a:stretch>
        </p:blipFill>
        <p:spPr>
          <a:xfrm>
            <a:off x="1129799" y="1571054"/>
            <a:ext cx="9056401" cy="5094633"/>
          </a:xfrm>
          <a:prstGeom prst="rect">
            <a:avLst/>
          </a:prstGeom>
          <a:noFill/>
          <a:ln>
            <a:noFill/>
          </a:ln>
        </p:spPr>
      </p:pic>
      <p:sp>
        <p:nvSpPr>
          <p:cNvPr id="81" name="Google Shape;81;p17"/>
          <p:cNvSpPr txBox="1"/>
          <p:nvPr/>
        </p:nvSpPr>
        <p:spPr>
          <a:xfrm>
            <a:off x="2895833" y="2523267"/>
            <a:ext cx="1198800" cy="2400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kern="0">
                <a:solidFill>
                  <a:srgbClr val="000000"/>
                </a:solidFill>
                <a:cs typeface="Arial"/>
                <a:sym typeface="Arial"/>
              </a:rPr>
              <a:t>Letter</a:t>
            </a:r>
            <a:endParaRPr sz="1867" kern="0">
              <a:solidFill>
                <a:srgbClr val="000000"/>
              </a:solidFill>
              <a:cs typeface="Arial"/>
              <a:sym typeface="Arial"/>
            </a:endParaRPr>
          </a:p>
        </p:txBody>
      </p:sp>
      <p:sp>
        <p:nvSpPr>
          <p:cNvPr id="82" name="Google Shape;82;p17"/>
          <p:cNvSpPr txBox="1"/>
          <p:nvPr/>
        </p:nvSpPr>
        <p:spPr>
          <a:xfrm>
            <a:off x="6787700" y="2523267"/>
            <a:ext cx="1198800" cy="2400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kern="0">
                <a:solidFill>
                  <a:srgbClr val="000000"/>
                </a:solidFill>
                <a:cs typeface="Arial"/>
                <a:sym typeface="Arial"/>
              </a:rPr>
              <a:t>Article</a:t>
            </a:r>
            <a:endParaRPr sz="1867" kern="0">
              <a:solidFill>
                <a:srgbClr val="000000"/>
              </a:solidFill>
              <a:cs typeface="Arial"/>
              <a:sym typeface="Arial"/>
            </a:endParaRPr>
          </a:p>
        </p:txBody>
      </p:sp>
      <p:sp>
        <p:nvSpPr>
          <p:cNvPr id="83" name="Google Shape;83;p17"/>
          <p:cNvSpPr txBox="1"/>
          <p:nvPr/>
        </p:nvSpPr>
        <p:spPr>
          <a:xfrm>
            <a:off x="5220000" y="2523267"/>
            <a:ext cx="876000" cy="2400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kern="0">
                <a:solidFill>
                  <a:srgbClr val="000000"/>
                </a:solidFill>
                <a:cs typeface="Arial"/>
                <a:sym typeface="Arial"/>
              </a:rPr>
              <a:t>Both</a:t>
            </a:r>
            <a:endParaRPr sz="1867" kern="0">
              <a:solidFill>
                <a:srgbClr val="000000"/>
              </a:solidFill>
              <a:cs typeface="Arial"/>
              <a:sym typeface="Arial"/>
            </a:endParaRPr>
          </a:p>
        </p:txBody>
      </p:sp>
    </p:spTree>
    <p:extLst>
      <p:ext uri="{BB962C8B-B14F-4D97-AF65-F5344CB8AC3E}">
        <p14:creationId xmlns:p14="http://schemas.microsoft.com/office/powerpoint/2010/main" val="3907336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2"/>
        <p:cNvGrpSpPr/>
        <p:nvPr/>
      </p:nvGrpSpPr>
      <p:grpSpPr>
        <a:xfrm>
          <a:off x="0" y="0"/>
          <a:ext cx="0" cy="0"/>
          <a:chOff x="0" y="0"/>
          <a:chExt cx="0" cy="0"/>
        </a:xfrm>
      </p:grpSpPr>
      <p:sp>
        <p:nvSpPr>
          <p:cNvPr id="74" name="Google Shape;74;p16"/>
          <p:cNvSpPr txBox="1">
            <a:spLocks noGrp="1"/>
          </p:cNvSpPr>
          <p:nvPr>
            <p:ph sz="quarter" idx="4294967295"/>
          </p:nvPr>
        </p:nvSpPr>
        <p:spPr>
          <a:xfrm>
            <a:off x="1012373" y="2923948"/>
            <a:ext cx="10417628" cy="2616879"/>
          </a:xfrm>
          <a:prstGeom prst="rect">
            <a:avLst/>
          </a:prstGeom>
          <a:solidFill>
            <a:schemeClr val="tx1"/>
          </a:solidFill>
        </p:spPr>
        <p:txBody>
          <a:bodyPr spcFirstLastPara="1" vert="horz" wrap="square" lIns="121900" tIns="121900" rIns="121900" bIns="121900" anchor="t" anchorCtr="0">
            <a:noAutofit/>
          </a:bodyPr>
          <a:lstStyle/>
          <a:p>
            <a:pPr marL="0" indent="0" algn="ctr">
              <a:spcBef>
                <a:spcPts val="0"/>
              </a:spcBef>
              <a:buNone/>
            </a:pPr>
            <a:endParaRPr lang="en" dirty="0">
              <a:solidFill>
                <a:schemeClr val="bg1"/>
              </a:solidFill>
              <a:latin typeface="Broadway" panose="04040905080B02020502" pitchFamily="82" charset="0"/>
            </a:endParaRPr>
          </a:p>
          <a:p>
            <a:pPr marL="0" indent="0" algn="ctr">
              <a:spcBef>
                <a:spcPts val="0"/>
              </a:spcBef>
              <a:buNone/>
            </a:pPr>
            <a:r>
              <a:rPr lang="en" dirty="0">
                <a:solidFill>
                  <a:schemeClr val="bg1"/>
                </a:solidFill>
                <a:latin typeface="Broadway" panose="04040905080B02020502" pitchFamily="82" charset="0"/>
              </a:rPr>
              <a:t>   </a:t>
            </a:r>
            <a:r>
              <a:rPr lang="en" sz="5400" dirty="0">
                <a:solidFill>
                  <a:schemeClr val="bg1"/>
                </a:solidFill>
                <a:latin typeface="Bernard MT Condensed" panose="02050806060905020404" pitchFamily="18" charset="0"/>
              </a:rPr>
              <a:t>The different roles </a:t>
            </a:r>
          </a:p>
          <a:p>
            <a:pPr marL="0" indent="0" algn="ctr">
              <a:spcBef>
                <a:spcPts val="0"/>
              </a:spcBef>
              <a:buNone/>
            </a:pPr>
            <a:r>
              <a:rPr lang="en" sz="5400" dirty="0">
                <a:solidFill>
                  <a:schemeClr val="bg1"/>
                </a:solidFill>
                <a:latin typeface="Bernard MT Condensed" panose="02050806060905020404" pitchFamily="18" charset="0"/>
              </a:rPr>
              <a:t>we play.</a:t>
            </a:r>
          </a:p>
          <a:p>
            <a:pPr marL="0" indent="0" algn="ctr">
              <a:spcBef>
                <a:spcPts val="0"/>
              </a:spcBef>
              <a:buNone/>
            </a:pPr>
            <a:endParaRPr sz="5400" dirty="0">
              <a:solidFill>
                <a:schemeClr val="bg1"/>
              </a:solidFill>
              <a:latin typeface="Bernard MT Condensed" panose="02050806060905020404" pitchFamily="18" charset="0"/>
            </a:endParaRPr>
          </a:p>
        </p:txBody>
      </p:sp>
      <p:pic>
        <p:nvPicPr>
          <p:cNvPr id="3" name="Picture 2">
            <a:extLst>
              <a:ext uri="{FF2B5EF4-FFF2-40B4-BE49-F238E27FC236}">
                <a16:creationId xmlns:a16="http://schemas.microsoft.com/office/drawing/2014/main" id="{5017C03B-FDA7-4739-A15B-4EA0E67FD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061" y="581390"/>
            <a:ext cx="3843425" cy="1521356"/>
          </a:xfrm>
          <a:prstGeom prst="rect">
            <a:avLst/>
          </a:prstGeom>
        </p:spPr>
      </p:pic>
      <p:sp>
        <p:nvSpPr>
          <p:cNvPr id="4" name="Rectangle 3">
            <a:extLst>
              <a:ext uri="{FF2B5EF4-FFF2-40B4-BE49-F238E27FC236}">
                <a16:creationId xmlns:a16="http://schemas.microsoft.com/office/drawing/2014/main" id="{2DB0F177-E291-4916-9237-5DB37C4683A8}"/>
              </a:ext>
            </a:extLst>
          </p:cNvPr>
          <p:cNvSpPr/>
          <p:nvPr/>
        </p:nvSpPr>
        <p:spPr>
          <a:xfrm>
            <a:off x="3069770" y="779307"/>
            <a:ext cx="2028936" cy="1323439"/>
          </a:xfrm>
          <a:prstGeom prst="rect">
            <a:avLst/>
          </a:prstGeom>
          <a:noFill/>
        </p:spPr>
        <p:txBody>
          <a:bodyPr wrap="square" lIns="91440" tIns="45720" rIns="91440" bIns="45720">
            <a:spAutoFit/>
          </a:bodyPr>
          <a:lstStyle/>
          <a:p>
            <a:pPr algn="ctr"/>
            <a:r>
              <a:rPr lang="en-US" sz="8000" b="1" cap="none" spc="0" dirty="0">
                <a:ln w="13462">
                  <a:solidFill>
                    <a:schemeClr val="bg1"/>
                  </a:solidFill>
                  <a:prstDash val="solid"/>
                </a:ln>
                <a:solidFill>
                  <a:srgbClr val="006600"/>
                </a:solidFill>
                <a:effectLst>
                  <a:outerShdw dist="38100" dir="2700000" algn="bl" rotWithShape="0">
                    <a:schemeClr val="accent5"/>
                  </a:outerShdw>
                </a:effectLst>
              </a:rPr>
              <a:t>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sp>
        <p:nvSpPr>
          <p:cNvPr id="80" name="Google Shape;80;p17"/>
          <p:cNvSpPr txBox="1"/>
          <p:nvPr/>
        </p:nvSpPr>
        <p:spPr>
          <a:xfrm>
            <a:off x="3505200" y="130629"/>
            <a:ext cx="8469086" cy="6531428"/>
          </a:xfrm>
          <a:prstGeom prst="rect">
            <a:avLst/>
          </a:prstGeom>
          <a:solidFill>
            <a:srgbClr val="FFFF99"/>
          </a:solidFill>
          <a:ln>
            <a:noFill/>
          </a:ln>
        </p:spPr>
        <p:txBody>
          <a:bodyPr spcFirstLastPara="1" wrap="square" lIns="121900" tIns="121900" rIns="121900" bIns="121900" anchor="t" anchorCtr="0">
            <a:noAutofit/>
          </a:bodyPr>
          <a:lstStyle/>
          <a:p>
            <a:pPr marL="609585" indent="-457189">
              <a:buSzPct val="80000"/>
              <a:buAutoNum type="arabicPeriod"/>
            </a:pPr>
            <a:r>
              <a:rPr lang="en" sz="3600" dirty="0">
                <a:latin typeface="Calibri" panose="020F0502020204030204" pitchFamily="34" charset="0"/>
                <a:cs typeface="Calibri" panose="020F0502020204030204" pitchFamily="34" charset="0"/>
              </a:rPr>
              <a:t>Working with peers seated at your table, look at each of the 6 photos. </a:t>
            </a:r>
          </a:p>
          <a:p>
            <a:pPr marL="609585" indent="-457189">
              <a:buSzPct val="80000"/>
              <a:buAutoNum type="arabicPeriod"/>
            </a:pPr>
            <a:r>
              <a:rPr lang="en" sz="3600" dirty="0">
                <a:latin typeface="Calibri" panose="020F0502020204030204" pitchFamily="34" charset="0"/>
                <a:cs typeface="Calibri" panose="020F0502020204030204" pitchFamily="34" charset="0"/>
              </a:rPr>
              <a:t>Focus on the children in each photograph and decide what role the child is playing in the situation depicted in the photograph. </a:t>
            </a:r>
            <a:endParaRPr sz="3600" dirty="0">
              <a:latin typeface="Calibri" panose="020F0502020204030204" pitchFamily="34" charset="0"/>
              <a:cs typeface="Calibri" panose="020F0502020204030204" pitchFamily="34" charset="0"/>
            </a:endParaRPr>
          </a:p>
          <a:p>
            <a:pPr marL="609585" indent="-457189">
              <a:buSzPct val="80000"/>
              <a:buAutoNum type="arabicPeriod"/>
            </a:pPr>
            <a:r>
              <a:rPr lang="en" sz="3600" dirty="0">
                <a:latin typeface="Calibri" panose="020F0502020204030204" pitchFamily="34" charset="0"/>
                <a:cs typeface="Calibri" panose="020F0502020204030204" pitchFamily="34" charset="0"/>
              </a:rPr>
              <a:t>As you make your decision, attach the labels provided to the photograph it describes most accurately.</a:t>
            </a:r>
            <a:endParaRPr sz="3600" dirty="0">
              <a:latin typeface="Calibri" panose="020F0502020204030204" pitchFamily="34" charset="0"/>
              <a:cs typeface="Calibri" panose="020F0502020204030204" pitchFamily="34" charset="0"/>
            </a:endParaRPr>
          </a:p>
          <a:p>
            <a:pPr marL="609585" indent="-457189">
              <a:buSzPct val="80000"/>
              <a:buAutoNum type="arabicPeriod"/>
            </a:pPr>
            <a:r>
              <a:rPr lang="en" sz="3600" dirty="0">
                <a:latin typeface="Calibri" panose="020F0502020204030204" pitchFamily="34" charset="0"/>
                <a:cs typeface="Calibri" panose="020F0502020204030204" pitchFamily="34" charset="0"/>
              </a:rPr>
              <a:t>Nominate one person at your table to defend your group’s decision. </a:t>
            </a:r>
            <a:endParaRPr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EF4E680-5726-43C3-944F-B1AFF5676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5" y="1572327"/>
            <a:ext cx="3030231" cy="3173843"/>
          </a:xfrm>
          <a:prstGeom prst="rect">
            <a:avLst/>
          </a:prstGeom>
          <a:solidFill>
            <a:schemeClr val="bg1"/>
          </a:solid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2077963" y="380181"/>
            <a:ext cx="8906935" cy="5923467"/>
          </a:xfrm>
          <a:prstGeom prst="rect">
            <a:avLst/>
          </a:prstGeom>
          <a:noFill/>
          <a:ln>
            <a:noFill/>
          </a:ln>
        </p:spPr>
      </p:pic>
      <p:sp>
        <p:nvSpPr>
          <p:cNvPr id="4" name="Rectangle 3">
            <a:extLst>
              <a:ext uri="{FF2B5EF4-FFF2-40B4-BE49-F238E27FC236}">
                <a16:creationId xmlns:a16="http://schemas.microsoft.com/office/drawing/2014/main" id="{8F73203C-4B61-42C6-B105-509707401675}"/>
              </a:ext>
            </a:extLst>
          </p:cNvPr>
          <p:cNvSpPr/>
          <p:nvPr/>
        </p:nvSpPr>
        <p:spPr>
          <a:xfrm>
            <a:off x="390825" y="746650"/>
            <a:ext cx="1436612" cy="1323439"/>
          </a:xfrm>
          <a:prstGeom prst="rect">
            <a:avLst/>
          </a:prstGeom>
          <a:noFill/>
        </p:spPr>
        <p:txBody>
          <a:bodyPr wrap="non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2709333" y="203200"/>
            <a:ext cx="6451600" cy="6451600"/>
          </a:xfrm>
          <a:prstGeom prst="rect">
            <a:avLst/>
          </a:prstGeom>
          <a:noFill/>
          <a:ln>
            <a:noFill/>
          </a:ln>
        </p:spPr>
      </p:pic>
      <p:sp>
        <p:nvSpPr>
          <p:cNvPr id="5" name="Rectangle 4">
            <a:extLst>
              <a:ext uri="{FF2B5EF4-FFF2-40B4-BE49-F238E27FC236}">
                <a16:creationId xmlns:a16="http://schemas.microsoft.com/office/drawing/2014/main" id="{50002397-F301-4AF1-AB40-A6C3C2DE4C5A}"/>
              </a:ext>
            </a:extLst>
          </p:cNvPr>
          <p:cNvSpPr/>
          <p:nvPr/>
        </p:nvSpPr>
        <p:spPr>
          <a:xfrm>
            <a:off x="390825" y="746650"/>
            <a:ext cx="1436612" cy="1323439"/>
          </a:xfrm>
          <a:prstGeom prst="rect">
            <a:avLst/>
          </a:prstGeom>
          <a:noFill/>
        </p:spPr>
        <p:txBody>
          <a:bodyPr wrap="non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203200" y="203201"/>
            <a:ext cx="9719733" cy="6468033"/>
          </a:xfrm>
          <a:prstGeom prst="rect">
            <a:avLst/>
          </a:prstGeom>
          <a:noFill/>
          <a:ln>
            <a:noFill/>
          </a:ln>
        </p:spPr>
      </p:pic>
      <p:sp>
        <p:nvSpPr>
          <p:cNvPr id="5" name="Rectangle 4">
            <a:extLst>
              <a:ext uri="{FF2B5EF4-FFF2-40B4-BE49-F238E27FC236}">
                <a16:creationId xmlns:a16="http://schemas.microsoft.com/office/drawing/2014/main" id="{0D487FFD-45A4-40BE-8BE1-D1E46921C54B}"/>
              </a:ext>
            </a:extLst>
          </p:cNvPr>
          <p:cNvSpPr/>
          <p:nvPr/>
        </p:nvSpPr>
        <p:spPr>
          <a:xfrm>
            <a:off x="10337602" y="736628"/>
            <a:ext cx="1436612" cy="1323439"/>
          </a:xfrm>
          <a:prstGeom prst="rect">
            <a:avLst/>
          </a:prstGeom>
          <a:noFill/>
        </p:spPr>
        <p:txBody>
          <a:bodyPr wrap="non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824125522"/>
              </p:ext>
            </p:extLst>
          </p:nvPr>
        </p:nvGraphicFramePr>
        <p:xfrm>
          <a:off x="2182090" y="332508"/>
          <a:ext cx="8358447" cy="61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18910" y="4397124"/>
            <a:ext cx="6168044" cy="1754326"/>
          </a:xfrm>
          <a:prstGeom prst="rect">
            <a:avLst/>
          </a:prstGeom>
          <a:solidFill>
            <a:schemeClr val="accent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bg2">
                    <a:lumMod val="25000"/>
                  </a:schemeClr>
                </a:solidFill>
                <a:effectLst/>
              </a:rPr>
              <a:t>Same Skills, Different Approach !</a:t>
            </a:r>
          </a:p>
        </p:txBody>
      </p:sp>
      <p:grpSp>
        <p:nvGrpSpPr>
          <p:cNvPr id="4" name="Group 3">
            <a:extLst>
              <a:ext uri="{FF2B5EF4-FFF2-40B4-BE49-F238E27FC236}">
                <a16:creationId xmlns:a16="http://schemas.microsoft.com/office/drawing/2014/main" id="{C42751E3-7DD1-4490-BED3-3D11D15F87ED}"/>
              </a:ext>
            </a:extLst>
          </p:cNvPr>
          <p:cNvGrpSpPr/>
          <p:nvPr/>
        </p:nvGrpSpPr>
        <p:grpSpPr>
          <a:xfrm>
            <a:off x="205045" y="2395005"/>
            <a:ext cx="2369541" cy="2405595"/>
            <a:chOff x="1069976" y="2046342"/>
            <a:chExt cx="2369541" cy="2772976"/>
          </a:xfrm>
        </p:grpSpPr>
        <p:sp>
          <p:nvSpPr>
            <p:cNvPr id="6" name="Rectangle 5">
              <a:extLst>
                <a:ext uri="{FF2B5EF4-FFF2-40B4-BE49-F238E27FC236}">
                  <a16:creationId xmlns:a16="http://schemas.microsoft.com/office/drawing/2014/main" id="{E6239C7D-A221-478D-BFE5-22D7D8B4BF40}"/>
                </a:ext>
              </a:extLst>
            </p:cNvPr>
            <p:cNvSpPr/>
            <p:nvPr/>
          </p:nvSpPr>
          <p:spPr>
            <a:xfrm>
              <a:off x="1069976" y="2197154"/>
              <a:ext cx="2369541" cy="2622164"/>
            </a:xfrm>
            <a:prstGeom prst="rect">
              <a:avLst/>
            </a:prstGeom>
            <a:solidFill>
              <a:schemeClr val="bg2"/>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9388702D-9649-488D-A7BF-628439CA0ED4}"/>
                </a:ext>
              </a:extLst>
            </p:cNvPr>
            <p:cNvSpPr txBox="1"/>
            <p:nvPr/>
          </p:nvSpPr>
          <p:spPr>
            <a:xfrm flipH="1">
              <a:off x="1255871" y="2046342"/>
              <a:ext cx="1997749" cy="2622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b="1" kern="1200" baseline="0" dirty="0">
                <a:solidFill>
                  <a:schemeClr val="tx1"/>
                </a:solidFill>
              </a:endParaRPr>
            </a:p>
            <a:p>
              <a:pPr marL="0" lvl="0" indent="0" algn="ctr" defTabSz="933450">
                <a:lnSpc>
                  <a:spcPct val="90000"/>
                </a:lnSpc>
                <a:spcBef>
                  <a:spcPct val="0"/>
                </a:spcBef>
                <a:spcAft>
                  <a:spcPct val="35000"/>
                </a:spcAft>
                <a:buNone/>
              </a:pPr>
              <a:r>
                <a:rPr lang="en-US" sz="2100" b="1" kern="1200" baseline="0" dirty="0">
                  <a:solidFill>
                    <a:schemeClr val="tx1"/>
                  </a:solidFill>
                </a:rPr>
                <a:t>K-5 Reading Foundational Skills (4) </a:t>
              </a:r>
              <a:r>
                <a:rPr lang="en-US" sz="2100" b="1" kern="1200" baseline="0" dirty="0">
                  <a:solidFill>
                    <a:srgbClr val="FF0000"/>
                  </a:solidFill>
                </a:rPr>
                <a:t>(Encompass the 5 Essential Components of Reading)</a:t>
              </a:r>
            </a:p>
            <a:p>
              <a:pPr marL="0" lvl="0" indent="0" algn="ctr" defTabSz="933450">
                <a:lnSpc>
                  <a:spcPct val="90000"/>
                </a:lnSpc>
                <a:spcBef>
                  <a:spcPct val="0"/>
                </a:spcBef>
                <a:spcAft>
                  <a:spcPct val="35000"/>
                </a:spcAft>
                <a:buNone/>
              </a:pPr>
              <a:endParaRPr lang="en-US" sz="2100" b="1" kern="1200" baseline="0" dirty="0">
                <a:solidFill>
                  <a:schemeClr val="tx1"/>
                </a:solidFill>
              </a:endParaRPr>
            </a:p>
          </p:txBody>
        </p:sp>
      </p:grpSp>
    </p:spTree>
    <p:extLst>
      <p:ext uri="{BB962C8B-B14F-4D97-AF65-F5344CB8AC3E}">
        <p14:creationId xmlns:p14="http://schemas.microsoft.com/office/powerpoint/2010/main" val="28883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203201" y="203200"/>
            <a:ext cx="10099900" cy="6451600"/>
          </a:xfrm>
          <a:prstGeom prst="rect">
            <a:avLst/>
          </a:prstGeom>
          <a:noFill/>
          <a:ln>
            <a:noFill/>
          </a:ln>
        </p:spPr>
      </p:pic>
      <p:sp>
        <p:nvSpPr>
          <p:cNvPr id="4" name="Rectangle 3">
            <a:extLst>
              <a:ext uri="{FF2B5EF4-FFF2-40B4-BE49-F238E27FC236}">
                <a16:creationId xmlns:a16="http://schemas.microsoft.com/office/drawing/2014/main" id="{8E3EC72C-C155-44AA-AE61-5FDB3CFF1BF1}"/>
              </a:ext>
            </a:extLst>
          </p:cNvPr>
          <p:cNvSpPr/>
          <p:nvPr/>
        </p:nvSpPr>
        <p:spPr>
          <a:xfrm>
            <a:off x="10455501" y="649543"/>
            <a:ext cx="1436612" cy="1323439"/>
          </a:xfrm>
          <a:prstGeom prst="rect">
            <a:avLst/>
          </a:prstGeom>
          <a:noFill/>
        </p:spPr>
        <p:txBody>
          <a:bodyPr wrap="squar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304801" y="331901"/>
            <a:ext cx="9181433" cy="6526100"/>
          </a:xfrm>
          <a:prstGeom prst="rect">
            <a:avLst/>
          </a:prstGeom>
          <a:noFill/>
          <a:ln>
            <a:noFill/>
          </a:ln>
        </p:spPr>
      </p:pic>
      <p:sp>
        <p:nvSpPr>
          <p:cNvPr id="4" name="Rectangle 3">
            <a:extLst>
              <a:ext uri="{FF2B5EF4-FFF2-40B4-BE49-F238E27FC236}">
                <a16:creationId xmlns:a16="http://schemas.microsoft.com/office/drawing/2014/main" id="{3E9CDC73-C3C8-45D7-9B7A-1A8143C3F5EA}"/>
              </a:ext>
            </a:extLst>
          </p:cNvPr>
          <p:cNvSpPr/>
          <p:nvPr/>
        </p:nvSpPr>
        <p:spPr>
          <a:xfrm>
            <a:off x="10130350" y="783299"/>
            <a:ext cx="1436612" cy="1323439"/>
          </a:xfrm>
          <a:prstGeom prst="rect">
            <a:avLst/>
          </a:prstGeom>
          <a:noFill/>
        </p:spPr>
        <p:txBody>
          <a:bodyPr wrap="squar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3"/>
          <p:cNvPicPr preferRelativeResize="0"/>
          <p:nvPr/>
        </p:nvPicPr>
        <p:blipFill>
          <a:blip r:embed="rId3">
            <a:alphaModFix/>
          </a:blip>
          <a:stretch>
            <a:fillRect/>
          </a:stretch>
        </p:blipFill>
        <p:spPr>
          <a:xfrm>
            <a:off x="1" y="75134"/>
            <a:ext cx="10042433" cy="6707732"/>
          </a:xfrm>
          <a:prstGeom prst="rect">
            <a:avLst/>
          </a:prstGeom>
          <a:noFill/>
          <a:ln>
            <a:noFill/>
          </a:ln>
        </p:spPr>
      </p:pic>
      <p:sp>
        <p:nvSpPr>
          <p:cNvPr id="118" name="Google Shape;118;p23"/>
          <p:cNvSpPr txBox="1"/>
          <p:nvPr/>
        </p:nvSpPr>
        <p:spPr>
          <a:xfrm>
            <a:off x="10496267" y="697600"/>
            <a:ext cx="515200" cy="772800"/>
          </a:xfrm>
          <a:prstGeom prst="rect">
            <a:avLst/>
          </a:prstGeom>
          <a:noFill/>
          <a:ln>
            <a:noFill/>
          </a:ln>
        </p:spPr>
        <p:txBody>
          <a:bodyPr spcFirstLastPara="1" wrap="square" lIns="121900" tIns="121900" rIns="121900" bIns="121900" anchor="t" anchorCtr="0">
            <a:noAutofit/>
          </a:bodyPr>
          <a:lstStyle/>
          <a:p>
            <a:endParaRPr sz="2400"/>
          </a:p>
        </p:txBody>
      </p:sp>
      <p:sp>
        <p:nvSpPr>
          <p:cNvPr id="6" name="Rectangle 5">
            <a:extLst>
              <a:ext uri="{FF2B5EF4-FFF2-40B4-BE49-F238E27FC236}">
                <a16:creationId xmlns:a16="http://schemas.microsoft.com/office/drawing/2014/main" id="{C36A051F-C393-4160-B62E-B4491B49535E}"/>
              </a:ext>
            </a:extLst>
          </p:cNvPr>
          <p:cNvSpPr/>
          <p:nvPr/>
        </p:nvSpPr>
        <p:spPr>
          <a:xfrm>
            <a:off x="10422505" y="808680"/>
            <a:ext cx="1436612" cy="1323439"/>
          </a:xfrm>
          <a:prstGeom prst="rect">
            <a:avLst/>
          </a:prstGeom>
          <a:noFill/>
        </p:spPr>
        <p:txBody>
          <a:bodyPr wrap="squar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4"/>
          <p:cNvSpPr txBox="1">
            <a:spLocks noGrp="1"/>
          </p:cNvSpPr>
          <p:nvPr>
            <p:ph type="body" idx="4294967295"/>
          </p:nvPr>
        </p:nvSpPr>
        <p:spPr>
          <a:xfrm>
            <a:off x="304801" y="1978621"/>
            <a:ext cx="4792662" cy="4554536"/>
          </a:xfrm>
          <a:prstGeom prst="rect">
            <a:avLst/>
          </a:prstGeom>
          <a:solidFill>
            <a:schemeClr val="accent5">
              <a:lumMod val="20000"/>
              <a:lumOff val="80000"/>
            </a:schemeClr>
          </a:solidFill>
        </p:spPr>
        <p:txBody>
          <a:bodyPr spcFirstLastPara="1" vert="horz" wrap="square" lIns="121900" tIns="121900" rIns="121900" bIns="121900" anchor="t" anchorCtr="0">
            <a:noAutofit/>
          </a:bodyPr>
          <a:lstStyle/>
          <a:p>
            <a:pPr marL="0" indent="0">
              <a:spcAft>
                <a:spcPts val="2133"/>
              </a:spcAft>
              <a:buNone/>
            </a:pPr>
            <a:r>
              <a:rPr lang="en" sz="4000" dirty="0">
                <a:latin typeface="Calibri" panose="020F0502020204030204" pitchFamily="34" charset="0"/>
                <a:cs typeface="Calibri" panose="020F0502020204030204" pitchFamily="34" charset="0"/>
              </a:rPr>
              <a:t>A </a:t>
            </a:r>
            <a:r>
              <a:rPr lang="en" sz="4000" b="1" u="sng" dirty="0">
                <a:latin typeface="Calibri" panose="020F0502020204030204" pitchFamily="34" charset="0"/>
                <a:cs typeface="Calibri" panose="020F0502020204030204" pitchFamily="34" charset="0"/>
              </a:rPr>
              <a:t>specific audience</a:t>
            </a:r>
            <a:r>
              <a:rPr lang="en" sz="4000" b="1" dirty="0">
                <a:latin typeface="Calibri" panose="020F0502020204030204" pitchFamily="34" charset="0"/>
                <a:cs typeface="Calibri" panose="020F0502020204030204" pitchFamily="34" charset="0"/>
              </a:rPr>
              <a:t> </a:t>
            </a:r>
            <a:r>
              <a:rPr lang="en" sz="4000" dirty="0">
                <a:latin typeface="Calibri" panose="020F0502020204030204" pitchFamily="34" charset="0"/>
                <a:cs typeface="Calibri" panose="020F0502020204030204" pitchFamily="34" charset="0"/>
              </a:rPr>
              <a:t>is one composed of people who share a common background or who have a common knowledge level.</a:t>
            </a:r>
            <a:endParaRPr sz="4000" dirty="0">
              <a:latin typeface="Calibri" panose="020F0502020204030204" pitchFamily="34" charset="0"/>
              <a:cs typeface="Calibri" panose="020F0502020204030204" pitchFamily="34" charset="0"/>
            </a:endParaRPr>
          </a:p>
        </p:txBody>
      </p:sp>
      <p:sp>
        <p:nvSpPr>
          <p:cNvPr id="126" name="Google Shape;126;p24"/>
          <p:cNvSpPr txBox="1">
            <a:spLocks noGrp="1"/>
          </p:cNvSpPr>
          <p:nvPr>
            <p:ph type="body" idx="4294967295"/>
          </p:nvPr>
        </p:nvSpPr>
        <p:spPr>
          <a:xfrm>
            <a:off x="7094538" y="1978620"/>
            <a:ext cx="4879976" cy="4554537"/>
          </a:xfrm>
          <a:prstGeom prst="rect">
            <a:avLst/>
          </a:prstGeom>
          <a:solidFill>
            <a:schemeClr val="accent5">
              <a:lumMod val="20000"/>
              <a:lumOff val="80000"/>
            </a:schemeClr>
          </a:solidFill>
        </p:spPr>
        <p:txBody>
          <a:bodyPr spcFirstLastPara="1" vert="horz" wrap="square" lIns="121900" tIns="121900" rIns="121900" bIns="121900" anchor="t" anchorCtr="0">
            <a:noAutofit/>
          </a:bodyPr>
          <a:lstStyle/>
          <a:p>
            <a:pPr marL="0" indent="0">
              <a:spcAft>
                <a:spcPts val="2133"/>
              </a:spcAft>
              <a:buNone/>
            </a:pPr>
            <a:r>
              <a:rPr lang="en" sz="4000" dirty="0">
                <a:latin typeface="Calibri" panose="020F0502020204030204" pitchFamily="34" charset="0"/>
                <a:cs typeface="Calibri" panose="020F0502020204030204" pitchFamily="34" charset="0"/>
              </a:rPr>
              <a:t>A </a:t>
            </a:r>
            <a:r>
              <a:rPr lang="en" sz="4000" b="1" u="sng" dirty="0">
                <a:latin typeface="Calibri" panose="020F0502020204030204" pitchFamily="34" charset="0"/>
                <a:cs typeface="Calibri" panose="020F0502020204030204" pitchFamily="34" charset="0"/>
              </a:rPr>
              <a:t>general audience</a:t>
            </a:r>
            <a:r>
              <a:rPr lang="en" sz="4000" b="1" dirty="0">
                <a:latin typeface="Calibri" panose="020F0502020204030204" pitchFamily="34" charset="0"/>
                <a:cs typeface="Calibri" panose="020F0502020204030204" pitchFamily="34" charset="0"/>
              </a:rPr>
              <a:t> </a:t>
            </a:r>
            <a:r>
              <a:rPr lang="en" sz="4000" dirty="0">
                <a:latin typeface="Calibri" panose="020F0502020204030204" pitchFamily="34" charset="0"/>
                <a:cs typeface="Calibri" panose="020F0502020204030204" pitchFamily="34" charset="0"/>
              </a:rPr>
              <a:t>is one composed of people from different backgrounds and with different knowledge levels.</a:t>
            </a:r>
            <a:endParaRPr sz="4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0DA3513-6A1D-4431-BEAF-E27DEB2B0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20" y="139360"/>
            <a:ext cx="4634366" cy="1676854"/>
          </a:xfrm>
          <a:prstGeom prst="rect">
            <a:avLst/>
          </a:prstGeom>
        </p:spPr>
      </p:pic>
      <p:sp>
        <p:nvSpPr>
          <p:cNvPr id="6" name="Rectangle 5">
            <a:extLst>
              <a:ext uri="{FF2B5EF4-FFF2-40B4-BE49-F238E27FC236}">
                <a16:creationId xmlns:a16="http://schemas.microsoft.com/office/drawing/2014/main" id="{ACC6A1D4-A763-438A-A0CB-D3BD7C1F6DE3}"/>
              </a:ext>
            </a:extLst>
          </p:cNvPr>
          <p:cNvSpPr/>
          <p:nvPr/>
        </p:nvSpPr>
        <p:spPr>
          <a:xfrm>
            <a:off x="2815431" y="192957"/>
            <a:ext cx="1851789" cy="1569660"/>
          </a:xfrm>
          <a:prstGeom prst="rect">
            <a:avLst/>
          </a:prstGeom>
          <a:noFill/>
        </p:spPr>
        <p:txBody>
          <a:bodyPr wrap="none" lIns="91440" tIns="45720" rIns="91440" bIns="45720">
            <a:spAutoFit/>
          </a:bodyPr>
          <a:lstStyle/>
          <a:p>
            <a:pPr algn="ctr"/>
            <a:r>
              <a:rPr lang="en-US" sz="9600" b="1" dirty="0">
                <a:ln w="12700" cmpd="sng">
                  <a:solidFill>
                    <a:schemeClr val="accent4"/>
                  </a:solidFill>
                  <a:prstDash val="solid"/>
                </a:ln>
                <a:solidFill>
                  <a:schemeClr val="accent4">
                    <a:lumMod val="75000"/>
                  </a:schemeClr>
                </a:solidFill>
              </a:rPr>
              <a:t>A=</a:t>
            </a:r>
            <a:endParaRPr lang="en-US" sz="9600" b="1" cap="none" spc="0" dirty="0">
              <a:ln w="12700" cmpd="sng">
                <a:solidFill>
                  <a:schemeClr val="accent4"/>
                </a:solidFill>
                <a:prstDash val="solid"/>
              </a:ln>
              <a:solidFill>
                <a:schemeClr val="accent4">
                  <a:lumMod val="75000"/>
                </a:schemeClr>
              </a:solidFill>
              <a:effectLst/>
            </a:endParaRPr>
          </a:p>
        </p:txBody>
      </p:sp>
      <p:pic>
        <p:nvPicPr>
          <p:cNvPr id="8" name="Picture 7">
            <a:extLst>
              <a:ext uri="{FF2B5EF4-FFF2-40B4-BE49-F238E27FC236}">
                <a16:creationId xmlns:a16="http://schemas.microsoft.com/office/drawing/2014/main" id="{E2D28ABA-D0A7-445C-8A34-5529498E12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5407" y="3429000"/>
            <a:ext cx="1101186" cy="110118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15600" y="211567"/>
            <a:ext cx="11360800" cy="763600"/>
          </a:xfrm>
          <a:prstGeom prst="rect">
            <a:avLst/>
          </a:prstGeom>
        </p:spPr>
        <p:txBody>
          <a:bodyPr spcFirstLastPara="1" vert="horz" wrap="square" lIns="121900" tIns="121900" rIns="121900" bIns="121900" anchor="t" anchorCtr="0">
            <a:noAutofit/>
          </a:bodyPr>
          <a:lstStyle/>
          <a:p>
            <a:pPr algn="ctr"/>
            <a:r>
              <a:rPr lang="en" sz="5400" dirty="0">
                <a:solidFill>
                  <a:schemeClr val="tx1"/>
                </a:solidFill>
                <a:latin typeface="Arial Black" panose="020B0A04020102020204" pitchFamily="34" charset="0"/>
              </a:rPr>
              <a:t>General</a:t>
            </a:r>
            <a:r>
              <a:rPr lang="en" dirty="0">
                <a:latin typeface="Arial Black" panose="020B0A04020102020204" pitchFamily="34" charset="0"/>
              </a:rPr>
              <a:t>      </a:t>
            </a:r>
            <a:r>
              <a:rPr lang="en" sz="5400" dirty="0">
                <a:solidFill>
                  <a:schemeClr val="tx1"/>
                </a:solidFill>
                <a:latin typeface="Arial Black" panose="020B0A04020102020204" pitchFamily="34" charset="0"/>
              </a:rPr>
              <a:t>Specific Audience</a:t>
            </a:r>
            <a:endParaRPr sz="5400" dirty="0">
              <a:solidFill>
                <a:schemeClr val="tx1"/>
              </a:solidFill>
              <a:latin typeface="Arial Black" panose="020B0A04020102020204" pitchFamily="34" charset="0"/>
            </a:endParaRPr>
          </a:p>
        </p:txBody>
      </p:sp>
      <p:sp>
        <p:nvSpPr>
          <p:cNvPr id="133" name="Google Shape;133;p25"/>
          <p:cNvSpPr txBox="1">
            <a:spLocks noGrp="1"/>
          </p:cNvSpPr>
          <p:nvPr>
            <p:ph type="body" idx="1"/>
          </p:nvPr>
        </p:nvSpPr>
        <p:spPr>
          <a:xfrm>
            <a:off x="76200" y="1548633"/>
            <a:ext cx="11854543" cy="4716000"/>
          </a:xfrm>
          <a:prstGeom prst="rect">
            <a:avLst/>
          </a:prstGeom>
        </p:spPr>
        <p:txBody>
          <a:bodyPr spcFirstLastPara="1" vert="horz" wrap="square" lIns="121900" tIns="121900" rIns="121900" bIns="121900" anchor="t" anchorCtr="0">
            <a:noAutofit/>
          </a:bodyPr>
          <a:lstStyle/>
          <a:p>
            <a:pPr marL="0" indent="0">
              <a:buNone/>
            </a:pPr>
            <a:r>
              <a:rPr lang="en" sz="4000" dirty="0">
                <a:latin typeface="Calibri" panose="020F0502020204030204" pitchFamily="34" charset="0"/>
                <a:cs typeface="Calibri" panose="020F0502020204030204" pitchFamily="34" charset="0"/>
              </a:rPr>
              <a:t>Answers</a:t>
            </a:r>
            <a:endParaRPr sz="4000" dirty="0">
              <a:latin typeface="Calibri" panose="020F0502020204030204" pitchFamily="34" charset="0"/>
              <a:cs typeface="Calibri" panose="020F0502020204030204" pitchFamily="34" charset="0"/>
            </a:endParaRPr>
          </a:p>
          <a:p>
            <a:pPr indent="-507987">
              <a:spcBef>
                <a:spcPts val="2133"/>
              </a:spcBef>
              <a:buSzPct val="95000"/>
              <a:buAutoNum type="arabicPeriod"/>
            </a:pPr>
            <a:r>
              <a:rPr lang="en" sz="4000" dirty="0">
                <a:latin typeface="Calibri" panose="020F0502020204030204" pitchFamily="34" charset="0"/>
                <a:cs typeface="Calibri" panose="020F0502020204030204" pitchFamily="34" charset="0"/>
              </a:rPr>
              <a:t>A conference of English professors.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listeners of a Top 40 radio show.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attendees at a 4th of July fireworks display.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developers for a particular website.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readers of a newspaper. </a:t>
            </a:r>
            <a:endParaRPr sz="4000" dirty="0">
              <a:latin typeface="Calibri" panose="020F0502020204030204" pitchFamily="34" charset="0"/>
              <a:cs typeface="Calibri" panose="020F0502020204030204" pitchFamily="34" charset="0"/>
            </a:endParaRPr>
          </a:p>
        </p:txBody>
      </p:sp>
      <p:sp>
        <p:nvSpPr>
          <p:cNvPr id="134" name="Google Shape;134;p25"/>
          <p:cNvSpPr txBox="1"/>
          <p:nvPr/>
        </p:nvSpPr>
        <p:spPr>
          <a:xfrm>
            <a:off x="7982714" y="2599134"/>
            <a:ext cx="1579786" cy="594800"/>
          </a:xfrm>
          <a:prstGeom prst="rect">
            <a:avLst/>
          </a:prstGeom>
          <a:noFill/>
          <a:ln>
            <a:noFill/>
          </a:ln>
        </p:spPr>
        <p:txBody>
          <a:bodyPr spcFirstLastPara="1" wrap="square" lIns="121900" tIns="121900" rIns="121900" bIns="121900" anchor="t" anchorCtr="0">
            <a:noAutofit/>
          </a:bodyPr>
          <a:lstStyle/>
          <a:p>
            <a:pPr marL="152396">
              <a:buSzPts val="1800"/>
            </a:pPr>
            <a:r>
              <a:rPr lang="en-US" sz="2400" b="1" dirty="0">
                <a:highlight>
                  <a:srgbClr val="FFFF00"/>
                </a:highlight>
                <a:latin typeface="Calibri" panose="020F0502020204030204" pitchFamily="34" charset="0"/>
                <a:cs typeface="Calibri" panose="020F0502020204030204" pitchFamily="34" charset="0"/>
              </a:rPr>
              <a:t>SPECIFIC</a:t>
            </a:r>
          </a:p>
        </p:txBody>
      </p:sp>
      <p:sp>
        <p:nvSpPr>
          <p:cNvPr id="135" name="Google Shape;135;p25"/>
          <p:cNvSpPr txBox="1"/>
          <p:nvPr/>
        </p:nvSpPr>
        <p:spPr>
          <a:xfrm>
            <a:off x="8488300" y="3170084"/>
            <a:ext cx="1579786"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sp>
        <p:nvSpPr>
          <p:cNvPr id="136" name="Google Shape;136;p25"/>
          <p:cNvSpPr txBox="1"/>
          <p:nvPr/>
        </p:nvSpPr>
        <p:spPr>
          <a:xfrm>
            <a:off x="10586729" y="3811833"/>
            <a:ext cx="1420214"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sp>
        <p:nvSpPr>
          <p:cNvPr id="137" name="Google Shape;137;p25"/>
          <p:cNvSpPr txBox="1"/>
          <p:nvPr/>
        </p:nvSpPr>
        <p:spPr>
          <a:xfrm>
            <a:off x="9077424" y="4443433"/>
            <a:ext cx="1372862"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SPECIFIC</a:t>
            </a:r>
          </a:p>
        </p:txBody>
      </p:sp>
      <p:sp>
        <p:nvSpPr>
          <p:cNvPr id="138" name="Google Shape;138;p25"/>
          <p:cNvSpPr txBox="1"/>
          <p:nvPr/>
        </p:nvSpPr>
        <p:spPr>
          <a:xfrm>
            <a:off x="6672167" y="5011967"/>
            <a:ext cx="1579786"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pic>
        <p:nvPicPr>
          <p:cNvPr id="3" name="Picture 2">
            <a:extLst>
              <a:ext uri="{FF2B5EF4-FFF2-40B4-BE49-F238E27FC236}">
                <a16:creationId xmlns:a16="http://schemas.microsoft.com/office/drawing/2014/main" id="{1CB5BEFE-4F1A-4777-8AD3-44B9F0ED2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361" y="403288"/>
            <a:ext cx="858612" cy="858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10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10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10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6"/>
          <p:cNvSpPr txBox="1">
            <a:spLocks noGrp="1"/>
          </p:cNvSpPr>
          <p:nvPr>
            <p:ph type="body" idx="4294967295"/>
          </p:nvPr>
        </p:nvSpPr>
        <p:spPr>
          <a:xfrm>
            <a:off x="697433" y="2103402"/>
            <a:ext cx="4373667" cy="744537"/>
          </a:xfrm>
          <a:prstGeom prst="rect">
            <a:avLst/>
          </a:prstGeom>
          <a:ln w="38100">
            <a:solidFill>
              <a:schemeClr val="tx1">
                <a:lumMod val="50000"/>
                <a:lumOff val="50000"/>
              </a:schemeClr>
            </a:solidFill>
          </a:ln>
        </p:spPr>
        <p:txBody>
          <a:bodyPr spcFirstLastPara="1" vert="horz" wrap="square" lIns="121900" tIns="121900" rIns="121900" bIns="121900" anchor="t" anchorCtr="0">
            <a:noAutofit/>
          </a:bodyPr>
          <a:lstStyle/>
          <a:p>
            <a:pPr marL="0" indent="0">
              <a:spcAft>
                <a:spcPts val="2133"/>
              </a:spcAft>
              <a:buNone/>
            </a:pPr>
            <a:r>
              <a:rPr lang="en" sz="2800" b="1" dirty="0">
                <a:latin typeface="Arial Black" panose="020B0A04020102020204" pitchFamily="34" charset="0"/>
              </a:rPr>
              <a:t>To inform or explain</a:t>
            </a:r>
            <a:endParaRPr sz="2800" b="1" dirty="0">
              <a:latin typeface="Arial Black" panose="020B0A04020102020204" pitchFamily="34" charset="0"/>
            </a:endParaRPr>
          </a:p>
        </p:txBody>
      </p:sp>
      <p:sp>
        <p:nvSpPr>
          <p:cNvPr id="145" name="Google Shape;145;p26"/>
          <p:cNvSpPr txBox="1">
            <a:spLocks noGrp="1"/>
          </p:cNvSpPr>
          <p:nvPr>
            <p:ph type="body" idx="4294967295"/>
          </p:nvPr>
        </p:nvSpPr>
        <p:spPr>
          <a:xfrm>
            <a:off x="6270171" y="2123358"/>
            <a:ext cx="5429174" cy="744536"/>
          </a:xfrm>
          <a:prstGeom prst="rect">
            <a:avLst/>
          </a:prstGeom>
          <a:ln w="34925">
            <a:solidFill>
              <a:schemeClr val="tx1">
                <a:lumMod val="50000"/>
                <a:lumOff val="50000"/>
              </a:schemeClr>
            </a:solidFill>
          </a:ln>
        </p:spPr>
        <p:txBody>
          <a:bodyPr spcFirstLastPara="1" vert="horz" wrap="square" lIns="121900" tIns="121900" rIns="121900" bIns="121900" anchor="t" anchorCtr="0">
            <a:noAutofit/>
          </a:bodyPr>
          <a:lstStyle/>
          <a:p>
            <a:pPr marL="0" indent="0">
              <a:spcAft>
                <a:spcPts val="2133"/>
              </a:spcAft>
              <a:buNone/>
            </a:pPr>
            <a:r>
              <a:rPr lang="en" sz="2800" dirty="0">
                <a:latin typeface="Arial Black" panose="020B0A04020102020204" pitchFamily="34" charset="0"/>
                <a:cs typeface="Calibri" panose="020F0502020204030204" pitchFamily="34" charset="0"/>
              </a:rPr>
              <a:t>To support a point of view</a:t>
            </a:r>
            <a:endParaRPr sz="2800" dirty="0">
              <a:latin typeface="Arial Black" panose="020B0A04020102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4C78E6F-578E-4CEE-86F3-B3AB6C402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500" y="0"/>
            <a:ext cx="4160999" cy="1735104"/>
          </a:xfrm>
          <a:prstGeom prst="rect">
            <a:avLst/>
          </a:prstGeom>
        </p:spPr>
      </p:pic>
      <p:sp>
        <p:nvSpPr>
          <p:cNvPr id="7" name="Rectangle 6">
            <a:extLst>
              <a:ext uri="{FF2B5EF4-FFF2-40B4-BE49-F238E27FC236}">
                <a16:creationId xmlns:a16="http://schemas.microsoft.com/office/drawing/2014/main" id="{6BF6475C-CD10-4501-BC5A-E41CCDB8AAA4}"/>
              </a:ext>
            </a:extLst>
          </p:cNvPr>
          <p:cNvSpPr/>
          <p:nvPr/>
        </p:nvSpPr>
        <p:spPr>
          <a:xfrm>
            <a:off x="2661031" y="82722"/>
            <a:ext cx="1900083" cy="1569660"/>
          </a:xfrm>
          <a:prstGeom prst="rect">
            <a:avLst/>
          </a:prstGeom>
          <a:noFill/>
        </p:spPr>
        <p:txBody>
          <a:bodyPr wrap="square" lIns="91440" tIns="45720" rIns="91440" bIns="45720">
            <a:spAutoFit/>
          </a:bodyPr>
          <a:lstStyle/>
          <a:p>
            <a:pPr algn="ctr"/>
            <a:r>
              <a:rPr lang="en-US" sz="9600" b="1" dirty="0">
                <a:ln w="13462">
                  <a:solidFill>
                    <a:schemeClr val="bg1"/>
                  </a:solidFill>
                  <a:prstDash val="solid"/>
                </a:ln>
                <a:solidFill>
                  <a:srgbClr val="5F5F5F"/>
                </a:solidFill>
                <a:effectLst>
                  <a:outerShdw dist="38100" dir="2700000" algn="bl" rotWithShape="0">
                    <a:schemeClr val="accent5"/>
                  </a:outerShdw>
                </a:effectLst>
                <a:latin typeface="Calibri" panose="020F0502020204030204" pitchFamily="34" charset="0"/>
                <a:cs typeface="Calibri" panose="020F0502020204030204" pitchFamily="34" charset="0"/>
              </a:rPr>
              <a:t>P=</a:t>
            </a:r>
            <a:endParaRPr lang="en-US" sz="9600" b="1" cap="none" spc="0" dirty="0">
              <a:ln w="13462">
                <a:solidFill>
                  <a:schemeClr val="bg1"/>
                </a:solidFill>
                <a:prstDash val="solid"/>
              </a:ln>
              <a:solidFill>
                <a:srgbClr val="5F5F5F"/>
              </a:solidFill>
              <a:effectLst>
                <a:outerShdw dist="38100" dir="2700000" algn="bl" rotWithShape="0">
                  <a:schemeClr val="accent5"/>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D44D45C-A384-4573-B207-645C727E8875}"/>
              </a:ext>
            </a:extLst>
          </p:cNvPr>
          <p:cNvSpPr/>
          <p:nvPr/>
        </p:nvSpPr>
        <p:spPr>
          <a:xfrm>
            <a:off x="860485" y="3105720"/>
            <a:ext cx="4047562" cy="1569660"/>
          </a:xfrm>
          <a:prstGeom prst="rect">
            <a:avLst/>
          </a:prstGeom>
          <a:solidFill>
            <a:srgbClr val="FFFF00"/>
          </a:solidFill>
        </p:spPr>
        <p:txBody>
          <a:bodyPr wrap="square">
            <a:spAutoFit/>
          </a:bodyPr>
          <a:lstStyle/>
          <a:p>
            <a:r>
              <a:rPr lang="en-US" sz="3200" b="1" dirty="0">
                <a:latin typeface="Calibri" panose="020F0502020204030204" pitchFamily="34" charset="0"/>
                <a:cs typeface="Calibri" panose="020F0502020204030204" pitchFamily="34" charset="0"/>
              </a:rPr>
              <a:t>https://www.youtube.com/watch?v=JKFu-2gjjo0</a:t>
            </a:r>
          </a:p>
        </p:txBody>
      </p:sp>
      <p:sp>
        <p:nvSpPr>
          <p:cNvPr id="3" name="Rectangle 2">
            <a:extLst>
              <a:ext uri="{FF2B5EF4-FFF2-40B4-BE49-F238E27FC236}">
                <a16:creationId xmlns:a16="http://schemas.microsoft.com/office/drawing/2014/main" id="{6E1D9B8B-B4BC-45D9-8FA2-C6720E0C9D7A}"/>
              </a:ext>
            </a:extLst>
          </p:cNvPr>
          <p:cNvSpPr/>
          <p:nvPr/>
        </p:nvSpPr>
        <p:spPr>
          <a:xfrm>
            <a:off x="6399870" y="3136612"/>
            <a:ext cx="5169776" cy="1077218"/>
          </a:xfrm>
          <a:prstGeom prst="rect">
            <a:avLst/>
          </a:prstGeom>
          <a:solidFill>
            <a:schemeClr val="accent6">
              <a:lumMod val="40000"/>
              <a:lumOff val="60000"/>
            </a:schemeClr>
          </a:solidFill>
        </p:spPr>
        <p:txBody>
          <a:bodyPr wrap="square">
            <a:spAutoFit/>
          </a:bodyPr>
          <a:lstStyle/>
          <a:p>
            <a:r>
              <a:rPr lang="en-US" sz="3200" b="1" dirty="0">
                <a:latin typeface="Calibri" panose="020F0502020204030204" pitchFamily="34" charset="0"/>
                <a:cs typeface="Calibri" panose="020F0502020204030204" pitchFamily="34" charset="0"/>
              </a:rPr>
              <a:t>https://www.youtube.com/watch?v=ThIrw_LpuRA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4123D7-B4F8-492D-815D-2D52F12D8DDF}"/>
              </a:ext>
            </a:extLst>
          </p:cNvPr>
          <p:cNvGraphicFramePr>
            <a:graphicFrameLocks noGrp="1"/>
          </p:cNvGraphicFramePr>
          <p:nvPr>
            <p:extLst>
              <p:ext uri="{D42A27DB-BD31-4B8C-83A1-F6EECF244321}">
                <p14:modId xmlns:p14="http://schemas.microsoft.com/office/powerpoint/2010/main" val="941618890"/>
              </p:ext>
            </p:extLst>
          </p:nvPr>
        </p:nvGraphicFramePr>
        <p:xfrm>
          <a:off x="221061" y="138449"/>
          <a:ext cx="11524624" cy="6276301"/>
        </p:xfrm>
        <a:graphic>
          <a:graphicData uri="http://schemas.openxmlformats.org/drawingml/2006/table">
            <a:tbl>
              <a:tblPr firstRow="1" bandRow="1">
                <a:tableStyleId>{5C22544A-7EE6-4342-B048-85BDC9FD1C3A}</a:tableStyleId>
              </a:tblPr>
              <a:tblGrid>
                <a:gridCol w="2060318">
                  <a:extLst>
                    <a:ext uri="{9D8B030D-6E8A-4147-A177-3AD203B41FA5}">
                      <a16:colId xmlns:a16="http://schemas.microsoft.com/office/drawing/2014/main" val="2265301887"/>
                    </a:ext>
                  </a:extLst>
                </a:gridCol>
                <a:gridCol w="9464306">
                  <a:extLst>
                    <a:ext uri="{9D8B030D-6E8A-4147-A177-3AD203B41FA5}">
                      <a16:colId xmlns:a16="http://schemas.microsoft.com/office/drawing/2014/main" val="1898958776"/>
                    </a:ext>
                  </a:extLst>
                </a:gridCol>
              </a:tblGrid>
              <a:tr h="226583">
                <a:tc>
                  <a:txBody>
                    <a:bodyPr/>
                    <a:lstStyle/>
                    <a:p>
                      <a:pPr algn="ctr"/>
                      <a:r>
                        <a:rPr lang="en-US" sz="3600" dirty="0">
                          <a:solidFill>
                            <a:schemeClr val="tx1"/>
                          </a:solidFill>
                          <a:latin typeface="Calibri" panose="020F0502020204030204" pitchFamily="34" charset="0"/>
                          <a:cs typeface="Calibri" panose="020F0502020204030204" pitchFamily="34" charset="0"/>
                        </a:rPr>
                        <a:t>STRAP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Calibri" panose="020F0502020204030204" pitchFamily="34" charset="0"/>
                          <a:cs typeface="Calibri" panose="020F0502020204030204" pitchFamily="34" charset="0"/>
                        </a:rPr>
                        <a:t>When c</a:t>
                      </a:r>
                      <a:r>
                        <a:rPr lang="en-US" sz="2800" dirty="0">
                          <a:solidFill>
                            <a:schemeClr val="tx1"/>
                          </a:solidFill>
                          <a:latin typeface="Calibri" panose="020F0502020204030204" pitchFamily="34" charset="0"/>
                          <a:ea typeface="Arial" panose="020B0604020202020204" pitchFamily="34" charset="0"/>
                          <a:cs typeface="Calibri" panose="020F0502020204030204" pitchFamily="34" charset="0"/>
                        </a:rPr>
                        <a:t>onsidering a Writing Situation and Task, determine each of the following:</a:t>
                      </a:r>
                    </a:p>
                  </a:txBody>
                  <a:tcPr/>
                </a:tc>
                <a:extLst>
                  <a:ext uri="{0D108BD9-81ED-4DB2-BD59-A6C34878D82A}">
                    <a16:rowId xmlns:a16="http://schemas.microsoft.com/office/drawing/2014/main" val="268659145"/>
                  </a:ext>
                </a:extLst>
              </a:tr>
              <a:tr h="635246">
                <a:tc>
                  <a:txBody>
                    <a:bodyPr/>
                    <a:lstStyle/>
                    <a:p>
                      <a:r>
                        <a:rPr lang="en-US" sz="2800" b="1" u="sng" dirty="0">
                          <a:solidFill>
                            <a:srgbClr val="3C78D8"/>
                          </a:solidFill>
                          <a:latin typeface="Arial" panose="020B0604020202020204" pitchFamily="34" charset="0"/>
                          <a:ea typeface="Arial" panose="020B0604020202020204" pitchFamily="34" charset="0"/>
                        </a:rPr>
                        <a:t>S</a:t>
                      </a:r>
                      <a:r>
                        <a:rPr lang="en-US" sz="2800" b="1" dirty="0">
                          <a:latin typeface="Arial" panose="020B0604020202020204" pitchFamily="34" charset="0"/>
                          <a:ea typeface="Arial" panose="020B0604020202020204" pitchFamily="34" charset="0"/>
                        </a:rPr>
                        <a:t>UBJECT</a:t>
                      </a:r>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What topic are you to address?</a:t>
                      </a:r>
                    </a:p>
                  </a:txBody>
                  <a:tcPr/>
                </a:tc>
                <a:extLst>
                  <a:ext uri="{0D108BD9-81ED-4DB2-BD59-A6C34878D82A}">
                    <a16:rowId xmlns:a16="http://schemas.microsoft.com/office/drawing/2014/main" val="1806858201"/>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T</a:t>
                      </a:r>
                      <a:r>
                        <a:rPr lang="en-US" sz="2800" b="1" dirty="0">
                          <a:latin typeface="Arial" panose="020B0604020202020204" pitchFamily="34" charset="0"/>
                          <a:ea typeface="Arial" panose="020B0604020202020204" pitchFamily="34" charset="0"/>
                        </a:rPr>
                        <a:t>YPE</a:t>
                      </a:r>
                      <a:r>
                        <a:rPr lang="en-US" sz="2800" dirty="0">
                          <a:latin typeface="Arial" panose="020B0604020202020204" pitchFamily="34" charset="0"/>
                          <a:ea typeface="Arial" panose="020B0604020202020204" pitchFamily="34" charset="0"/>
                        </a:rPr>
                        <a:t> </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What format should your writing take?--- essay, email, letter, article,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3026488664"/>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R</a:t>
                      </a:r>
                      <a:r>
                        <a:rPr lang="en-US" sz="2800" b="1" dirty="0">
                          <a:latin typeface="Arial" panose="020B0604020202020204" pitchFamily="34" charset="0"/>
                          <a:ea typeface="Arial" panose="020B0604020202020204" pitchFamily="34" charset="0"/>
                        </a:rPr>
                        <a:t>OLE</a:t>
                      </a:r>
                      <a:r>
                        <a:rPr lang="en-US" sz="2800" dirty="0">
                          <a:latin typeface="Arial" panose="020B0604020202020204" pitchFamily="34" charset="0"/>
                          <a:ea typeface="Arial" panose="020B0604020202020204" pitchFamily="34" charset="0"/>
                        </a:rPr>
                        <a:t> </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From what role will you write? student, son, daughter, volunteer, citizen, athlete,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2760952482"/>
                  </a:ext>
                </a:extLst>
              </a:tr>
              <a:tr h="1247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3C78D8"/>
                          </a:solidFill>
                          <a:latin typeface="Arial" panose="020B0604020202020204" pitchFamily="34" charset="0"/>
                          <a:ea typeface="Arial" panose="020B0604020202020204" pitchFamily="34" charset="0"/>
                        </a:rPr>
                        <a:t>A</a:t>
                      </a:r>
                      <a:r>
                        <a:rPr lang="en-US" sz="2800" b="1" dirty="0">
                          <a:latin typeface="Arial" panose="020B0604020202020204" pitchFamily="34" charset="0"/>
                          <a:ea typeface="Arial" panose="020B0604020202020204" pitchFamily="34" charset="0"/>
                        </a:rPr>
                        <a:t>UDIENCE</a:t>
                      </a:r>
                      <a:endParaRPr lang="en-US" sz="2800" dirty="0"/>
                    </a:p>
                  </a:txBody>
                  <a:tcPr/>
                </a:tc>
                <a:tc>
                  <a:txBody>
                    <a:bodyPr/>
                    <a:lstStyle/>
                    <a:p>
                      <a:pPr>
                        <a:lnSpc>
                          <a:spcPct val="115000"/>
                        </a:lnSpc>
                      </a:pPr>
                      <a:r>
                        <a:rPr lang="en-US" sz="2800" dirty="0">
                          <a:latin typeface="Arial" panose="020B0604020202020204" pitchFamily="34" charset="0"/>
                          <a:ea typeface="Arial" panose="020B0604020202020204" pitchFamily="34" charset="0"/>
                        </a:rPr>
                        <a:t>To whom are you writing? HINT: The writing situation will GIVE you this information.</a:t>
                      </a:r>
                    </a:p>
                  </a:txBody>
                  <a:tcPr/>
                </a:tc>
                <a:extLst>
                  <a:ext uri="{0D108BD9-81ED-4DB2-BD59-A6C34878D82A}">
                    <a16:rowId xmlns:a16="http://schemas.microsoft.com/office/drawing/2014/main" val="11048027"/>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P</a:t>
                      </a:r>
                      <a:r>
                        <a:rPr lang="en-US" sz="2800" b="1" dirty="0">
                          <a:latin typeface="Arial" panose="020B0604020202020204" pitchFamily="34" charset="0"/>
                          <a:ea typeface="Arial" panose="020B0604020202020204" pitchFamily="34" charset="0"/>
                        </a:rPr>
                        <a:t>URPOSE</a:t>
                      </a:r>
                      <a:endParaRPr lang="en-US" sz="2800" dirty="0"/>
                    </a:p>
                  </a:txBody>
                  <a:tcPr/>
                </a:tc>
                <a:tc>
                  <a:txBody>
                    <a:bodyPr/>
                    <a:lstStyle/>
                    <a:p>
                      <a:r>
                        <a:rPr lang="en-US" sz="2800" dirty="0">
                          <a:latin typeface="Arial" panose="020B0604020202020204" pitchFamily="34" charset="0"/>
                          <a:ea typeface="Arial" panose="020B0604020202020204" pitchFamily="34" charset="0"/>
                        </a:rPr>
                        <a:t>For what purpose do you write? To inform or explain or to support a point of view.</a:t>
                      </a:r>
                      <a:endParaRPr lang="en-US" sz="2800" dirty="0"/>
                    </a:p>
                  </a:txBody>
                  <a:tcPr/>
                </a:tc>
                <a:extLst>
                  <a:ext uri="{0D108BD9-81ED-4DB2-BD59-A6C34878D82A}">
                    <a16:rowId xmlns:a16="http://schemas.microsoft.com/office/drawing/2014/main" val="2965847279"/>
                  </a:ext>
                </a:extLst>
              </a:tr>
            </a:tbl>
          </a:graphicData>
        </a:graphic>
      </p:graphicFrame>
      <p:sp>
        <p:nvSpPr>
          <p:cNvPr id="5" name="Rectangle 4">
            <a:extLst>
              <a:ext uri="{FF2B5EF4-FFF2-40B4-BE49-F238E27FC236}">
                <a16:creationId xmlns:a16="http://schemas.microsoft.com/office/drawing/2014/main" id="{6ED204CF-CD9E-4CBB-A323-AD04009BB0B9}"/>
              </a:ext>
            </a:extLst>
          </p:cNvPr>
          <p:cNvSpPr/>
          <p:nvPr/>
        </p:nvSpPr>
        <p:spPr>
          <a:xfrm>
            <a:off x="6705074" y="6247512"/>
            <a:ext cx="5265865" cy="610488"/>
          </a:xfrm>
          <a:prstGeom prst="rect">
            <a:avLst/>
          </a:prstGeom>
        </p:spPr>
        <p:txBody>
          <a:bodyPr wrap="none">
            <a:spAutoFit/>
          </a:bodyPr>
          <a:lstStyle/>
          <a:p>
            <a:pPr>
              <a:lnSpc>
                <a:spcPct val="115000"/>
              </a:lnSpc>
            </a:pPr>
            <a:r>
              <a:rPr lang="en-US" b="1" dirty="0">
                <a:latin typeface="Arial" panose="020B0604020202020204" pitchFamily="34" charset="0"/>
                <a:ea typeface="Arial" panose="020B0604020202020204" pitchFamily="34" charset="0"/>
              </a:rPr>
              <a:t>STRAP adapted from </a:t>
            </a:r>
            <a:r>
              <a:rPr lang="en-US" b="1" i="1" dirty="0">
                <a:latin typeface="Arial" panose="020B0604020202020204" pitchFamily="34" charset="0"/>
                <a:ea typeface="Arial" panose="020B0604020202020204" pitchFamily="34" charset="0"/>
              </a:rPr>
              <a:t>The Write Source.</a:t>
            </a:r>
            <a:r>
              <a:rPr lang="en-US" b="1" dirty="0">
                <a:latin typeface="Arial" panose="020B0604020202020204" pitchFamily="34" charset="0"/>
                <a:ea typeface="Arial" panose="020B0604020202020204" pitchFamily="34" charset="0"/>
              </a:rPr>
              <a:t> 2007 </a:t>
            </a:r>
            <a:r>
              <a:rPr lang="en-US" sz="3200" b="1" dirty="0">
                <a:latin typeface="Arial" panose="020B0604020202020204" pitchFamily="34" charset="0"/>
                <a:ea typeface="Arial" panose="020B0604020202020204" pitchFamily="34" charset="0"/>
              </a:rPr>
              <a:t> </a:t>
            </a:r>
            <a:endParaRPr lang="en-US" sz="32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06358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70325" y="564695"/>
            <a:ext cx="7317017" cy="5487763"/>
          </a:xfrm>
        </p:spPr>
      </p:pic>
      <p:pic>
        <p:nvPicPr>
          <p:cNvPr id="7" name="Picture 6">
            <a:extLst>
              <a:ext uri="{FF2B5EF4-FFF2-40B4-BE49-F238E27FC236}">
                <a16:creationId xmlns:a16="http://schemas.microsoft.com/office/drawing/2014/main" id="{DA520997-349C-40FB-970F-B60AC158B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628" y="1973036"/>
            <a:ext cx="3135086" cy="1714500"/>
          </a:xfrm>
          <a:prstGeom prst="rect">
            <a:avLst/>
          </a:prstGeom>
          <a:ln w="25400">
            <a:solidFill>
              <a:schemeClr val="tx1">
                <a:lumMod val="50000"/>
                <a:lumOff val="50000"/>
              </a:schemeClr>
            </a:solidFill>
          </a:ln>
        </p:spPr>
      </p:pic>
      <p:sp>
        <p:nvSpPr>
          <p:cNvPr id="8" name="TextBox 7">
            <a:extLst>
              <a:ext uri="{FF2B5EF4-FFF2-40B4-BE49-F238E27FC236}">
                <a16:creationId xmlns:a16="http://schemas.microsoft.com/office/drawing/2014/main" id="{168B2436-487D-48DF-A33E-3BD77C4FCCD2}"/>
              </a:ext>
            </a:extLst>
          </p:cNvPr>
          <p:cNvSpPr txBox="1"/>
          <p:nvPr/>
        </p:nvSpPr>
        <p:spPr>
          <a:xfrm>
            <a:off x="8131627" y="3722913"/>
            <a:ext cx="3135087" cy="461665"/>
          </a:xfrm>
          <a:prstGeom prst="rect">
            <a:avLst/>
          </a:prstGeom>
          <a:noFill/>
          <a:ln w="31750">
            <a:solidFill>
              <a:schemeClr val="tx1">
                <a:lumMod val="50000"/>
                <a:lumOff val="50000"/>
              </a:schemeClr>
            </a:solidFill>
          </a:ln>
        </p:spPr>
        <p:txBody>
          <a:bodyPr wrap="square" rtlCol="0">
            <a:spAutoFit/>
          </a:bodyPr>
          <a:lstStyle/>
          <a:p>
            <a:pPr algn="ctr"/>
            <a:r>
              <a:rPr lang="en-US" sz="2400" b="1" dirty="0">
                <a:latin typeface="Arial Black" panose="020B0A04020102020204" pitchFamily="34" charset="0"/>
              </a:rPr>
              <a:t>12:00 – 12:45 pm.</a:t>
            </a:r>
          </a:p>
        </p:txBody>
      </p:sp>
    </p:spTree>
    <p:extLst>
      <p:ext uri="{BB962C8B-B14F-4D97-AF65-F5344CB8AC3E}">
        <p14:creationId xmlns:p14="http://schemas.microsoft.com/office/powerpoint/2010/main" val="3396826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3183" y="118524"/>
            <a:ext cx="10905646" cy="806800"/>
          </a:xfrm>
        </p:spPr>
        <p:txBody>
          <a:bodyPr>
            <a:noAutofit/>
          </a:bodyPr>
          <a:lstStyle/>
          <a:p>
            <a:r>
              <a:rPr lang="en-US" sz="4400" b="1" dirty="0">
                <a:solidFill>
                  <a:schemeClr val="accent2"/>
                </a:solidFill>
              </a:rPr>
              <a:t>Alexander Who Used to Be Rich Last Sunday</a:t>
            </a:r>
          </a:p>
        </p:txBody>
      </p:sp>
      <p:pic>
        <p:nvPicPr>
          <p:cNvPr id="3" name="Picture 2">
            <a:extLst>
              <a:ext uri="{FF2B5EF4-FFF2-40B4-BE49-F238E27FC236}">
                <a16:creationId xmlns:a16="http://schemas.microsoft.com/office/drawing/2014/main" id="{E1FCB8F9-D014-7544-B8B1-0AB9E71915D3}"/>
              </a:ext>
            </a:extLst>
          </p:cNvPr>
          <p:cNvPicPr>
            <a:picLocks noChangeAspect="1"/>
          </p:cNvPicPr>
          <p:nvPr/>
        </p:nvPicPr>
        <p:blipFill>
          <a:blip r:embed="rId3"/>
          <a:stretch>
            <a:fillRect/>
          </a:stretch>
        </p:blipFill>
        <p:spPr>
          <a:xfrm>
            <a:off x="1519708" y="1688184"/>
            <a:ext cx="3747752" cy="2840763"/>
          </a:xfrm>
          <a:prstGeom prst="rect">
            <a:avLst/>
          </a:prstGeom>
        </p:spPr>
      </p:pic>
      <p:sp>
        <p:nvSpPr>
          <p:cNvPr id="4" name="TextBox 3"/>
          <p:cNvSpPr txBox="1"/>
          <p:nvPr/>
        </p:nvSpPr>
        <p:spPr>
          <a:xfrm>
            <a:off x="3110554" y="4900678"/>
            <a:ext cx="6439438" cy="1569660"/>
          </a:xfrm>
          <a:prstGeom prst="rect">
            <a:avLst/>
          </a:prstGeom>
          <a:noFill/>
          <a:ln w="50800">
            <a:solidFill>
              <a:schemeClr val="accent2"/>
            </a:solidFill>
          </a:ln>
        </p:spPr>
        <p:txBody>
          <a:bodyPr wrap="square" rtlCol="0">
            <a:spAutoFit/>
          </a:bodyPr>
          <a:lstStyle/>
          <a:p>
            <a:pPr algn="ctr"/>
            <a:r>
              <a:rPr lang="en-US" sz="2400" b="1" dirty="0">
                <a:latin typeface="Calibri" panose="020F0502020204030204" pitchFamily="34" charset="0"/>
              </a:rPr>
              <a:t>Lexile Level: 570 </a:t>
            </a:r>
          </a:p>
          <a:p>
            <a:pPr algn="ctr"/>
            <a:r>
              <a:rPr lang="en-US" sz="2400" b="1" dirty="0">
                <a:latin typeface="Calibri" panose="020F0502020204030204" pitchFamily="34" charset="0"/>
              </a:rPr>
              <a:t>Grade 2-3 Text Complexity Grade Band: 450-790</a:t>
            </a:r>
          </a:p>
          <a:p>
            <a:pPr algn="ctr"/>
            <a:r>
              <a:rPr lang="en-US" sz="2400" b="1" dirty="0">
                <a:latin typeface="Calibri" panose="020F0502020204030204" pitchFamily="34" charset="0"/>
              </a:rPr>
              <a:t>Standards Complexity Level Range: Middle</a:t>
            </a:r>
          </a:p>
          <a:p>
            <a:pPr algn="ctr"/>
            <a:r>
              <a:rPr lang="en-US" sz="2400" b="1" dirty="0">
                <a:latin typeface="Calibri" panose="020F0502020204030204" pitchFamily="34" charset="0"/>
              </a:rPr>
              <a:t>Book Recommendation: Ages 4-8</a:t>
            </a:r>
          </a:p>
        </p:txBody>
      </p:sp>
      <p:pic>
        <p:nvPicPr>
          <p:cNvPr id="6" name="Picture 5"/>
          <p:cNvPicPr>
            <a:picLocks noChangeAspect="1"/>
          </p:cNvPicPr>
          <p:nvPr/>
        </p:nvPicPr>
        <p:blipFill>
          <a:blip r:embed="rId4"/>
          <a:stretch>
            <a:fillRect/>
          </a:stretch>
        </p:blipFill>
        <p:spPr>
          <a:xfrm>
            <a:off x="5769735" y="1749530"/>
            <a:ext cx="6892100" cy="3008825"/>
          </a:xfrm>
          <a:prstGeom prst="rect">
            <a:avLst/>
          </a:prstGeom>
        </p:spPr>
      </p:pic>
    </p:spTree>
    <p:extLst>
      <p:ext uri="{BB962C8B-B14F-4D97-AF65-F5344CB8AC3E}">
        <p14:creationId xmlns:p14="http://schemas.microsoft.com/office/powerpoint/2010/main" val="356971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D61-540D-EC49-924E-F7884A1FED6C}"/>
              </a:ext>
            </a:extLst>
          </p:cNvPr>
          <p:cNvSpPr>
            <a:spLocks noGrp="1"/>
          </p:cNvSpPr>
          <p:nvPr>
            <p:ph type="title"/>
          </p:nvPr>
        </p:nvSpPr>
        <p:spPr>
          <a:xfrm>
            <a:off x="803216" y="283191"/>
            <a:ext cx="10871200" cy="990600"/>
          </a:xfrm>
        </p:spPr>
        <p:txBody>
          <a:bodyPr>
            <a:normAutofit fontScale="90000"/>
          </a:bodyPr>
          <a:lstStyle/>
          <a:p>
            <a:pPr algn="ctr"/>
            <a:br>
              <a:rPr lang="en-US" sz="5300" b="1" u="sng" dirty="0"/>
            </a:br>
            <a:r>
              <a:rPr lang="en-US" sz="5300" b="1" dirty="0"/>
              <a:t>Reading Standards</a:t>
            </a:r>
            <a:br>
              <a:rPr lang="en-US" sz="5300" b="1" dirty="0"/>
            </a:br>
            <a:r>
              <a:rPr lang="en-US" sz="4000" b="1" dirty="0"/>
              <a:t>Literary and Informational </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A648204B-0C10-2C4F-88FC-C19B39581C14}"/>
              </a:ext>
            </a:extLst>
          </p:cNvPr>
          <p:cNvSpPr>
            <a:spLocks noGrp="1"/>
          </p:cNvSpPr>
          <p:nvPr>
            <p:ph idx="1"/>
          </p:nvPr>
        </p:nvSpPr>
        <p:spPr>
          <a:xfrm>
            <a:off x="300251" y="1968689"/>
            <a:ext cx="11573301" cy="4445759"/>
          </a:xfrm>
        </p:spPr>
        <p:txBody>
          <a:bodyPr>
            <a:normAutofit lnSpcReduction="10000"/>
          </a:bodyPr>
          <a:lstStyle/>
          <a:p>
            <a:r>
              <a:rPr lang="en-US" b="1" u="sng" dirty="0"/>
              <a:t>R.I.3.1</a:t>
            </a:r>
            <a:r>
              <a:rPr lang="en-US" b="1" dirty="0"/>
              <a:t> - Ask and answer questions to demonstrate understanding of a text, referring explicitly to the text as the basis for the answers. </a:t>
            </a:r>
          </a:p>
          <a:p>
            <a:r>
              <a:rPr lang="en-US" b="1" u="sng" dirty="0">
                <a:effectLst/>
              </a:rPr>
              <a:t>R.I.3.7</a:t>
            </a:r>
            <a:r>
              <a:rPr lang="en-US" b="1" dirty="0">
                <a:effectLst/>
              </a:rPr>
              <a:t>- Use </a:t>
            </a:r>
            <a:r>
              <a:rPr lang="en-US" b="1" dirty="0"/>
              <a:t>information gained from illustrations (e.g., maps, photographs) and the words in a text to demonstrate understanding of the text (e.g., where, when, why, and how key events occur).</a:t>
            </a:r>
            <a:endParaRPr lang="en-US" b="0" dirty="0">
              <a:effectLst/>
            </a:endParaRPr>
          </a:p>
          <a:p>
            <a:r>
              <a:rPr lang="en-US" b="1" u="sng" dirty="0"/>
              <a:t>R.L.3.3</a:t>
            </a:r>
            <a:r>
              <a:rPr lang="en-US" b="1" dirty="0"/>
              <a:t> - Describe characters in a story (e.g., their traits, motivations, or feelings) and explain how their actions contribute to the sequence of events.</a:t>
            </a:r>
            <a:endParaRPr lang="en-US" b="0" dirty="0">
              <a:effectLst/>
            </a:endParaRPr>
          </a:p>
          <a:p>
            <a:r>
              <a:rPr lang="en-US" b="1" u="sng" dirty="0"/>
              <a:t>R.L.3.4</a:t>
            </a:r>
            <a:r>
              <a:rPr lang="en-US" b="1" dirty="0"/>
              <a:t> - Determine the meaning of words and phrases as they are used in a text, distinguishing literal from nonliteral language.</a:t>
            </a:r>
            <a:endParaRPr lang="en-US" b="0" dirty="0">
              <a:effectLst/>
            </a:endParaRPr>
          </a:p>
        </p:txBody>
      </p:sp>
    </p:spTree>
    <p:extLst>
      <p:ext uri="{BB962C8B-B14F-4D97-AF65-F5344CB8AC3E}">
        <p14:creationId xmlns:p14="http://schemas.microsoft.com/office/powerpoint/2010/main" val="242505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4161888609"/>
              </p:ext>
            </p:extLst>
          </p:nvPr>
        </p:nvGraphicFramePr>
        <p:xfrm>
          <a:off x="814647" y="228599"/>
          <a:ext cx="10789919" cy="6400801"/>
        </p:xfrm>
        <a:graphic>
          <a:graphicData uri="http://schemas.openxmlformats.org/drawingml/2006/table">
            <a:tbl>
              <a:tblPr/>
              <a:tblGrid>
                <a:gridCol w="4056873">
                  <a:extLst>
                    <a:ext uri="{9D8B030D-6E8A-4147-A177-3AD203B41FA5}">
                      <a16:colId xmlns:a16="http://schemas.microsoft.com/office/drawing/2014/main" val="20000"/>
                    </a:ext>
                  </a:extLst>
                </a:gridCol>
                <a:gridCol w="6733046">
                  <a:extLst>
                    <a:ext uri="{9D8B030D-6E8A-4147-A177-3AD203B41FA5}">
                      <a16:colId xmlns:a16="http://schemas.microsoft.com/office/drawing/2014/main" val="20001"/>
                    </a:ext>
                  </a:extLst>
                </a:gridCol>
              </a:tblGrid>
              <a:tr h="7512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Calibri" charset="0"/>
                          <a:ea typeface="Calibri" charset="0"/>
                        </a:rPr>
                        <a:t>Standards do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1" u="none" strike="noStrike" cap="none" normalizeH="0" baseline="0" dirty="0">
                          <a:ln>
                            <a:noFill/>
                          </a:ln>
                          <a:solidFill>
                            <a:srgbClr val="FFFFFF"/>
                          </a:solidFill>
                          <a:effectLst/>
                          <a:latin typeface="Calibri" charset="0"/>
                          <a:ea typeface="Calibri" charset="0"/>
                        </a:rPr>
                        <a:t>Standards do not …</a:t>
                      </a:r>
                      <a:endParaRPr kumimoji="0" lang="en-US" sz="3600" b="1" i="0" u="none" strike="noStrike" cap="none" normalizeH="0" baseline="0" dirty="0">
                        <a:ln>
                          <a:noFill/>
                        </a:ln>
                        <a:solidFill>
                          <a:srgbClr val="FFFFFF"/>
                        </a:solidFill>
                        <a:effectLst/>
                        <a:latin typeface="Calibri" charset="0"/>
                        <a:ea typeface="Calibri"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Establish what students need to learn.</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Dictate how teachers should teach</a:t>
                      </a:r>
                      <a:r>
                        <a:rPr kumimoji="0" lang="en-US" sz="2800" b="0" i="0" u="none" strike="noStrike" cap="none" normalizeH="0" baseline="0" dirty="0">
                          <a:ln>
                            <a:noFill/>
                          </a:ln>
                          <a:solidFill>
                            <a:srgbClr val="000000"/>
                          </a:solidFill>
                          <a:effectLst/>
                          <a:latin typeface="Calibri" charset="0"/>
                          <a:ea typeface="Calibri" charset="0"/>
                        </a:rPr>
                        <a:t>. Instead, schools and teachers will decide how best to help students reach the standards.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7778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Attempt to focus on what is most essential.</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Describe all that can or should be taught.  </a:t>
                      </a:r>
                      <a:r>
                        <a:rPr kumimoji="0" lang="en-US" sz="2800" b="0" i="0" u="none" strike="noStrike" cap="none" normalizeH="0" baseline="0" dirty="0">
                          <a:ln>
                            <a:noFill/>
                          </a:ln>
                          <a:solidFill>
                            <a:srgbClr val="000000"/>
                          </a:solidFill>
                          <a:effectLst/>
                          <a:latin typeface="Calibri" charset="0"/>
                          <a:ea typeface="Calibri" charset="0"/>
                        </a:rPr>
                        <a:t>A great deal is left to the discretion of teachers and curriculum developers.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Set grade-level standards.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Define the </a:t>
                      </a:r>
                      <a:r>
                        <a:rPr kumimoji="0" lang="en-US" sz="2800" b="0" i="0" u="none" strike="noStrike" cap="none" normalizeH="0" baseline="0" dirty="0">
                          <a:ln>
                            <a:noFill/>
                          </a:ln>
                          <a:solidFill>
                            <a:srgbClr val="000000"/>
                          </a:solidFill>
                          <a:effectLst/>
                          <a:latin typeface="Calibri" charset="0"/>
                          <a:ea typeface="Calibri" charset="0"/>
                        </a:rPr>
                        <a:t>intervention methods or materials necessary to support students who are below or above grade-level expectations.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2217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D295-CA7A-4B93-8C4E-7C0CA1C62291}"/>
              </a:ext>
            </a:extLst>
          </p:cNvPr>
          <p:cNvSpPr>
            <a:spLocks noGrp="1"/>
          </p:cNvSpPr>
          <p:nvPr>
            <p:ph type="title"/>
          </p:nvPr>
        </p:nvSpPr>
        <p:spPr/>
        <p:txBody>
          <a:bodyPr>
            <a:normAutofit fontScale="90000"/>
          </a:bodyPr>
          <a:lstStyle/>
          <a:p>
            <a:pPr algn="ctr"/>
            <a:br>
              <a:rPr lang="en-US" b="1" dirty="0">
                <a:solidFill>
                  <a:schemeClr val="accent2"/>
                </a:solidFill>
              </a:rPr>
            </a:br>
            <a:r>
              <a:rPr lang="en-US" b="1" dirty="0">
                <a:solidFill>
                  <a:schemeClr val="accent2"/>
                </a:solidFill>
              </a:rPr>
              <a:t>Alexander Who Used to Be Rich Last Sunday</a:t>
            </a:r>
            <a:br>
              <a:rPr lang="en-US" b="1" dirty="0">
                <a:solidFill>
                  <a:schemeClr val="accent2"/>
                </a:solidFill>
              </a:rPr>
            </a:br>
            <a:endParaRPr lang="en-US" dirty="0"/>
          </a:p>
        </p:txBody>
      </p:sp>
      <p:sp>
        <p:nvSpPr>
          <p:cNvPr id="3" name="Content Placeholder 2">
            <a:extLst>
              <a:ext uri="{FF2B5EF4-FFF2-40B4-BE49-F238E27FC236}">
                <a16:creationId xmlns:a16="http://schemas.microsoft.com/office/drawing/2014/main" id="{B90CE57A-2676-45AE-BD61-B2F126F2E7DB}"/>
              </a:ext>
            </a:extLst>
          </p:cNvPr>
          <p:cNvSpPr>
            <a:spLocks noGrp="1"/>
          </p:cNvSpPr>
          <p:nvPr>
            <p:ph sz="quarter" idx="1"/>
          </p:nvPr>
        </p:nvSpPr>
        <p:spPr>
          <a:xfrm>
            <a:off x="545016" y="1723768"/>
            <a:ext cx="10871200" cy="4495800"/>
          </a:xfrm>
        </p:spPr>
        <p:txBody>
          <a:bodyPr>
            <a:normAutofit/>
          </a:bodyPr>
          <a:lstStyle/>
          <a:p>
            <a:pPr marL="0" indent="0" algn="ctr">
              <a:buNone/>
            </a:pPr>
            <a:r>
              <a:rPr lang="en-US" sz="6000" b="1" dirty="0"/>
              <a:t>View Read-Aloud Video </a:t>
            </a:r>
          </a:p>
          <a:p>
            <a:pPr marL="0" indent="0" algn="ctr">
              <a:buNone/>
            </a:pPr>
            <a:r>
              <a:rPr lang="en-US" sz="3200" b="1" dirty="0">
                <a:solidFill>
                  <a:schemeClr val="accent2">
                    <a:lumMod val="75000"/>
                  </a:schemeClr>
                </a:solidFill>
              </a:rPr>
              <a:t>Several versions of this read-aloud are available on </a:t>
            </a:r>
          </a:p>
          <a:p>
            <a:pPr marL="0" indent="0" algn="ctr">
              <a:buNone/>
            </a:pPr>
            <a:r>
              <a:rPr lang="en-US" sz="3200" b="1" dirty="0">
                <a:solidFill>
                  <a:schemeClr val="accent2">
                    <a:lumMod val="75000"/>
                  </a:schemeClr>
                </a:solidFill>
              </a:rPr>
              <a:t>YouTube and other internet sites.</a:t>
            </a:r>
          </a:p>
        </p:txBody>
      </p:sp>
    </p:spTree>
    <p:extLst>
      <p:ext uri="{BB962C8B-B14F-4D97-AF65-F5344CB8AC3E}">
        <p14:creationId xmlns:p14="http://schemas.microsoft.com/office/powerpoint/2010/main" val="264831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574F-7A35-DC42-A462-DF3865DA7AF7}"/>
              </a:ext>
            </a:extLst>
          </p:cNvPr>
          <p:cNvSpPr>
            <a:spLocks noGrp="1"/>
          </p:cNvSpPr>
          <p:nvPr>
            <p:ph type="title"/>
          </p:nvPr>
        </p:nvSpPr>
        <p:spPr/>
        <p:txBody>
          <a:bodyPr/>
          <a:lstStyle/>
          <a:p>
            <a:pPr algn="ctr"/>
            <a:r>
              <a:rPr lang="en-US" b="1" dirty="0"/>
              <a:t>Text Dependent Questions </a:t>
            </a:r>
          </a:p>
        </p:txBody>
      </p:sp>
      <p:sp>
        <p:nvSpPr>
          <p:cNvPr id="3" name="Content Placeholder 2">
            <a:extLst>
              <a:ext uri="{FF2B5EF4-FFF2-40B4-BE49-F238E27FC236}">
                <a16:creationId xmlns:a16="http://schemas.microsoft.com/office/drawing/2014/main" id="{C91B5F10-36AA-3040-B569-69B5D1C72332}"/>
              </a:ext>
            </a:extLst>
          </p:cNvPr>
          <p:cNvSpPr>
            <a:spLocks noGrp="1"/>
          </p:cNvSpPr>
          <p:nvPr>
            <p:ph idx="1"/>
          </p:nvPr>
        </p:nvSpPr>
        <p:spPr>
          <a:xfrm>
            <a:off x="136479" y="1825625"/>
            <a:ext cx="11914494" cy="4861778"/>
          </a:xfrm>
        </p:spPr>
        <p:txBody>
          <a:bodyPr>
            <a:noAutofit/>
          </a:bodyPr>
          <a:lstStyle/>
          <a:p>
            <a:pPr marL="0" indent="0" fontAlgn="base">
              <a:spcBef>
                <a:spcPts val="0"/>
              </a:spcBef>
              <a:buNone/>
            </a:pPr>
            <a:r>
              <a:rPr lang="en-US" sz="2400" b="1" dirty="0"/>
              <a:t>1. What language tells us that Alexander is the narrator?  Use evidence from the text to</a:t>
            </a:r>
          </a:p>
          <a:p>
            <a:pPr marL="0" indent="0" fontAlgn="base">
              <a:spcBef>
                <a:spcPts val="0"/>
              </a:spcBef>
              <a:buNone/>
            </a:pPr>
            <a:r>
              <a:rPr lang="en-US" sz="2400" b="1" dirty="0"/>
              <a:t>    support your answer.</a:t>
            </a:r>
          </a:p>
          <a:p>
            <a:pPr marL="0" indent="0" fontAlgn="base">
              <a:spcBef>
                <a:spcPts val="0"/>
              </a:spcBef>
              <a:buNone/>
            </a:pPr>
            <a:endParaRPr lang="en-US" sz="2400" b="1" dirty="0"/>
          </a:p>
          <a:p>
            <a:pPr marL="0" indent="0" fontAlgn="base">
              <a:spcBef>
                <a:spcPts val="0"/>
              </a:spcBef>
              <a:buNone/>
            </a:pPr>
            <a:r>
              <a:rPr lang="en-US" sz="2400" b="1" dirty="0"/>
              <a:t>2. Alexander uses the word fair to express his thoughts. What does the word fair mean to</a:t>
            </a:r>
          </a:p>
          <a:p>
            <a:pPr marL="0" indent="0" fontAlgn="base">
              <a:spcBef>
                <a:spcPts val="0"/>
              </a:spcBef>
              <a:buNone/>
            </a:pPr>
            <a:r>
              <a:rPr lang="en-US" sz="2400" b="1" dirty="0"/>
              <a:t>    Alexander in this story? How do you know?</a:t>
            </a:r>
          </a:p>
          <a:p>
            <a:pPr marL="0" indent="0" fontAlgn="base">
              <a:spcBef>
                <a:spcPts val="0"/>
              </a:spcBef>
              <a:buNone/>
            </a:pPr>
            <a:endParaRPr lang="en-US" sz="2400" b="1" dirty="0"/>
          </a:p>
          <a:p>
            <a:pPr marL="0" indent="0" fontAlgn="base">
              <a:spcBef>
                <a:spcPts val="0"/>
              </a:spcBef>
              <a:buNone/>
            </a:pPr>
            <a:r>
              <a:rPr lang="en-US" sz="2400" b="1" dirty="0"/>
              <a:t>3. Why did Alexander repeat the phrase “good-bye  _____ cents”?</a:t>
            </a:r>
          </a:p>
          <a:p>
            <a:pPr marL="0" indent="0">
              <a:spcBef>
                <a:spcPts val="0"/>
              </a:spcBef>
              <a:buNone/>
            </a:pPr>
            <a:br>
              <a:rPr lang="en-US" sz="2400" b="0" dirty="0">
                <a:effectLst/>
              </a:rPr>
            </a:br>
            <a:r>
              <a:rPr lang="en-US" sz="2400" b="1" dirty="0"/>
              <a:t>4. Alexander tells us that this father fined him for saying certain words to his                       </a:t>
            </a:r>
          </a:p>
          <a:p>
            <a:pPr marL="0" indent="0">
              <a:spcBef>
                <a:spcPts val="0"/>
              </a:spcBef>
              <a:buNone/>
            </a:pPr>
            <a:r>
              <a:rPr lang="en-US" sz="2400" b="1" dirty="0"/>
              <a:t>    brothers.  Using evidence from the text, what does fine (fined) mean in this story? </a:t>
            </a:r>
            <a:br>
              <a:rPr lang="en-US" sz="2400" b="0" dirty="0">
                <a:effectLst/>
              </a:rPr>
            </a:br>
            <a:r>
              <a:rPr lang="en-US" sz="2400" b="1" dirty="0"/>
              <a:t>  </a:t>
            </a:r>
          </a:p>
          <a:p>
            <a:pPr marL="0" indent="0">
              <a:spcBef>
                <a:spcPts val="0"/>
              </a:spcBef>
              <a:buNone/>
            </a:pPr>
            <a:r>
              <a:rPr lang="en-US" sz="2400" b="1" dirty="0"/>
              <a:t>5. In the book,  Alexander stays, “Good-bye eight cents, and the butter knife, and the</a:t>
            </a:r>
          </a:p>
          <a:p>
            <a:pPr marL="0" indent="0">
              <a:spcBef>
                <a:spcPts val="0"/>
              </a:spcBef>
              <a:buNone/>
            </a:pPr>
            <a:r>
              <a:rPr lang="en-US" sz="2400" b="1" dirty="0"/>
              <a:t>   scissors.” What did he mean by this? </a:t>
            </a:r>
            <a:endParaRPr lang="en-US" sz="2400" b="0" dirty="0">
              <a:effectLst/>
            </a:endParaRPr>
          </a:p>
          <a:p>
            <a:pPr marL="0" indent="0">
              <a:buNone/>
            </a:pPr>
            <a:br>
              <a:rPr lang="en-US" sz="2400" b="0" dirty="0">
                <a:effectLst/>
              </a:rPr>
            </a:br>
            <a:endParaRPr lang="en-US" sz="2400" dirty="0"/>
          </a:p>
        </p:txBody>
      </p:sp>
    </p:spTree>
    <p:extLst>
      <p:ext uri="{BB962C8B-B14F-4D97-AF65-F5344CB8AC3E}">
        <p14:creationId xmlns:p14="http://schemas.microsoft.com/office/powerpoint/2010/main" val="101279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E7A1-EE62-2444-BD89-44E68EA774E0}"/>
              </a:ext>
            </a:extLst>
          </p:cNvPr>
          <p:cNvSpPr>
            <a:spLocks noGrp="1"/>
          </p:cNvSpPr>
          <p:nvPr>
            <p:ph type="title"/>
          </p:nvPr>
        </p:nvSpPr>
        <p:spPr/>
        <p:txBody>
          <a:bodyPr/>
          <a:lstStyle/>
          <a:p>
            <a:r>
              <a:rPr lang="en-US" b="1" dirty="0"/>
              <a:t>MATH Skills/Standards</a:t>
            </a:r>
            <a:endParaRPr lang="en-US" dirty="0"/>
          </a:p>
        </p:txBody>
      </p:sp>
      <p:sp>
        <p:nvSpPr>
          <p:cNvPr id="3" name="Content Placeholder 2">
            <a:extLst>
              <a:ext uri="{FF2B5EF4-FFF2-40B4-BE49-F238E27FC236}">
                <a16:creationId xmlns:a16="http://schemas.microsoft.com/office/drawing/2014/main" id="{993DF016-2735-9A45-BB6C-F3BE0CE02A34}"/>
              </a:ext>
            </a:extLst>
          </p:cNvPr>
          <p:cNvSpPr>
            <a:spLocks noGrp="1"/>
          </p:cNvSpPr>
          <p:nvPr>
            <p:ph idx="1"/>
          </p:nvPr>
        </p:nvSpPr>
        <p:spPr>
          <a:xfrm>
            <a:off x="327546" y="1600200"/>
            <a:ext cx="11764370" cy="5128146"/>
          </a:xfrm>
        </p:spPr>
        <p:txBody>
          <a:bodyPr>
            <a:normAutofit fontScale="77500" lnSpcReduction="20000"/>
          </a:bodyPr>
          <a:lstStyle/>
          <a:p>
            <a:r>
              <a:rPr lang="en-US" sz="3100" b="1" u="sng" dirty="0"/>
              <a:t>2.MD.8 </a:t>
            </a:r>
            <a:r>
              <a:rPr lang="en-US" sz="3100" b="1" dirty="0"/>
              <a:t>- Solve word problems involving dollar bills, quarters, dimes, nickels, and pennies, using $ and cents symbols appropriately. </a:t>
            </a:r>
          </a:p>
          <a:p>
            <a:pPr marL="0" indent="0">
              <a:buNone/>
            </a:pPr>
            <a:endParaRPr lang="en-US" sz="3100" b="0" dirty="0">
              <a:effectLst/>
            </a:endParaRPr>
          </a:p>
          <a:p>
            <a:r>
              <a:rPr lang="en-US" sz="3100" b="1" u="sng" dirty="0"/>
              <a:t>3.MD.3</a:t>
            </a:r>
            <a:r>
              <a:rPr lang="en-US" sz="3100" b="1" dirty="0"/>
              <a:t>:   Draw a scaled picture graph and a scaled bar graph to represent a data set with several categories. Solve one- and two-step “how many more” and “how many less” problems using information presented in scaled bar graphs. For example, draw a bar graph in which each square in the bar graph might represent 5 pets.</a:t>
            </a:r>
          </a:p>
          <a:p>
            <a:pPr marL="0" indent="0">
              <a:buNone/>
            </a:pPr>
            <a:endParaRPr lang="en-US" sz="3100" b="0" dirty="0">
              <a:effectLst/>
            </a:endParaRPr>
          </a:p>
          <a:p>
            <a:r>
              <a:rPr lang="en-US" sz="3100" b="1" u="sng" dirty="0"/>
              <a:t>4.MD.2 </a:t>
            </a:r>
            <a:r>
              <a:rPr lang="en-US" sz="3100" b="1" dirty="0"/>
              <a:t>- Use the four operations to solve word problems involving distances, intervals of time, liquid volumes, masses of objects, and money, including problems involving simple fractions or decimals, and problems that require expressing measurements given in a larger unit in terms of a smaller unit. Represent measurement quantities using diagrams such as number line diagrams that feature of a measurement cycle. </a:t>
            </a:r>
            <a:endParaRPr lang="en-US" sz="3100" b="0" dirty="0">
              <a:effectLst/>
            </a:endParaRPr>
          </a:p>
          <a:p>
            <a:pPr marL="0" indent="0">
              <a:buNone/>
            </a:pPr>
            <a:br>
              <a:rPr lang="en-US" dirty="0"/>
            </a:br>
            <a:endParaRPr lang="en-US" dirty="0"/>
          </a:p>
        </p:txBody>
      </p:sp>
    </p:spTree>
    <p:extLst>
      <p:ext uri="{BB962C8B-B14F-4D97-AF65-F5344CB8AC3E}">
        <p14:creationId xmlns:p14="http://schemas.microsoft.com/office/powerpoint/2010/main" val="1034404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3E30-D264-DF48-9C9C-08E0FAF2D597}"/>
              </a:ext>
            </a:extLst>
          </p:cNvPr>
          <p:cNvSpPr>
            <a:spLocks noGrp="1"/>
          </p:cNvSpPr>
          <p:nvPr>
            <p:ph type="title"/>
          </p:nvPr>
        </p:nvSpPr>
        <p:spPr/>
        <p:txBody>
          <a:bodyPr/>
          <a:lstStyle/>
          <a:p>
            <a:r>
              <a:rPr lang="en-US" b="1" dirty="0"/>
              <a:t>Mathematical Practices</a:t>
            </a:r>
          </a:p>
        </p:txBody>
      </p:sp>
      <p:graphicFrame>
        <p:nvGraphicFramePr>
          <p:cNvPr id="4" name="Object 3">
            <a:extLst>
              <a:ext uri="{FF2B5EF4-FFF2-40B4-BE49-F238E27FC236}">
                <a16:creationId xmlns:a16="http://schemas.microsoft.com/office/drawing/2014/main" id="{BA5C3314-9C57-584E-AA96-8043CB760656}"/>
              </a:ext>
            </a:extLst>
          </p:cNvPr>
          <p:cNvGraphicFramePr>
            <a:graphicFrameLocks noChangeAspect="1"/>
          </p:cNvGraphicFramePr>
          <p:nvPr>
            <p:extLst>
              <p:ext uri="{D42A27DB-BD31-4B8C-83A1-F6EECF244321}">
                <p14:modId xmlns:p14="http://schemas.microsoft.com/office/powerpoint/2010/main" val="3972553641"/>
              </p:ext>
            </p:extLst>
          </p:nvPr>
        </p:nvGraphicFramePr>
        <p:xfrm>
          <a:off x="445422" y="1596789"/>
          <a:ext cx="11746578" cy="5261212"/>
        </p:xfrm>
        <a:graphic>
          <a:graphicData uri="http://schemas.openxmlformats.org/presentationml/2006/ole">
            <mc:AlternateContent xmlns:mc="http://schemas.openxmlformats.org/markup-compatibility/2006">
              <mc:Choice xmlns:v="urn:schemas-microsoft-com:vml" Requires="v">
                <p:oleObj spid="_x0000_s1056" name="Document" r:id="rId4" imgW="9144000" imgH="6781800" progId="Word.Document.12">
                  <p:embed/>
                </p:oleObj>
              </mc:Choice>
              <mc:Fallback>
                <p:oleObj name="Document" r:id="rId4" imgW="9144000" imgH="6781800" progId="Word.Document.12">
                  <p:embed/>
                  <p:pic>
                    <p:nvPicPr>
                      <p:cNvPr id="0" name=""/>
                      <p:cNvPicPr/>
                      <p:nvPr/>
                    </p:nvPicPr>
                    <p:blipFill>
                      <a:blip r:embed="rId5"/>
                      <a:stretch>
                        <a:fillRect/>
                      </a:stretch>
                    </p:blipFill>
                    <p:spPr>
                      <a:xfrm>
                        <a:off x="445422" y="1596789"/>
                        <a:ext cx="11746578" cy="5261212"/>
                      </a:xfrm>
                      <a:prstGeom prst="rect">
                        <a:avLst/>
                      </a:prstGeom>
                    </p:spPr>
                  </p:pic>
                </p:oleObj>
              </mc:Fallback>
            </mc:AlternateContent>
          </a:graphicData>
        </a:graphic>
      </p:graphicFrame>
    </p:spTree>
    <p:extLst>
      <p:ext uri="{BB962C8B-B14F-4D97-AF65-F5344CB8AC3E}">
        <p14:creationId xmlns:p14="http://schemas.microsoft.com/office/powerpoint/2010/main" val="2313703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D7E2-0844-3341-8A99-04DEE49B937C}"/>
              </a:ext>
            </a:extLst>
          </p:cNvPr>
          <p:cNvSpPr>
            <a:spLocks noGrp="1"/>
          </p:cNvSpPr>
          <p:nvPr>
            <p:ph type="title"/>
          </p:nvPr>
        </p:nvSpPr>
        <p:spPr>
          <a:xfrm>
            <a:off x="841908" y="141993"/>
            <a:ext cx="10871200" cy="990600"/>
          </a:xfrm>
        </p:spPr>
        <p:txBody>
          <a:bodyPr/>
          <a:lstStyle/>
          <a:p>
            <a:r>
              <a:rPr lang="en-US" b="1" dirty="0"/>
              <a:t>Math Talk</a:t>
            </a:r>
          </a:p>
        </p:txBody>
      </p:sp>
      <p:sp>
        <p:nvSpPr>
          <p:cNvPr id="3" name="Content Placeholder 2">
            <a:extLst>
              <a:ext uri="{FF2B5EF4-FFF2-40B4-BE49-F238E27FC236}">
                <a16:creationId xmlns:a16="http://schemas.microsoft.com/office/drawing/2014/main" id="{EF0458C6-2DA6-C74A-9E82-6ED56220231F}"/>
              </a:ext>
            </a:extLst>
          </p:cNvPr>
          <p:cNvSpPr>
            <a:spLocks noGrp="1"/>
          </p:cNvSpPr>
          <p:nvPr>
            <p:ph idx="1"/>
          </p:nvPr>
        </p:nvSpPr>
        <p:spPr>
          <a:xfrm>
            <a:off x="841908" y="1682371"/>
            <a:ext cx="10515600" cy="4851083"/>
          </a:xfrm>
        </p:spPr>
        <p:txBody>
          <a:bodyPr/>
          <a:lstStyle/>
          <a:p>
            <a:pPr marL="0" indent="0">
              <a:buNone/>
            </a:pPr>
            <a:r>
              <a:rPr lang="en-US" b="1" dirty="0"/>
              <a:t>According to Hattie, Mathematical Talk that guides deep learning has an effect size for classroom discussion is equal to 0.82. </a:t>
            </a:r>
          </a:p>
          <a:p>
            <a:pPr marL="0" indent="0">
              <a:buNone/>
            </a:pPr>
            <a:endParaRPr lang="en-US" dirty="0"/>
          </a:p>
        </p:txBody>
      </p:sp>
      <p:sp>
        <p:nvSpPr>
          <p:cNvPr id="4" name="TextBox 3">
            <a:extLst>
              <a:ext uri="{FF2B5EF4-FFF2-40B4-BE49-F238E27FC236}">
                <a16:creationId xmlns:a16="http://schemas.microsoft.com/office/drawing/2014/main" id="{37701BF1-BF3B-1244-A5FA-A0DBF9889DA6}"/>
              </a:ext>
            </a:extLst>
          </p:cNvPr>
          <p:cNvSpPr txBox="1"/>
          <p:nvPr/>
        </p:nvSpPr>
        <p:spPr>
          <a:xfrm>
            <a:off x="434888" y="6100323"/>
            <a:ext cx="11329639" cy="646331"/>
          </a:xfrm>
          <a:prstGeom prst="rect">
            <a:avLst/>
          </a:prstGeom>
          <a:noFill/>
        </p:spPr>
        <p:txBody>
          <a:bodyPr wrap="square" rtlCol="0">
            <a:spAutoFit/>
          </a:bodyPr>
          <a:lstStyle/>
          <a:p>
            <a:r>
              <a:rPr lang="en-US" b="1" dirty="0"/>
              <a:t>John Hattie, Douglas Fisher and Nancy Frey,</a:t>
            </a:r>
            <a:r>
              <a:rPr lang="en-US" b="1" u="sng" dirty="0"/>
              <a:t>   Visible Learning for Mathematics, What Works Best to Optimize Student Learning</a:t>
            </a:r>
            <a:r>
              <a:rPr lang="en-US" b="1" dirty="0"/>
              <a:t>, P142</a:t>
            </a:r>
          </a:p>
        </p:txBody>
      </p:sp>
      <p:pic>
        <p:nvPicPr>
          <p:cNvPr id="6" name="Picture 5">
            <a:extLst>
              <a:ext uri="{FF2B5EF4-FFF2-40B4-BE49-F238E27FC236}">
                <a16:creationId xmlns:a16="http://schemas.microsoft.com/office/drawing/2014/main" id="{1A470975-B43D-EE47-8F3A-080080DAD7C3}"/>
              </a:ext>
            </a:extLst>
          </p:cNvPr>
          <p:cNvPicPr>
            <a:picLocks noChangeAspect="1"/>
          </p:cNvPicPr>
          <p:nvPr/>
        </p:nvPicPr>
        <p:blipFill>
          <a:blip r:embed="rId3"/>
          <a:stretch>
            <a:fillRect/>
          </a:stretch>
        </p:blipFill>
        <p:spPr>
          <a:xfrm>
            <a:off x="3840253" y="3115663"/>
            <a:ext cx="3625892" cy="2875704"/>
          </a:xfrm>
          <a:prstGeom prst="rect">
            <a:avLst/>
          </a:prstGeom>
        </p:spPr>
      </p:pic>
    </p:spTree>
    <p:extLst>
      <p:ext uri="{BB962C8B-B14F-4D97-AF65-F5344CB8AC3E}">
        <p14:creationId xmlns:p14="http://schemas.microsoft.com/office/powerpoint/2010/main" val="3354011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EE06-CCCD-4842-ADF5-B0C8801BECA5}"/>
              </a:ext>
            </a:extLst>
          </p:cNvPr>
          <p:cNvSpPr>
            <a:spLocks noGrp="1"/>
          </p:cNvSpPr>
          <p:nvPr>
            <p:ph type="title"/>
          </p:nvPr>
        </p:nvSpPr>
        <p:spPr/>
        <p:txBody>
          <a:bodyPr/>
          <a:lstStyle/>
          <a:p>
            <a:r>
              <a:rPr lang="en-US" dirty="0"/>
              <a:t>Number line Representation</a:t>
            </a:r>
          </a:p>
        </p:txBody>
      </p:sp>
      <p:pic>
        <p:nvPicPr>
          <p:cNvPr id="6" name="Content Placeholder 5">
            <a:extLst>
              <a:ext uri="{FF2B5EF4-FFF2-40B4-BE49-F238E27FC236}">
                <a16:creationId xmlns:a16="http://schemas.microsoft.com/office/drawing/2014/main" id="{86128037-1473-0346-994B-2525D066785C}"/>
              </a:ext>
            </a:extLst>
          </p:cNvPr>
          <p:cNvPicPr>
            <a:picLocks noGrp="1" noChangeAspect="1"/>
          </p:cNvPicPr>
          <p:nvPr>
            <p:ph idx="1"/>
          </p:nvPr>
        </p:nvPicPr>
        <p:blipFill>
          <a:blip r:embed="rId3"/>
          <a:stretch>
            <a:fillRect/>
          </a:stretch>
        </p:blipFill>
        <p:spPr>
          <a:xfrm>
            <a:off x="369187" y="4527395"/>
            <a:ext cx="11453625" cy="1544309"/>
          </a:xfrm>
        </p:spPr>
      </p:pic>
      <p:pic>
        <p:nvPicPr>
          <p:cNvPr id="11" name="Picture 10">
            <a:extLst>
              <a:ext uri="{FF2B5EF4-FFF2-40B4-BE49-F238E27FC236}">
                <a16:creationId xmlns:a16="http://schemas.microsoft.com/office/drawing/2014/main" id="{40C43825-A1C3-7E46-A813-B1A808708B31}"/>
              </a:ext>
            </a:extLst>
          </p:cNvPr>
          <p:cNvPicPr>
            <a:picLocks noChangeAspect="1"/>
          </p:cNvPicPr>
          <p:nvPr/>
        </p:nvPicPr>
        <p:blipFill>
          <a:blip r:embed="rId4"/>
          <a:stretch>
            <a:fillRect/>
          </a:stretch>
        </p:blipFill>
        <p:spPr>
          <a:xfrm rot="16200000">
            <a:off x="4491798" y="-2379308"/>
            <a:ext cx="3166110" cy="10557894"/>
          </a:xfrm>
          <a:prstGeom prst="rect">
            <a:avLst/>
          </a:prstGeom>
        </p:spPr>
      </p:pic>
      <p:pic>
        <p:nvPicPr>
          <p:cNvPr id="12" name="Content Placeholder 5">
            <a:extLst>
              <a:ext uri="{FF2B5EF4-FFF2-40B4-BE49-F238E27FC236}">
                <a16:creationId xmlns:a16="http://schemas.microsoft.com/office/drawing/2014/main" id="{0423D7DF-7C7A-6B49-A1FB-51C499B0E418}"/>
              </a:ext>
            </a:extLst>
          </p:cNvPr>
          <p:cNvPicPr>
            <a:picLocks noChangeAspect="1"/>
          </p:cNvPicPr>
          <p:nvPr/>
        </p:nvPicPr>
        <p:blipFill>
          <a:blip r:embed="rId3"/>
          <a:stretch>
            <a:fillRect/>
          </a:stretch>
        </p:blipFill>
        <p:spPr>
          <a:xfrm>
            <a:off x="369187" y="5249858"/>
            <a:ext cx="11453625" cy="1544309"/>
          </a:xfrm>
          <a:prstGeom prst="rect">
            <a:avLst/>
          </a:prstGeom>
        </p:spPr>
      </p:pic>
    </p:spTree>
    <p:extLst>
      <p:ext uri="{BB962C8B-B14F-4D97-AF65-F5344CB8AC3E}">
        <p14:creationId xmlns:p14="http://schemas.microsoft.com/office/powerpoint/2010/main" val="2048402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EBC9-4617-5846-87E7-7689A36924B2}"/>
              </a:ext>
            </a:extLst>
          </p:cNvPr>
          <p:cNvSpPr>
            <a:spLocks noGrp="1"/>
          </p:cNvSpPr>
          <p:nvPr>
            <p:ph type="title"/>
          </p:nvPr>
        </p:nvSpPr>
        <p:spPr/>
        <p:txBody>
          <a:bodyPr/>
          <a:lstStyle/>
          <a:p>
            <a:r>
              <a:rPr lang="en-US" b="1" dirty="0"/>
              <a:t>Different Representations</a:t>
            </a:r>
          </a:p>
        </p:txBody>
      </p:sp>
      <p:pic>
        <p:nvPicPr>
          <p:cNvPr id="5" name="Content Placeholder 4">
            <a:extLst>
              <a:ext uri="{FF2B5EF4-FFF2-40B4-BE49-F238E27FC236}">
                <a16:creationId xmlns:a16="http://schemas.microsoft.com/office/drawing/2014/main" id="{C367144A-5656-1648-8A54-5C8DB43FE991}"/>
              </a:ext>
            </a:extLst>
          </p:cNvPr>
          <p:cNvPicPr>
            <a:picLocks noGrp="1" noChangeAspect="1"/>
          </p:cNvPicPr>
          <p:nvPr>
            <p:ph idx="1"/>
          </p:nvPr>
        </p:nvPicPr>
        <p:blipFill>
          <a:blip r:embed="rId3"/>
          <a:stretch>
            <a:fillRect/>
          </a:stretch>
        </p:blipFill>
        <p:spPr>
          <a:xfrm>
            <a:off x="1218128" y="2063591"/>
            <a:ext cx="3263503" cy="4351338"/>
          </a:xfrm>
        </p:spPr>
      </p:pic>
      <p:pic>
        <p:nvPicPr>
          <p:cNvPr id="7" name="Picture 6">
            <a:extLst>
              <a:ext uri="{FF2B5EF4-FFF2-40B4-BE49-F238E27FC236}">
                <a16:creationId xmlns:a16="http://schemas.microsoft.com/office/drawing/2014/main" id="{CE7B75B0-7EF2-A648-B19D-E01128591E89}"/>
              </a:ext>
            </a:extLst>
          </p:cNvPr>
          <p:cNvPicPr>
            <a:picLocks noChangeAspect="1"/>
          </p:cNvPicPr>
          <p:nvPr/>
        </p:nvPicPr>
        <p:blipFill>
          <a:blip r:embed="rId4"/>
          <a:stretch>
            <a:fillRect/>
          </a:stretch>
        </p:blipFill>
        <p:spPr>
          <a:xfrm>
            <a:off x="5826760" y="2166620"/>
            <a:ext cx="5527040" cy="4145280"/>
          </a:xfrm>
          <a:prstGeom prst="rect">
            <a:avLst/>
          </a:prstGeom>
        </p:spPr>
      </p:pic>
    </p:spTree>
    <p:extLst>
      <p:ext uri="{BB962C8B-B14F-4D97-AF65-F5344CB8AC3E}">
        <p14:creationId xmlns:p14="http://schemas.microsoft.com/office/powerpoint/2010/main" val="3656682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AF11-57E6-C041-91FF-136D8233DB10}"/>
              </a:ext>
            </a:extLst>
          </p:cNvPr>
          <p:cNvSpPr>
            <a:spLocks noGrp="1"/>
          </p:cNvSpPr>
          <p:nvPr>
            <p:ph type="title"/>
          </p:nvPr>
        </p:nvSpPr>
        <p:spPr>
          <a:xfrm>
            <a:off x="521434" y="119418"/>
            <a:ext cx="10871200" cy="990600"/>
          </a:xfrm>
        </p:spPr>
        <p:txBody>
          <a:bodyPr/>
          <a:lstStyle/>
          <a:p>
            <a:pPr algn="ctr"/>
            <a:r>
              <a:rPr lang="en-US" b="1" dirty="0"/>
              <a:t>Writing Task for Math </a:t>
            </a:r>
          </a:p>
        </p:txBody>
      </p:sp>
      <p:sp>
        <p:nvSpPr>
          <p:cNvPr id="3" name="Content Placeholder 2">
            <a:extLst>
              <a:ext uri="{FF2B5EF4-FFF2-40B4-BE49-F238E27FC236}">
                <a16:creationId xmlns:a16="http://schemas.microsoft.com/office/drawing/2014/main" id="{07CED771-A119-4F49-BAFC-75051EF56525}"/>
              </a:ext>
            </a:extLst>
          </p:cNvPr>
          <p:cNvSpPr>
            <a:spLocks noGrp="1"/>
          </p:cNvSpPr>
          <p:nvPr>
            <p:ph idx="1"/>
          </p:nvPr>
        </p:nvSpPr>
        <p:spPr>
          <a:xfrm>
            <a:off x="372303" y="2016693"/>
            <a:ext cx="11460071" cy="603676"/>
          </a:xfrm>
          <a:noFill/>
          <a:ln w="38100">
            <a:solidFill>
              <a:schemeClr val="accent2"/>
            </a:solidFill>
          </a:ln>
        </p:spPr>
        <p:txBody>
          <a:bodyPr>
            <a:noAutofit/>
          </a:bodyPr>
          <a:lstStyle/>
          <a:p>
            <a:pPr marL="0" indent="0" algn="ctr">
              <a:buNone/>
            </a:pPr>
            <a:r>
              <a:rPr lang="en-US" sz="3600" b="1" dirty="0"/>
              <a:t>Why was it so difficult for Alexander to save his money?</a:t>
            </a:r>
          </a:p>
          <a:p>
            <a:pPr marL="0" indent="0" algn="ctr">
              <a:buNone/>
            </a:pPr>
            <a:r>
              <a:rPr lang="en-US" sz="3600" b="1" dirty="0">
                <a:solidFill>
                  <a:prstClr val="black"/>
                </a:solidFill>
                <a:latin typeface="Arial Rounded MT Bold" panose="020F0704030504030204" pitchFamily="34" charset="0"/>
                <a:ea typeface="+mj-ea"/>
                <a:cs typeface="Arial" pitchFamily="34" charset="0"/>
              </a:rPr>
              <a:t> </a:t>
            </a:r>
            <a:endParaRPr lang="en-US" sz="3600" b="1" dirty="0"/>
          </a:p>
        </p:txBody>
      </p:sp>
      <p:sp>
        <p:nvSpPr>
          <p:cNvPr id="7" name="TextBox 6"/>
          <p:cNvSpPr txBox="1"/>
          <p:nvPr/>
        </p:nvSpPr>
        <p:spPr>
          <a:xfrm flipH="1">
            <a:off x="895717" y="2852382"/>
            <a:ext cx="10413241" cy="3570208"/>
          </a:xfrm>
          <a:prstGeom prst="rect">
            <a:avLst/>
          </a:prstGeom>
          <a:noFill/>
          <a:ln w="63500">
            <a:solidFill>
              <a:schemeClr val="accent1"/>
            </a:solidFill>
          </a:ln>
        </p:spPr>
        <p:txBody>
          <a:bodyPr wrap="square" rtlCol="0">
            <a:spAutoFit/>
          </a:bodyPr>
          <a:lstStyle/>
          <a:p>
            <a:pPr algn="ctr"/>
            <a:r>
              <a:rPr lang="en-US" sz="2800" dirty="0">
                <a:solidFill>
                  <a:prstClr val="black"/>
                </a:solidFill>
                <a:latin typeface="Arial Rounded MT Bold" panose="020F0704030504030204" pitchFamily="34" charset="0"/>
                <a:cs typeface="Arial" pitchFamily="34" charset="0"/>
              </a:rPr>
              <a:t>Writing Standard 3.2</a:t>
            </a:r>
          </a:p>
          <a:p>
            <a:br>
              <a:rPr lang="en-US" sz="2400" dirty="0">
                <a:solidFill>
                  <a:prstClr val="black"/>
                </a:solidFill>
                <a:latin typeface="Arial Rounded MT Bold" panose="020F0704030504030204" pitchFamily="34" charset="0"/>
                <a:cs typeface="Arial" pitchFamily="34" charset="0"/>
              </a:rPr>
            </a:br>
            <a:r>
              <a:rPr lang="en-US" sz="2400" b="1" dirty="0"/>
              <a:t>Write informative/explanatory texts to examine a topic and convey ideas and information clearly.</a:t>
            </a:r>
          </a:p>
          <a:p>
            <a:pPr marL="320040" lvl="1" indent="0">
              <a:buNone/>
            </a:pPr>
            <a:r>
              <a:rPr lang="en-US" sz="2100" dirty="0"/>
              <a:t>a. Introduce a topic and group related information together; include illustrations when useful to aiding comprehension.</a:t>
            </a:r>
          </a:p>
          <a:p>
            <a:pPr marL="320040" lvl="1" indent="0">
              <a:buNone/>
            </a:pPr>
            <a:r>
              <a:rPr lang="en-US" sz="2100" dirty="0"/>
              <a:t>b. Develop the topic with facts, definitions, and details.</a:t>
            </a:r>
          </a:p>
          <a:p>
            <a:pPr marL="320040" lvl="1" indent="0">
              <a:buNone/>
            </a:pPr>
            <a:r>
              <a:rPr lang="en-US" sz="2100" dirty="0"/>
              <a:t>c. Use linking words and phrases (e.g., </a:t>
            </a:r>
            <a:r>
              <a:rPr lang="en-US" sz="2100" i="1" dirty="0"/>
              <a:t>also</a:t>
            </a:r>
            <a:r>
              <a:rPr lang="en-US" sz="2100" dirty="0"/>
              <a:t>, </a:t>
            </a:r>
            <a:r>
              <a:rPr lang="en-US" sz="2100" i="1" dirty="0"/>
              <a:t>another</a:t>
            </a:r>
            <a:r>
              <a:rPr lang="en-US" sz="2100" dirty="0"/>
              <a:t>, </a:t>
            </a:r>
            <a:r>
              <a:rPr lang="en-US" sz="2100" i="1" dirty="0"/>
              <a:t>and</a:t>
            </a:r>
            <a:r>
              <a:rPr lang="en-US" sz="2100" dirty="0"/>
              <a:t>, </a:t>
            </a:r>
            <a:r>
              <a:rPr lang="en-US" sz="2100" i="1" dirty="0"/>
              <a:t>more</a:t>
            </a:r>
            <a:r>
              <a:rPr lang="en-US" sz="2100" dirty="0"/>
              <a:t>, </a:t>
            </a:r>
            <a:r>
              <a:rPr lang="en-US" sz="2100" i="1" dirty="0"/>
              <a:t>but</a:t>
            </a:r>
            <a:r>
              <a:rPr lang="en-US" sz="2100" dirty="0"/>
              <a:t>) to connect ideas within categories of information.</a:t>
            </a:r>
          </a:p>
          <a:p>
            <a:pPr marL="320040" lvl="1" indent="0">
              <a:buNone/>
            </a:pPr>
            <a:r>
              <a:rPr lang="en-US" sz="2100" dirty="0"/>
              <a:t>d. Provide a concluding statement or section.</a:t>
            </a:r>
            <a:endParaRPr lang="en-US" sz="2100" dirty="0">
              <a:solidFill>
                <a:prstClr val="black"/>
              </a:solidFill>
              <a:latin typeface="Arial Rounded MT Bold" panose="020F0704030504030204" pitchFamily="34" charset="0"/>
              <a:cs typeface="Arial" pitchFamily="34" charset="0"/>
            </a:endParaRPr>
          </a:p>
        </p:txBody>
      </p:sp>
    </p:spTree>
    <p:extLst>
      <p:ext uri="{BB962C8B-B14F-4D97-AF65-F5344CB8AC3E}">
        <p14:creationId xmlns:p14="http://schemas.microsoft.com/office/powerpoint/2010/main" val="3554265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0070C0"/>
                </a:solidFill>
                <a:latin typeface="Calibri" panose="020F0502020204030204" pitchFamily="34" charset="0"/>
              </a:rPr>
              <a:t>Resource: KVEC ELA Website </a:t>
            </a:r>
          </a:p>
        </p:txBody>
      </p:sp>
      <p:pic>
        <p:nvPicPr>
          <p:cNvPr id="4" name="Content Placeholder 3"/>
          <p:cNvPicPr>
            <a:picLocks noGrp="1" noChangeAspect="1"/>
          </p:cNvPicPr>
          <p:nvPr>
            <p:ph sz="quarter" idx="1"/>
          </p:nvPr>
        </p:nvPicPr>
        <p:blipFill>
          <a:blip r:embed="rId3"/>
          <a:stretch>
            <a:fillRect/>
          </a:stretch>
        </p:blipFill>
        <p:spPr>
          <a:xfrm>
            <a:off x="331089" y="2628899"/>
            <a:ext cx="4450461" cy="2887217"/>
          </a:xfrm>
          <a:prstGeom prst="rect">
            <a:avLst/>
          </a:prstGeom>
        </p:spPr>
      </p:pic>
      <p:sp>
        <p:nvSpPr>
          <p:cNvPr id="6" name="Rectangle 5"/>
          <p:cNvSpPr/>
          <p:nvPr/>
        </p:nvSpPr>
        <p:spPr>
          <a:xfrm>
            <a:off x="4894729" y="2628899"/>
            <a:ext cx="7021045" cy="3231654"/>
          </a:xfrm>
          <a:prstGeom prst="rect">
            <a:avLst/>
          </a:prstGeom>
        </p:spPr>
        <p:txBody>
          <a:bodyPr wrap="square">
            <a:spAutoFit/>
          </a:bodyPr>
          <a:lstStyle/>
          <a:p>
            <a:pPr algn="ctr"/>
            <a:r>
              <a:rPr lang="en-US" sz="3200" b="1" dirty="0">
                <a:latin typeface="Calibri" panose="020F0502020204030204" pitchFamily="34" charset="0"/>
              </a:rPr>
              <a:t>Carole Mullins, NBCT</a:t>
            </a:r>
          </a:p>
          <a:p>
            <a:pPr algn="ctr"/>
            <a:r>
              <a:rPr lang="en-US" sz="3200" b="1" dirty="0">
                <a:latin typeface="Calibri" panose="020F0502020204030204" pitchFamily="34" charset="0"/>
              </a:rPr>
              <a:t>KVEC Literacy Instructional Specialist</a:t>
            </a:r>
          </a:p>
          <a:p>
            <a:pPr algn="ctr"/>
            <a:r>
              <a:rPr lang="en-US" sz="3200" b="1" dirty="0">
                <a:solidFill>
                  <a:srgbClr val="0070C0"/>
                </a:solidFill>
                <a:latin typeface="Calibri" panose="020F0502020204030204" pitchFamily="34" charset="0"/>
              </a:rPr>
              <a:t>carole.mullins2@hazard.kyschools.ky.us</a:t>
            </a:r>
          </a:p>
          <a:p>
            <a:pPr algn="ctr"/>
            <a:endParaRPr lang="en-US" sz="3200" b="1" dirty="0">
              <a:solidFill>
                <a:srgbClr val="0070C0"/>
              </a:solidFill>
              <a:latin typeface="Calibri" panose="020F0502020204030204" pitchFamily="34" charset="0"/>
            </a:endParaRPr>
          </a:p>
          <a:p>
            <a:pPr algn="ctr"/>
            <a:endParaRPr lang="en-US" sz="3200" b="1" dirty="0">
              <a:solidFill>
                <a:srgbClr val="0070C0"/>
              </a:solidFill>
              <a:latin typeface="Calibri" panose="020F0502020204030204" pitchFamily="34" charset="0"/>
            </a:endParaRPr>
          </a:p>
          <a:p>
            <a:pPr algn="ctr"/>
            <a:r>
              <a:rPr lang="en-US" sz="4400" b="1" u="sng" dirty="0">
                <a:solidFill>
                  <a:srgbClr val="0070C0"/>
                </a:solidFill>
                <a:latin typeface="Calibri" panose="020F0502020204030204" pitchFamily="34" charset="0"/>
              </a:rPr>
              <a:t>www.kvecelatln.weebly.com</a:t>
            </a:r>
          </a:p>
        </p:txBody>
      </p:sp>
    </p:spTree>
    <p:extLst>
      <p:ext uri="{BB962C8B-B14F-4D97-AF65-F5344CB8AC3E}">
        <p14:creationId xmlns:p14="http://schemas.microsoft.com/office/powerpoint/2010/main" val="1162098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EB90DE-A561-4DA6-B9EA-F158076F5EB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14159" y="2436353"/>
            <a:ext cx="5424407" cy="3548793"/>
          </a:xfrm>
        </p:spPr>
      </p:pic>
      <p:sp>
        <p:nvSpPr>
          <p:cNvPr id="6" name="TextBox 5">
            <a:extLst>
              <a:ext uri="{FF2B5EF4-FFF2-40B4-BE49-F238E27FC236}">
                <a16:creationId xmlns:a16="http://schemas.microsoft.com/office/drawing/2014/main" id="{47D2B0B1-C153-4008-82F0-52F5FABA7936}"/>
              </a:ext>
            </a:extLst>
          </p:cNvPr>
          <p:cNvSpPr txBox="1"/>
          <p:nvPr/>
        </p:nvSpPr>
        <p:spPr>
          <a:xfrm>
            <a:off x="6137331" y="382772"/>
            <a:ext cx="5923533" cy="624786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Carole Mullins, NBCT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Literacy Instructional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carole.mullins2@hazard.kyschools.us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Dionne Bates, Ed.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Achievement Gap Specialist,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dionne.bates@hazard.kyschools.us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70C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Vonda Adams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t>
            </a:r>
            <a:r>
              <a:rPr lang="en-US" sz="2400" dirty="0">
                <a:solidFill>
                  <a:prstClr val="black"/>
                </a:solidFill>
                <a:latin typeface="Tw Cen MT"/>
              </a:rPr>
              <a:t>Achievement Gap Specialist, Math </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vonda.adams@perry.kyschools.us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Stephanie Kidd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t>
            </a:r>
            <a:r>
              <a:rPr lang="en-US" sz="2400" dirty="0">
                <a:solidFill>
                  <a:prstClr val="black"/>
                </a:solidFill>
                <a:latin typeface="Tw Cen MT"/>
              </a:rPr>
              <a:t>Achievement Gap Specialist, Math </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stephanie.kidd@floyd.kyschools.us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Rebecca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Teacher, Pikeville Independent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rebecca.king@pikeville.kyschools.us </a:t>
            </a:r>
          </a:p>
        </p:txBody>
      </p:sp>
      <p:pic>
        <p:nvPicPr>
          <p:cNvPr id="8" name="Picture 7">
            <a:extLst>
              <a:ext uri="{FF2B5EF4-FFF2-40B4-BE49-F238E27FC236}">
                <a16:creationId xmlns:a16="http://schemas.microsoft.com/office/drawing/2014/main" id="{B93A8B32-098A-43C4-B95A-04BDA417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098" y="81063"/>
            <a:ext cx="2593296" cy="2294575"/>
          </a:xfrm>
          <a:prstGeom prst="rect">
            <a:avLst/>
          </a:prstGeom>
        </p:spPr>
      </p:pic>
      <p:sp>
        <p:nvSpPr>
          <p:cNvPr id="2" name="TextBox 1">
            <a:extLst>
              <a:ext uri="{FF2B5EF4-FFF2-40B4-BE49-F238E27FC236}">
                <a16:creationId xmlns:a16="http://schemas.microsoft.com/office/drawing/2014/main" id="{BC7514F0-6529-4A08-A8A8-E4B116D736B1}"/>
              </a:ext>
            </a:extLst>
          </p:cNvPr>
          <p:cNvSpPr txBox="1"/>
          <p:nvPr/>
        </p:nvSpPr>
        <p:spPr>
          <a:xfrm>
            <a:off x="156726" y="6045861"/>
            <a:ext cx="5939274" cy="584775"/>
          </a:xfrm>
          <a:prstGeom prst="rect">
            <a:avLst/>
          </a:prstGeom>
          <a:noFill/>
        </p:spPr>
        <p:txBody>
          <a:bodyPr wrap="square" rtlCol="0">
            <a:spAutoFit/>
          </a:bodyPr>
          <a:lstStyle/>
          <a:p>
            <a:pPr algn="ctr"/>
            <a:r>
              <a:rPr lang="en-US" sz="3200" b="1" dirty="0" err="1">
                <a:solidFill>
                  <a:srgbClr val="0070C0"/>
                </a:solidFill>
              </a:rPr>
              <a:t>www,kvecelatln.weebly.com</a:t>
            </a:r>
            <a:r>
              <a:rPr lang="en-US" sz="3200" b="1" dirty="0"/>
              <a:t> </a:t>
            </a:r>
          </a:p>
        </p:txBody>
      </p:sp>
    </p:spTree>
    <p:extLst>
      <p:ext uri="{BB962C8B-B14F-4D97-AF65-F5344CB8AC3E}">
        <p14:creationId xmlns:p14="http://schemas.microsoft.com/office/powerpoint/2010/main" val="10548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anose="020F0502020204030204" pitchFamily="34" charset="0"/>
              </a:rPr>
              <a:t>Summary of the “Biggest” Instructional Shifts</a:t>
            </a:r>
          </a:p>
        </p:txBody>
      </p:sp>
      <p:sp>
        <p:nvSpPr>
          <p:cNvPr id="3" name="Content Placeholder 2"/>
          <p:cNvSpPr>
            <a:spLocks noGrp="1"/>
          </p:cNvSpPr>
          <p:nvPr>
            <p:ph sz="quarter" idx="1"/>
          </p:nvPr>
        </p:nvSpPr>
        <p:spPr>
          <a:xfrm>
            <a:off x="541782" y="1847850"/>
            <a:ext cx="11421364" cy="4495800"/>
          </a:xfrm>
        </p:spPr>
        <p:txBody>
          <a:bodyPr>
            <a:normAutofit/>
          </a:bodyPr>
          <a:lstStyle/>
          <a:p>
            <a:pPr marL="742950" indent="-742950">
              <a:spcBef>
                <a:spcPts val="0"/>
              </a:spcBef>
              <a:buClr>
                <a:schemeClr val="accent2">
                  <a:lumMod val="75000"/>
                </a:schemeClr>
              </a:buClr>
              <a:buSzPct val="95000"/>
              <a:buFont typeface="+mj-lt"/>
              <a:buAutoNum type="arabicPeriod"/>
            </a:pPr>
            <a:r>
              <a:rPr lang="en-US" sz="3600" dirty="0">
                <a:latin typeface="Calibri" panose="020F0502020204030204" pitchFamily="34" charset="0"/>
                <a:ea typeface="Arial"/>
                <a:cs typeface="Arial"/>
                <a:sym typeface="Arial"/>
                <a:rtl val="0"/>
              </a:rPr>
              <a:t>Regular practice with </a:t>
            </a:r>
            <a:r>
              <a:rPr lang="en-US" sz="3600" b="1" dirty="0">
                <a:latin typeface="Calibri" panose="020F0502020204030204" pitchFamily="34" charset="0"/>
                <a:ea typeface="Arial"/>
                <a:cs typeface="Arial"/>
                <a:sym typeface="Arial"/>
                <a:rtl val="0"/>
              </a:rPr>
              <a:t>complex text</a:t>
            </a:r>
            <a:r>
              <a:rPr lang="en-US" sz="3600" dirty="0">
                <a:latin typeface="Calibri" panose="020F0502020204030204" pitchFamily="34" charset="0"/>
                <a:ea typeface="Arial"/>
                <a:cs typeface="Arial"/>
                <a:sym typeface="Arial"/>
                <a:rtl val="0"/>
              </a:rPr>
              <a:t> and its </a:t>
            </a:r>
            <a:r>
              <a:rPr lang="en-US" sz="3600" b="1" dirty="0">
                <a:latin typeface="Calibri" panose="020F0502020204030204" pitchFamily="34" charset="0"/>
                <a:ea typeface="Arial"/>
                <a:cs typeface="Arial"/>
                <a:sym typeface="Arial"/>
                <a:rtl val="0"/>
              </a:rPr>
              <a:t>academic language</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dirty="0">
                <a:latin typeface="Calibri" panose="020F0502020204030204" pitchFamily="34" charset="0"/>
                <a:ea typeface="Arial"/>
                <a:cs typeface="Arial"/>
                <a:sym typeface="Arial"/>
                <a:rtl val="0"/>
              </a:rPr>
              <a:t>Reading, writing and speaking grounded in </a:t>
            </a:r>
            <a:r>
              <a:rPr lang="en-US" sz="3600" b="1" dirty="0">
                <a:latin typeface="Calibri" panose="020F0502020204030204" pitchFamily="34" charset="0"/>
                <a:ea typeface="Arial"/>
                <a:cs typeface="Arial"/>
                <a:sym typeface="Arial"/>
                <a:rtl val="0"/>
              </a:rPr>
              <a:t>evidence from text</a:t>
            </a:r>
            <a:r>
              <a:rPr lang="en-US" sz="3600" dirty="0">
                <a:latin typeface="Calibri" panose="020F0502020204030204" pitchFamily="34" charset="0"/>
                <a:ea typeface="Arial"/>
                <a:cs typeface="Arial"/>
                <a:sym typeface="Arial"/>
                <a:rtl val="0"/>
              </a:rPr>
              <a:t>,  both literary and informational</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b="1"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b="1" dirty="0">
                <a:latin typeface="Calibri" panose="020F0502020204030204" pitchFamily="34" charset="0"/>
                <a:ea typeface="Arial"/>
                <a:cs typeface="Arial"/>
                <a:sym typeface="Arial"/>
                <a:rtl val="0"/>
              </a:rPr>
              <a:t>Building knowledge </a:t>
            </a:r>
            <a:r>
              <a:rPr lang="en-US" sz="3600" dirty="0">
                <a:latin typeface="Calibri" panose="020F0502020204030204" pitchFamily="34" charset="0"/>
                <a:ea typeface="Arial"/>
                <a:cs typeface="Arial"/>
                <a:sym typeface="Arial"/>
                <a:rtl val="0"/>
              </a:rPr>
              <a:t>through </a:t>
            </a:r>
            <a:r>
              <a:rPr lang="en-US" sz="3600" b="1" dirty="0">
                <a:latin typeface="Calibri" panose="020F0502020204030204" pitchFamily="34" charset="0"/>
                <a:ea typeface="Arial"/>
                <a:cs typeface="Arial"/>
                <a:sym typeface="Arial"/>
                <a:rtl val="0"/>
              </a:rPr>
              <a:t>content-rich nonfiction</a:t>
            </a:r>
            <a:endParaRPr lang="x-none"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endParaRPr lang="en-US" sz="3600" dirty="0">
              <a:latin typeface="Calibri" panose="020F0502020204030204" pitchFamily="34" charset="0"/>
            </a:endParaRPr>
          </a:p>
        </p:txBody>
      </p:sp>
    </p:spTree>
    <p:extLst>
      <p:ext uri="{BB962C8B-B14F-4D97-AF65-F5344CB8AC3E}">
        <p14:creationId xmlns:p14="http://schemas.microsoft.com/office/powerpoint/2010/main" val="221039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28601"/>
            <a:ext cx="12191999" cy="1447800"/>
          </a:xfrm>
        </p:spPr>
        <p:txBody>
          <a:bodyPr wrap="square" numCol="1" compatLnSpc="1">
            <a:prstTxWarp prst="textNoShape">
              <a:avLst/>
            </a:prstTxWarp>
            <a:noAutofit/>
          </a:bodyPr>
          <a:lstStyle/>
          <a:p>
            <a:pPr algn="ctr" eaLnBrk="1" hangingPunct="1"/>
            <a:r>
              <a:rPr lang="en-US" altLang="en-US" sz="3200" b="1" dirty="0">
                <a:solidFill>
                  <a:schemeClr val="bg2">
                    <a:lumMod val="25000"/>
                  </a:schemeClr>
                </a:solidFill>
                <a:latin typeface="Calibri" panose="020F0502020204030204" pitchFamily="34" charset="0"/>
                <a:cs typeface="Arial" panose="020B0604020202020204" pitchFamily="34" charset="0"/>
              </a:rPr>
              <a:t>Distribution of Literary and Informational Passages </a:t>
            </a:r>
            <a:br>
              <a:rPr lang="en-US" altLang="en-US" sz="3200" b="1" dirty="0">
                <a:solidFill>
                  <a:schemeClr val="bg2">
                    <a:lumMod val="25000"/>
                  </a:schemeClr>
                </a:solidFill>
                <a:latin typeface="Calibri" panose="020F0502020204030204" pitchFamily="34" charset="0"/>
                <a:cs typeface="Arial" panose="020B0604020202020204" pitchFamily="34" charset="0"/>
              </a:rPr>
            </a:br>
            <a:r>
              <a:rPr lang="en-US" altLang="en-US" sz="3200" b="1" dirty="0">
                <a:solidFill>
                  <a:schemeClr val="bg2">
                    <a:lumMod val="25000"/>
                  </a:schemeClr>
                </a:solidFill>
                <a:latin typeface="Calibri" panose="020F0502020204030204" pitchFamily="34" charset="0"/>
                <a:cs typeface="Arial" panose="020B0604020202020204" pitchFamily="34" charset="0"/>
              </a:rPr>
              <a:t>by Grade in the NAEP Reading Framework</a:t>
            </a:r>
            <a:br>
              <a:rPr lang="en-US" altLang="en-US" sz="3200" b="1" dirty="0">
                <a:solidFill>
                  <a:schemeClr val="bg2">
                    <a:lumMod val="25000"/>
                  </a:schemeClr>
                </a:solidFill>
                <a:latin typeface="Calibri" panose="020F0502020204030204" pitchFamily="34" charset="0"/>
              </a:rPr>
            </a:br>
            <a:endParaRPr lang="en-US" altLang="en-US" sz="3200" b="1" dirty="0">
              <a:solidFill>
                <a:schemeClr val="bg2">
                  <a:lumMod val="25000"/>
                </a:schemeClr>
              </a:solidFill>
              <a:latin typeface="Calibri" panose="020F050202020403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956947686"/>
              </p:ext>
            </p:extLst>
          </p:nvPr>
        </p:nvGraphicFramePr>
        <p:xfrm>
          <a:off x="1446414" y="1828798"/>
          <a:ext cx="9692640" cy="2793080"/>
        </p:xfrm>
        <a:graphic>
          <a:graphicData uri="http://schemas.openxmlformats.org/drawingml/2006/table">
            <a:tbl>
              <a:tblPr firstRow="1" bandRow="1">
                <a:tableStyleId>{93296810-A885-4BE3-A3E7-6D5BEEA58F35}</a:tableStyleId>
              </a:tblPr>
              <a:tblGrid>
                <a:gridCol w="3230880">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3230880">
                  <a:extLst>
                    <a:ext uri="{9D8B030D-6E8A-4147-A177-3AD203B41FA5}">
                      <a16:colId xmlns:a16="http://schemas.microsoft.com/office/drawing/2014/main" val="20002"/>
                    </a:ext>
                  </a:extLst>
                </a:gridCol>
              </a:tblGrid>
              <a:tr h="698270">
                <a:tc>
                  <a:txBody>
                    <a:bodyPr/>
                    <a:lstStyle/>
                    <a:p>
                      <a:r>
                        <a:rPr lang="en-US" sz="2400" dirty="0">
                          <a:solidFill>
                            <a:schemeClr val="bg1"/>
                          </a:solidFill>
                        </a:rPr>
                        <a:t>GRADE</a:t>
                      </a:r>
                    </a:p>
                  </a:txBody>
                  <a:tcPr marT="45731" marB="45731"/>
                </a:tc>
                <a:tc>
                  <a:txBody>
                    <a:bodyPr/>
                    <a:lstStyle/>
                    <a:p>
                      <a:r>
                        <a:rPr lang="en-US" sz="2400" dirty="0">
                          <a:solidFill>
                            <a:schemeClr val="bg1"/>
                          </a:solidFill>
                        </a:rPr>
                        <a:t>LITERARY</a:t>
                      </a:r>
                    </a:p>
                  </a:txBody>
                  <a:tcPr marT="45731" marB="45731"/>
                </a:tc>
                <a:tc>
                  <a:txBody>
                    <a:bodyPr/>
                    <a:lstStyle/>
                    <a:p>
                      <a:r>
                        <a:rPr lang="en-US" sz="2400" dirty="0">
                          <a:solidFill>
                            <a:schemeClr val="bg1"/>
                          </a:solidFill>
                        </a:rPr>
                        <a:t>INFORMATION</a:t>
                      </a:r>
                    </a:p>
                  </a:txBody>
                  <a:tcPr marT="45731" marB="45731"/>
                </a:tc>
                <a:extLst>
                  <a:ext uri="{0D108BD9-81ED-4DB2-BD59-A6C34878D82A}">
                    <a16:rowId xmlns:a16="http://schemas.microsoft.com/office/drawing/2014/main" val="10000"/>
                  </a:ext>
                </a:extLst>
              </a:tr>
              <a:tr h="698270">
                <a:tc>
                  <a:txBody>
                    <a:bodyPr/>
                    <a:lstStyle/>
                    <a:p>
                      <a:r>
                        <a:rPr lang="en-US" sz="2800" dirty="0"/>
                        <a:t>4</a:t>
                      </a:r>
                    </a:p>
                  </a:txBody>
                  <a:tcPr marT="45731" marB="45731"/>
                </a:tc>
                <a:tc>
                  <a:txBody>
                    <a:bodyPr/>
                    <a:lstStyle/>
                    <a:p>
                      <a:r>
                        <a:rPr lang="en-US" sz="2800" dirty="0"/>
                        <a:t>50%</a:t>
                      </a:r>
                    </a:p>
                  </a:txBody>
                  <a:tcPr marT="45731" marB="45731"/>
                </a:tc>
                <a:tc>
                  <a:txBody>
                    <a:bodyPr/>
                    <a:lstStyle/>
                    <a:p>
                      <a:r>
                        <a:rPr lang="en-US" sz="2800" dirty="0"/>
                        <a:t>50%</a:t>
                      </a:r>
                    </a:p>
                  </a:txBody>
                  <a:tcPr marT="45731" marB="45731"/>
                </a:tc>
                <a:extLst>
                  <a:ext uri="{0D108BD9-81ED-4DB2-BD59-A6C34878D82A}">
                    <a16:rowId xmlns:a16="http://schemas.microsoft.com/office/drawing/2014/main" val="10001"/>
                  </a:ext>
                </a:extLst>
              </a:tr>
              <a:tr h="698270">
                <a:tc>
                  <a:txBody>
                    <a:bodyPr/>
                    <a:lstStyle/>
                    <a:p>
                      <a:r>
                        <a:rPr lang="en-US" sz="2800" dirty="0"/>
                        <a:t>8</a:t>
                      </a:r>
                    </a:p>
                  </a:txBody>
                  <a:tcPr marT="45731" marB="45731"/>
                </a:tc>
                <a:tc>
                  <a:txBody>
                    <a:bodyPr/>
                    <a:lstStyle/>
                    <a:p>
                      <a:r>
                        <a:rPr lang="en-US" sz="2800" dirty="0"/>
                        <a:t>45%</a:t>
                      </a:r>
                    </a:p>
                  </a:txBody>
                  <a:tcPr marT="45731" marB="45731"/>
                </a:tc>
                <a:tc>
                  <a:txBody>
                    <a:bodyPr/>
                    <a:lstStyle/>
                    <a:p>
                      <a:r>
                        <a:rPr lang="en-US" sz="2800" dirty="0"/>
                        <a:t>55%</a:t>
                      </a:r>
                    </a:p>
                  </a:txBody>
                  <a:tcPr marT="45731" marB="45731"/>
                </a:tc>
                <a:extLst>
                  <a:ext uri="{0D108BD9-81ED-4DB2-BD59-A6C34878D82A}">
                    <a16:rowId xmlns:a16="http://schemas.microsoft.com/office/drawing/2014/main" val="10002"/>
                  </a:ext>
                </a:extLst>
              </a:tr>
              <a:tr h="698270">
                <a:tc>
                  <a:txBody>
                    <a:bodyPr/>
                    <a:lstStyle/>
                    <a:p>
                      <a:r>
                        <a:rPr lang="en-US" sz="2800" dirty="0"/>
                        <a:t>12</a:t>
                      </a:r>
                    </a:p>
                  </a:txBody>
                  <a:tcPr marT="45731" marB="45731"/>
                </a:tc>
                <a:tc>
                  <a:txBody>
                    <a:bodyPr/>
                    <a:lstStyle/>
                    <a:p>
                      <a:r>
                        <a:rPr lang="en-US" sz="2800" dirty="0"/>
                        <a:t>30%</a:t>
                      </a:r>
                    </a:p>
                  </a:txBody>
                  <a:tcPr marT="45731" marB="45731"/>
                </a:tc>
                <a:tc>
                  <a:txBody>
                    <a:bodyPr/>
                    <a:lstStyle/>
                    <a:p>
                      <a:r>
                        <a:rPr lang="en-US" sz="2800" dirty="0"/>
                        <a:t>70%</a:t>
                      </a:r>
                    </a:p>
                  </a:txBody>
                  <a:tcPr marT="45731" marB="45731"/>
                </a:tc>
                <a:extLst>
                  <a:ext uri="{0D108BD9-81ED-4DB2-BD59-A6C34878D82A}">
                    <a16:rowId xmlns:a16="http://schemas.microsoft.com/office/drawing/2014/main" val="10003"/>
                  </a:ext>
                </a:extLst>
              </a:tr>
            </a:tbl>
          </a:graphicData>
        </a:graphic>
      </p:graphicFrame>
      <p:sp>
        <p:nvSpPr>
          <p:cNvPr id="21529" name="Rectangle 8"/>
          <p:cNvSpPr>
            <a:spLocks noChangeArrowheads="1"/>
          </p:cNvSpPr>
          <p:nvPr/>
        </p:nvSpPr>
        <p:spPr bwMode="auto">
          <a:xfrm>
            <a:off x="282634" y="5018117"/>
            <a:ext cx="11909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The Standards aim to align instruction with this framework so that many more students than at present can meet the requirements of college and career readiness.</a:t>
            </a:r>
          </a:p>
        </p:txBody>
      </p:sp>
      <p:sp>
        <p:nvSpPr>
          <p:cNvPr id="21530" name="TextBox 9"/>
          <p:cNvSpPr txBox="1">
            <a:spLocks noChangeArrowheads="1"/>
          </p:cNvSpPr>
          <p:nvPr/>
        </p:nvSpPr>
        <p:spPr bwMode="auto">
          <a:xfrm>
            <a:off x="9587345" y="6203057"/>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75276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0835" y="931702"/>
            <a:ext cx="8650330" cy="1143000"/>
          </a:xfrm>
        </p:spPr>
        <p:txBody>
          <a:bodyPr>
            <a:normAutofit fontScale="90000"/>
          </a:bodyPr>
          <a:lstStyle/>
          <a:p>
            <a:pPr marL="320040" indent="-320040" algn="ctr">
              <a:buClr>
                <a:schemeClr val="accent6">
                  <a:lumMod val="75000"/>
                </a:schemeClr>
              </a:buClr>
              <a:defRPr/>
            </a:pPr>
            <a:r>
              <a:rPr lang="en-US" sz="6000" dirty="0">
                <a:solidFill>
                  <a:schemeClr val="tx1"/>
                </a:solidFill>
                <a:latin typeface="Arial Rounded MT Bold" panose="020F0704030504030204" pitchFamily="34" charset="0"/>
                <a:cs typeface="Arial" pitchFamily="34" charset="0"/>
              </a:rPr>
              <a:t>Reading Standard #2</a:t>
            </a:r>
            <a:br>
              <a:rPr lang="en-US" sz="6000" dirty="0">
                <a:solidFill>
                  <a:schemeClr val="tx1"/>
                </a:solidFill>
                <a:latin typeface="Arial Rounded MT Bold" panose="020F0704030504030204" pitchFamily="34" charset="0"/>
                <a:cs typeface="Arial" pitchFamily="34" charset="0"/>
              </a:rPr>
            </a:br>
            <a:br>
              <a:rPr lang="en-US" sz="6000" dirty="0">
                <a:solidFill>
                  <a:schemeClr val="tx1"/>
                </a:solidFill>
                <a:latin typeface="Arial Rounded MT Bold" panose="020F0704030504030204" pitchFamily="34" charset="0"/>
                <a:cs typeface="Arial" pitchFamily="34" charset="0"/>
              </a:rPr>
            </a:br>
            <a:br>
              <a:rPr lang="en-US" sz="3100" b="1" dirty="0">
                <a:solidFill>
                  <a:schemeClr val="tx1"/>
                </a:solidFill>
                <a:latin typeface="Calibri" panose="020F0502020204030204" pitchFamily="34" charset="0"/>
                <a:cs typeface="Arial" pitchFamily="34" charset="0"/>
              </a:rPr>
            </a:br>
            <a:endParaRPr lang="en-US" sz="3100" dirty="0">
              <a:solidFill>
                <a:schemeClr val="tx1"/>
              </a:solidFill>
              <a:latin typeface="Calibri" panose="020F0502020204030204" pitchFamily="34" charset="0"/>
              <a:cs typeface="Arial" pitchFamily="34" charset="0"/>
            </a:endParaRPr>
          </a:p>
        </p:txBody>
      </p:sp>
      <p:sp>
        <p:nvSpPr>
          <p:cNvPr id="24579" name="Content Placeholder 6"/>
          <p:cNvSpPr>
            <a:spLocks noGrp="1"/>
          </p:cNvSpPr>
          <p:nvPr>
            <p:ph sz="quarter" idx="4294967295"/>
          </p:nvPr>
        </p:nvSpPr>
        <p:spPr>
          <a:xfrm>
            <a:off x="340964" y="2074702"/>
            <a:ext cx="11484244" cy="4574071"/>
          </a:xfrm>
          <a:prstGeom prst="rect">
            <a:avLst/>
          </a:prstGeom>
          <a:solidFill>
            <a:schemeClr val="bg1"/>
          </a:solidFill>
        </p:spPr>
        <p:txBody>
          <a:bodyPr rtlCol="0">
            <a:normAutofit lnSpcReduction="10000"/>
          </a:bodyPr>
          <a:lstStyle/>
          <a:p>
            <a:pPr indent="-182880" algn="ctr">
              <a:buClr>
                <a:schemeClr val="accent6">
                  <a:lumMod val="75000"/>
                </a:schemeClr>
              </a:buClr>
              <a:buNone/>
              <a:defRPr/>
            </a:pPr>
            <a:r>
              <a:rPr lang="en-US" sz="4000" b="1" dirty="0">
                <a:latin typeface="Arial Rounded MT Bold" panose="020F0704030504030204" pitchFamily="34" charset="0"/>
                <a:ea typeface="Times New Roman" panose="02020603050405020304" pitchFamily="18" charset="0"/>
                <a:cs typeface="Helvetica" panose="020B0604020202020204" pitchFamily="34" charset="0"/>
              </a:rPr>
              <a:t>CCR ANCHOR STANDARD</a:t>
            </a:r>
          </a:p>
          <a:p>
            <a:pPr indent="-182880" algn="ctr">
              <a:buClr>
                <a:schemeClr val="accent6">
                  <a:lumMod val="75000"/>
                </a:schemeClr>
              </a:buClr>
              <a:buNone/>
              <a:defRPr/>
            </a:pPr>
            <a:endParaRPr lang="en-US" sz="4000" b="1" dirty="0">
              <a:latin typeface="Arial Rounded MT Bold" panose="020F0704030504030204" pitchFamily="34" charset="0"/>
              <a:ea typeface="Times New Roman" panose="02020603050405020304" pitchFamily="18" charset="0"/>
              <a:cs typeface="Helvetica" panose="020B0604020202020204" pitchFamily="34" charset="0"/>
            </a:endParaRPr>
          </a:p>
          <a:p>
            <a:pPr indent="-182880" algn="ctr">
              <a:buClr>
                <a:schemeClr val="accent6">
                  <a:lumMod val="75000"/>
                </a:schemeClr>
              </a:buClr>
              <a:buNone/>
              <a:defRPr/>
            </a:pPr>
            <a:r>
              <a:rPr lang="en-US" sz="4000" b="1" dirty="0">
                <a:latin typeface="Arial Rounded MT Bold" panose="020F0704030504030204" pitchFamily="34" charset="0"/>
                <a:ea typeface="Times New Roman" panose="02020603050405020304" pitchFamily="18" charset="0"/>
                <a:cs typeface="Helvetica" panose="020B0604020202020204" pitchFamily="34" charset="0"/>
              </a:rPr>
              <a:t>Determine central ideas or themes of a text </a:t>
            </a:r>
            <a:r>
              <a:rPr lang="en-US" sz="4000" b="1" u="sng" dirty="0">
                <a:latin typeface="Arial Rounded MT Bold" panose="020F0704030504030204" pitchFamily="34" charset="0"/>
                <a:ea typeface="Times New Roman" panose="02020603050405020304" pitchFamily="18" charset="0"/>
                <a:cs typeface="Helvetica" panose="020B0604020202020204" pitchFamily="34" charset="0"/>
              </a:rPr>
              <a:t>and</a:t>
            </a:r>
            <a:r>
              <a:rPr lang="en-US" sz="4000" b="1" dirty="0">
                <a:latin typeface="Arial Rounded MT Bold" panose="020F0704030504030204" pitchFamily="34" charset="0"/>
                <a:ea typeface="Times New Roman" panose="02020603050405020304" pitchFamily="18" charset="0"/>
                <a:cs typeface="Helvetica" panose="020B0604020202020204" pitchFamily="34" charset="0"/>
              </a:rPr>
              <a:t> analyze their development; summarize the key supporting details and ideas.</a:t>
            </a:r>
            <a:r>
              <a:rPr lang="en-US" sz="4000" b="1" i="1" dirty="0">
                <a:solidFill>
                  <a:schemeClr val="tx1">
                    <a:lumMod val="75000"/>
                    <a:lumOff val="25000"/>
                  </a:schemeClr>
                </a:solidFill>
                <a:latin typeface="Arial Rounded MT Bold" panose="020F0704030504030204" pitchFamily="34" charset="0"/>
              </a:rPr>
              <a:t>   </a:t>
            </a:r>
          </a:p>
          <a:p>
            <a:pPr indent="-182880" algn="ctr">
              <a:buClr>
                <a:schemeClr val="accent6">
                  <a:lumMod val="75000"/>
                </a:schemeClr>
              </a:buClr>
              <a:buNone/>
              <a:defRPr/>
            </a:pPr>
            <a:r>
              <a:rPr lang="en-US" sz="4000" b="1" i="1" dirty="0">
                <a:solidFill>
                  <a:schemeClr val="tx1">
                    <a:lumMod val="75000"/>
                    <a:lumOff val="25000"/>
                  </a:schemeClr>
                </a:solidFill>
                <a:latin typeface="Arial Rounded MT Bold" panose="020F0704030504030204" pitchFamily="34" charset="0"/>
              </a:rPr>
              <a:t>  </a:t>
            </a:r>
            <a:endParaRPr lang="en-US" sz="4000" dirty="0">
              <a:solidFill>
                <a:schemeClr val="tx1">
                  <a:lumMod val="75000"/>
                  <a:lumOff val="25000"/>
                </a:schemeClr>
              </a:solidFill>
              <a:latin typeface="Arial Rounded MT Bold" panose="020F0704030504030204" pitchFamily="34" charset="0"/>
            </a:endParaRPr>
          </a:p>
          <a:p>
            <a:pPr indent="-182880" algn="ctr">
              <a:buClr>
                <a:schemeClr val="accent6">
                  <a:lumMod val="75000"/>
                </a:schemeClr>
              </a:buClr>
              <a:buNone/>
              <a:defRPr/>
            </a:pPr>
            <a:r>
              <a:rPr lang="en-US" sz="4000" b="1" dirty="0">
                <a:latin typeface="Arial Rounded MT Bold" panose="020F0704030504030204" pitchFamily="34" charset="0"/>
              </a:rPr>
              <a:t>K-12 Progressions</a:t>
            </a:r>
          </a:p>
          <a:p>
            <a:pPr indent="-182880" algn="ctr">
              <a:buClr>
                <a:schemeClr val="accent6">
                  <a:lumMod val="75000"/>
                </a:schemeClr>
              </a:buClr>
              <a:buNone/>
              <a:defRPr/>
            </a:pPr>
            <a:endParaRPr lang="en-US" sz="4000" b="1" dirty="0">
              <a:latin typeface="Arial Rounded MT Bold" panose="020F0704030504030204" pitchFamily="34" charset="0"/>
            </a:endParaRPr>
          </a:p>
          <a:p>
            <a:pPr indent="-182880" algn="ctr">
              <a:buClr>
                <a:schemeClr val="accent6">
                  <a:lumMod val="75000"/>
                </a:schemeClr>
              </a:buClr>
              <a:buNone/>
              <a:defRPr/>
            </a:pP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66325088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Custom Design">
  <a:themeElements>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2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5093</TotalTime>
  <Words>5780</Words>
  <Application>Microsoft Office PowerPoint</Application>
  <PresentationFormat>Widescreen</PresentationFormat>
  <Paragraphs>938</Paragraphs>
  <Slides>69</Slides>
  <Notes>68</Notes>
  <HiddenSlides>0</HiddenSlides>
  <MMClips>0</MMClips>
  <ScaleCrop>false</ScaleCrop>
  <HeadingPairs>
    <vt:vector size="8" baseType="variant">
      <vt:variant>
        <vt:lpstr>Fonts Used</vt:lpstr>
      </vt:variant>
      <vt:variant>
        <vt:i4>22</vt:i4>
      </vt:variant>
      <vt:variant>
        <vt:lpstr>Theme</vt:lpstr>
      </vt:variant>
      <vt:variant>
        <vt:i4>9</vt:i4>
      </vt:variant>
      <vt:variant>
        <vt:lpstr>Embedded OLE Servers</vt:lpstr>
      </vt:variant>
      <vt:variant>
        <vt:i4>1</vt:i4>
      </vt:variant>
      <vt:variant>
        <vt:lpstr>Slide Titles</vt:lpstr>
      </vt:variant>
      <vt:variant>
        <vt:i4>69</vt:i4>
      </vt:variant>
    </vt:vector>
  </HeadingPairs>
  <TitlesOfParts>
    <vt:vector size="101" baseType="lpstr">
      <vt:lpstr>HGPｺﾞｼｯｸE</vt:lpstr>
      <vt:lpstr>ＭＳ Ｐゴシック</vt:lpstr>
      <vt:lpstr>ＭＳ Ｐゴシック</vt:lpstr>
      <vt:lpstr>Arial</vt:lpstr>
      <vt:lpstr>Arial Black</vt:lpstr>
      <vt:lpstr>Arial Rounded MT Bold</vt:lpstr>
      <vt:lpstr>Bernard MT Condensed</vt:lpstr>
      <vt:lpstr>Bodoni MT</vt:lpstr>
      <vt:lpstr>Broadway</vt:lpstr>
      <vt:lpstr>Calibri</vt:lpstr>
      <vt:lpstr>Calibri Light</vt:lpstr>
      <vt:lpstr>Century Gothic</vt:lpstr>
      <vt:lpstr>Courier New</vt:lpstr>
      <vt:lpstr>Franklin Gothic Demi</vt:lpstr>
      <vt:lpstr>Georgia</vt:lpstr>
      <vt:lpstr>Helvetica</vt:lpstr>
      <vt:lpstr>Palatino Linotype</vt:lpstr>
      <vt:lpstr>Times New Roman</vt:lpstr>
      <vt:lpstr>Tw Cen MT</vt:lpstr>
      <vt:lpstr>Wingdings</vt:lpstr>
      <vt:lpstr>Wingdings 2</vt:lpstr>
      <vt:lpstr>Wingdings 3</vt:lpstr>
      <vt:lpstr>Office Theme</vt:lpstr>
      <vt:lpstr>Median</vt:lpstr>
      <vt:lpstr>1_Median</vt:lpstr>
      <vt:lpstr>2_Custom Design</vt:lpstr>
      <vt:lpstr>3_Office Theme</vt:lpstr>
      <vt:lpstr>24_Office Theme</vt:lpstr>
      <vt:lpstr>21_Office Theme</vt:lpstr>
      <vt:lpstr>Simple Light</vt:lpstr>
      <vt:lpstr>1_Simple Light</vt:lpstr>
      <vt:lpstr>Document</vt:lpstr>
      <vt:lpstr>Understanding K-5 Kentucky Academic Standards in Reading/Writing: Effective Strategies for Classroom Instruction Across the Curriculum</vt:lpstr>
      <vt:lpstr>PowerPoint Presentation</vt:lpstr>
      <vt:lpstr>What Does It Mean to be College &amp; Career Ready?</vt:lpstr>
      <vt:lpstr>Important Factors Related to the Design of K-5 Reading/Writing Standards:</vt:lpstr>
      <vt:lpstr>PowerPoint Presentation</vt:lpstr>
      <vt:lpstr>PowerPoint Presentation</vt:lpstr>
      <vt:lpstr>Summary of the “Biggest” Instructional Shifts</vt:lpstr>
      <vt:lpstr>Distribution of Literary and Informational Passages  by Grade in the NAEP Reading Framework </vt:lpstr>
      <vt:lpstr>Reading Standard #2   </vt:lpstr>
      <vt:lpstr>Reading Informational Standard #10</vt:lpstr>
      <vt:lpstr>This Chart Demonstrates the Lexile Ranges for  Text Complexity Grade Bands</vt:lpstr>
      <vt:lpstr>Distribution of Communicative Purposes  by Grade in the NAEP Writing Framework </vt:lpstr>
      <vt:lpstr>Writing Standard #2   </vt:lpstr>
      <vt:lpstr>Informative/Explanatory writing  seeks to accurately convey information</vt:lpstr>
      <vt:lpstr>Shift #2 Requires a Good Progression of  Text-Dependent Questions &amp; Answers</vt:lpstr>
      <vt:lpstr>Text-dependent Questions and the Standards</vt:lpstr>
      <vt:lpstr>Characteristics/Intent  of Text-Dependent Questions  </vt:lpstr>
      <vt:lpstr>PowerPoint Presentation</vt:lpstr>
      <vt:lpstr>PowerPoint Presentation</vt:lpstr>
      <vt:lpstr>PowerPoint Presentation</vt:lpstr>
      <vt:lpstr>Appendices</vt:lpstr>
      <vt:lpstr>Literacy Design Collaborative (LDC) Rubrics</vt:lpstr>
      <vt:lpstr>Kentucky Academic Standards:  Reading Foundational Skills (K-5)</vt:lpstr>
      <vt:lpstr>Kentucky Academic Standards:  Reading Foundational Skills (K-5)</vt:lpstr>
      <vt:lpstr> K-5: The Five Essential Components of Reading </vt:lpstr>
      <vt:lpstr>Phonemic Awareness</vt:lpstr>
      <vt:lpstr>PowerPoint Presentation</vt:lpstr>
      <vt:lpstr>Phonics</vt:lpstr>
      <vt:lpstr>PowerPoint Presentation</vt:lpstr>
      <vt:lpstr>Phonics</vt:lpstr>
      <vt:lpstr>PowerPoint Presentation</vt:lpstr>
      <vt:lpstr>Fluency </vt:lpstr>
      <vt:lpstr>PowerPoint Presentation</vt:lpstr>
      <vt:lpstr>Vocabulary</vt:lpstr>
      <vt:lpstr>PowerPoint Presentation</vt:lpstr>
      <vt:lpstr>Comprehension</vt:lpstr>
      <vt:lpstr>PowerPoint Presentation</vt:lpstr>
      <vt:lpstr>Importance of the 5 Essential Components of Reading for K-1 Students </vt:lpstr>
      <vt:lpstr>What Really Matters…</vt:lpstr>
      <vt:lpstr>PowerPoint Presentation</vt:lpstr>
      <vt:lpstr>Determine the exact/specific question you need to answer.</vt:lpstr>
      <vt:lpstr>PowerPoint Presentation</vt:lpstr>
      <vt:lpstr>PowerPoint Presentation</vt:lpstr>
      <vt:lpstr>Type=Characteristics of a Genre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Specific Audience</vt:lpstr>
      <vt:lpstr>PowerPoint Presentation</vt:lpstr>
      <vt:lpstr>PowerPoint Presentation</vt:lpstr>
      <vt:lpstr>PowerPoint Presentation</vt:lpstr>
      <vt:lpstr>PowerPoint Presentation</vt:lpstr>
      <vt:lpstr> Reading Standards Literary and Informational   </vt:lpstr>
      <vt:lpstr> Alexander Who Used to Be Rich Last Sunday </vt:lpstr>
      <vt:lpstr>Text Dependent Questions </vt:lpstr>
      <vt:lpstr>MATH Skills/Standards</vt:lpstr>
      <vt:lpstr>Mathematical Practices</vt:lpstr>
      <vt:lpstr>Math Talk</vt:lpstr>
      <vt:lpstr>Number line Representation</vt:lpstr>
      <vt:lpstr>Different Representations</vt:lpstr>
      <vt:lpstr>Writing Task for Math </vt:lpstr>
      <vt:lpstr>Resource: KVEC ELA Website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Carole Mullins2</cp:lastModifiedBy>
  <cp:revision>414</cp:revision>
  <cp:lastPrinted>2018-08-24T12:51:39Z</cp:lastPrinted>
  <dcterms:created xsi:type="dcterms:W3CDTF">2017-10-29T16:10:40Z</dcterms:created>
  <dcterms:modified xsi:type="dcterms:W3CDTF">2018-08-29T14:41:38Z</dcterms:modified>
</cp:coreProperties>
</file>