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732" r:id="rId4"/>
    <p:sldMasterId id="2147483744" r:id="rId5"/>
    <p:sldMasterId id="2147483756" r:id="rId6"/>
    <p:sldMasterId id="2147483768" r:id="rId7"/>
    <p:sldMasterId id="2147483793" r:id="rId8"/>
  </p:sldMasterIdLst>
  <p:notesMasterIdLst>
    <p:notesMasterId r:id="rId80"/>
  </p:notesMasterIdLst>
  <p:sldIdLst>
    <p:sldId id="427" r:id="rId9"/>
    <p:sldId id="283" r:id="rId10"/>
    <p:sldId id="388" r:id="rId11"/>
    <p:sldId id="317" r:id="rId12"/>
    <p:sldId id="408" r:id="rId13"/>
    <p:sldId id="411" r:id="rId14"/>
    <p:sldId id="260" r:id="rId15"/>
    <p:sldId id="261" r:id="rId16"/>
    <p:sldId id="284" r:id="rId17"/>
    <p:sldId id="326" r:id="rId18"/>
    <p:sldId id="445" r:id="rId19"/>
    <p:sldId id="325" r:id="rId20"/>
    <p:sldId id="264" r:id="rId21"/>
    <p:sldId id="421" r:id="rId22"/>
    <p:sldId id="328" r:id="rId23"/>
    <p:sldId id="446" r:id="rId24"/>
    <p:sldId id="327" r:id="rId25"/>
    <p:sldId id="474" r:id="rId26"/>
    <p:sldId id="265" r:id="rId27"/>
    <p:sldId id="266" r:id="rId28"/>
    <p:sldId id="443" r:id="rId29"/>
    <p:sldId id="423" r:id="rId30"/>
    <p:sldId id="419" r:id="rId31"/>
    <p:sldId id="418" r:id="rId32"/>
    <p:sldId id="287" r:id="rId33"/>
    <p:sldId id="262" r:id="rId34"/>
    <p:sldId id="268" r:id="rId35"/>
    <p:sldId id="413" r:id="rId36"/>
    <p:sldId id="375" r:id="rId37"/>
    <p:sldId id="393" r:id="rId38"/>
    <p:sldId id="450" r:id="rId39"/>
    <p:sldId id="417" r:id="rId40"/>
    <p:sldId id="451" r:id="rId41"/>
    <p:sldId id="452" r:id="rId42"/>
    <p:sldId id="454" r:id="rId43"/>
    <p:sldId id="304" r:id="rId44"/>
    <p:sldId id="455" r:id="rId45"/>
    <p:sldId id="456" r:id="rId46"/>
    <p:sldId id="457" r:id="rId47"/>
    <p:sldId id="459" r:id="rId48"/>
    <p:sldId id="420" r:id="rId49"/>
    <p:sldId id="461" r:id="rId50"/>
    <p:sldId id="462" r:id="rId51"/>
    <p:sldId id="463" r:id="rId52"/>
    <p:sldId id="473" r:id="rId53"/>
    <p:sldId id="465" r:id="rId54"/>
    <p:sldId id="272" r:id="rId55"/>
    <p:sldId id="351" r:id="rId56"/>
    <p:sldId id="332" r:id="rId57"/>
    <p:sldId id="282" r:id="rId58"/>
    <p:sldId id="440" r:id="rId59"/>
    <p:sldId id="396" r:id="rId60"/>
    <p:sldId id="397" r:id="rId61"/>
    <p:sldId id="470" r:id="rId62"/>
    <p:sldId id="399" r:id="rId63"/>
    <p:sldId id="335" r:id="rId64"/>
    <p:sldId id="339" r:id="rId65"/>
    <p:sldId id="337" r:id="rId66"/>
    <p:sldId id="442" r:id="rId67"/>
    <p:sldId id="475" r:id="rId68"/>
    <p:sldId id="471" r:id="rId69"/>
    <p:sldId id="401" r:id="rId70"/>
    <p:sldId id="444" r:id="rId71"/>
    <p:sldId id="267" r:id="rId72"/>
    <p:sldId id="432" r:id="rId73"/>
    <p:sldId id="441" r:id="rId74"/>
    <p:sldId id="428" r:id="rId75"/>
    <p:sldId id="429" r:id="rId76"/>
    <p:sldId id="431" r:id="rId77"/>
    <p:sldId id="310" r:id="rId78"/>
    <p:sldId id="430" r:id="rId7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77365" autoAdjust="0"/>
  </p:normalViewPr>
  <p:slideViewPr>
    <p:cSldViewPr snapToGrid="0">
      <p:cViewPr varScale="1">
        <p:scale>
          <a:sx n="70" d="100"/>
          <a:sy n="70" d="100"/>
        </p:scale>
        <p:origin x="753" y="48"/>
      </p:cViewPr>
      <p:guideLst/>
    </p:cSldViewPr>
  </p:slideViewPr>
  <p:outlineViewPr>
    <p:cViewPr>
      <p:scale>
        <a:sx n="33" d="100"/>
        <a:sy n="33" d="100"/>
      </p:scale>
      <p:origin x="0" y="-33408"/>
    </p:cViewPr>
  </p:outlin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viewProps" Target="viewProps.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notesMaster" Target="notesMasters/notesMaster1.xml"/><Relationship Id="rId85"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768416-BD19-4225-A9FC-78A344FDA77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7BACE2F-70F7-4F9E-A09F-A9BAB9977F20}">
      <dgm:prSet phldrT="[Text]" custT="1"/>
      <dgm:spPr>
        <a:solidFill>
          <a:schemeClr val="bg2">
            <a:lumMod val="75000"/>
          </a:schemeClr>
        </a:solidFill>
      </dgm:spPr>
      <dgm:t>
        <a:bodyPr/>
        <a:lstStyle/>
        <a:p>
          <a:r>
            <a:rPr lang="en-US" sz="2600" dirty="0">
              <a:solidFill>
                <a:schemeClr val="tx1"/>
              </a:solidFill>
            </a:rPr>
            <a:t>College and Career Readiness Standards</a:t>
          </a:r>
        </a:p>
      </dgm:t>
    </dgm:pt>
    <dgm:pt modelId="{63137DDE-2C93-4A80-A6E1-A08834D3750D}" type="parTrans" cxnId="{AD633191-1855-49A0-BEEE-A26D6CA5C3D2}">
      <dgm:prSet/>
      <dgm:spPr/>
      <dgm:t>
        <a:bodyPr/>
        <a:lstStyle/>
        <a:p>
          <a:endParaRPr lang="en-US"/>
        </a:p>
      </dgm:t>
    </dgm:pt>
    <dgm:pt modelId="{C09546A4-25ED-4786-933E-1E2A20D1AAEA}" type="sibTrans" cxnId="{AD633191-1855-49A0-BEEE-A26D6CA5C3D2}">
      <dgm:prSet/>
      <dgm:spPr/>
      <dgm:t>
        <a:bodyPr/>
        <a:lstStyle/>
        <a:p>
          <a:endParaRPr lang="en-US"/>
        </a:p>
      </dgm:t>
    </dgm:pt>
    <dgm:pt modelId="{C69CEC8C-F125-4AC7-BA27-E2A141BD5577}">
      <dgm:prSet phldrT="[Text]" custT="1"/>
      <dgm:spPr>
        <a:solidFill>
          <a:schemeClr val="bg2">
            <a:lumMod val="75000"/>
          </a:schemeClr>
        </a:solidFill>
      </dgm:spPr>
      <dgm:t>
        <a:bodyPr/>
        <a:lstStyle/>
        <a:p>
          <a:r>
            <a:rPr lang="en-US" sz="2500" dirty="0">
              <a:solidFill>
                <a:schemeClr val="tx1"/>
              </a:solidFill>
            </a:rPr>
            <a:t>English Language Arts </a:t>
          </a:r>
        </a:p>
      </dgm:t>
    </dgm:pt>
    <dgm:pt modelId="{4A3022FA-624E-49A7-BBDB-96873358CD9C}" type="parTrans" cxnId="{22351D78-DE30-4155-8243-94DE0E36D488}">
      <dgm:prSet/>
      <dgm:spPr/>
      <dgm:t>
        <a:bodyPr/>
        <a:lstStyle/>
        <a:p>
          <a:endParaRPr lang="en-US">
            <a:solidFill>
              <a:schemeClr val="tx1"/>
            </a:solidFill>
          </a:endParaRPr>
        </a:p>
      </dgm:t>
    </dgm:pt>
    <dgm:pt modelId="{C2619CA8-0A5E-443C-AE41-B1165C3B2AFF}" type="sibTrans" cxnId="{22351D78-DE30-4155-8243-94DE0E36D488}">
      <dgm:prSet/>
      <dgm:spPr/>
      <dgm:t>
        <a:bodyPr/>
        <a:lstStyle/>
        <a:p>
          <a:endParaRPr lang="en-US"/>
        </a:p>
      </dgm:t>
    </dgm:pt>
    <dgm:pt modelId="{454ACE40-C73C-4C14-A6D9-6CBFEF5CBA19}">
      <dgm:prSet custT="1"/>
      <dgm:spPr>
        <a:solidFill>
          <a:schemeClr val="bg2">
            <a:lumMod val="75000"/>
          </a:schemeClr>
        </a:solidFill>
      </dgm:spPr>
      <dgm:t>
        <a:bodyPr/>
        <a:lstStyle/>
        <a:p>
          <a:r>
            <a:rPr lang="fr-CA" sz="1800" dirty="0" err="1">
              <a:solidFill>
                <a:schemeClr val="tx1"/>
              </a:solidFill>
              <a:latin typeface="Georgia" pitchFamily="18" charset="0"/>
            </a:rPr>
            <a:t>Literacy</a:t>
          </a:r>
          <a:r>
            <a:rPr lang="fr-CA" sz="1800" dirty="0">
              <a:solidFill>
                <a:schemeClr val="tx1"/>
              </a:solidFill>
              <a:latin typeface="Georgia" pitchFamily="18" charset="0"/>
            </a:rPr>
            <a:t> in </a:t>
          </a:r>
          <a:r>
            <a:rPr lang="fr-CA" sz="1800" dirty="0" err="1">
              <a:solidFill>
                <a:schemeClr val="tx1"/>
              </a:solidFill>
              <a:latin typeface="Georgia" pitchFamily="18" charset="0"/>
            </a:rPr>
            <a:t>History</a:t>
          </a:r>
          <a:r>
            <a:rPr lang="fr-CA" sz="1800" dirty="0">
              <a:solidFill>
                <a:schemeClr val="tx1"/>
              </a:solidFill>
              <a:latin typeface="Georgia" pitchFamily="18" charset="0"/>
            </a:rPr>
            <a:t>/Social </a:t>
          </a:r>
          <a:r>
            <a:rPr lang="fr-CA" sz="1800" dirty="0" err="1">
              <a:solidFill>
                <a:schemeClr val="tx1"/>
              </a:solidFill>
              <a:latin typeface="Georgia" pitchFamily="18" charset="0"/>
            </a:rPr>
            <a:t>Studies</a:t>
          </a:r>
          <a:r>
            <a:rPr lang="fr-CA" sz="1800" dirty="0">
              <a:solidFill>
                <a:schemeClr val="tx1"/>
              </a:solidFill>
              <a:latin typeface="Georgia" pitchFamily="18" charset="0"/>
            </a:rPr>
            <a:t>, Science, and </a:t>
          </a:r>
          <a:r>
            <a:rPr lang="fr-CA" sz="1800" dirty="0" err="1">
              <a:solidFill>
                <a:schemeClr val="tx1"/>
              </a:solidFill>
              <a:latin typeface="Georgia" pitchFamily="18" charset="0"/>
            </a:rPr>
            <a:t>Technical</a:t>
          </a:r>
          <a:r>
            <a:rPr lang="fr-CA" sz="1800" dirty="0">
              <a:solidFill>
                <a:schemeClr val="tx1"/>
              </a:solidFill>
              <a:latin typeface="Georgia" pitchFamily="18" charset="0"/>
            </a:rPr>
            <a:t> </a:t>
          </a:r>
          <a:r>
            <a:rPr lang="fr-CA" sz="1800" dirty="0" err="1">
              <a:solidFill>
                <a:schemeClr val="tx1"/>
              </a:solidFill>
              <a:latin typeface="Georgia" pitchFamily="18" charset="0"/>
            </a:rPr>
            <a:t>Subjects</a:t>
          </a:r>
          <a:r>
            <a:rPr lang="fr-CA" sz="1800" dirty="0">
              <a:solidFill>
                <a:schemeClr val="tx1"/>
              </a:solidFill>
              <a:latin typeface="Georgia" pitchFamily="18" charset="0"/>
            </a:rPr>
            <a:t> </a:t>
          </a:r>
          <a:endParaRPr lang="en-US" sz="1800" dirty="0">
            <a:solidFill>
              <a:schemeClr val="tx1"/>
            </a:solidFill>
          </a:endParaRPr>
        </a:p>
      </dgm:t>
    </dgm:pt>
    <dgm:pt modelId="{2BA3BEC0-407F-48D1-86D0-03BFFB178374}" type="parTrans" cxnId="{52BE0367-6881-4982-AEE2-3D41625F3F47}">
      <dgm:prSet/>
      <dgm:spPr/>
      <dgm:t>
        <a:bodyPr/>
        <a:lstStyle/>
        <a:p>
          <a:endParaRPr lang="en-US"/>
        </a:p>
      </dgm:t>
    </dgm:pt>
    <dgm:pt modelId="{3B096AF9-B818-4F18-B60C-F1B6F3719418}" type="sibTrans" cxnId="{52BE0367-6881-4982-AEE2-3D41625F3F47}">
      <dgm:prSet/>
      <dgm:spPr/>
      <dgm:t>
        <a:bodyPr/>
        <a:lstStyle/>
        <a:p>
          <a:endParaRPr lang="en-US"/>
        </a:p>
      </dgm:t>
    </dgm:pt>
    <dgm:pt modelId="{68C3A048-366E-4CD9-809C-9F33FFE36F2D}">
      <dgm:prSet/>
      <dgm:spPr>
        <a:solidFill>
          <a:schemeClr val="bg2"/>
        </a:solidFill>
        <a:ln>
          <a:solidFill>
            <a:schemeClr val="tx1"/>
          </a:solidFill>
        </a:ln>
      </dgm:spPr>
      <dgm:t>
        <a:bodyPr/>
        <a:lstStyle/>
        <a:p>
          <a:r>
            <a:rPr lang="en-US" b="1" baseline="0" dirty="0">
              <a:solidFill>
                <a:schemeClr val="tx1"/>
              </a:solidFill>
            </a:rPr>
            <a:t>Reading (20)</a:t>
          </a:r>
        </a:p>
        <a:p>
          <a:r>
            <a:rPr lang="en-US" b="1" baseline="0" dirty="0">
              <a:solidFill>
                <a:schemeClr val="tx1"/>
              </a:solidFill>
            </a:rPr>
            <a:t>1)Informational (10)</a:t>
          </a:r>
        </a:p>
        <a:p>
          <a:r>
            <a:rPr lang="en-US" b="1" baseline="0" dirty="0">
              <a:solidFill>
                <a:schemeClr val="tx1"/>
              </a:solidFill>
            </a:rPr>
            <a:t>2)Literary (10)</a:t>
          </a:r>
        </a:p>
      </dgm:t>
    </dgm:pt>
    <dgm:pt modelId="{792FE22D-0395-4C6B-91A6-677D3CB17F90}" type="parTrans" cxnId="{B01F68D5-F032-436B-BC9D-4327D3F5FF9B}">
      <dgm:prSet/>
      <dgm:spPr/>
      <dgm:t>
        <a:bodyPr/>
        <a:lstStyle/>
        <a:p>
          <a:endParaRPr lang="en-US"/>
        </a:p>
      </dgm:t>
    </dgm:pt>
    <dgm:pt modelId="{33E0664D-F940-4581-8C40-A2555AC7C858}" type="sibTrans" cxnId="{B01F68D5-F032-436B-BC9D-4327D3F5FF9B}">
      <dgm:prSet/>
      <dgm:spPr/>
      <dgm:t>
        <a:bodyPr/>
        <a:lstStyle/>
        <a:p>
          <a:endParaRPr lang="en-US"/>
        </a:p>
      </dgm:t>
    </dgm:pt>
    <dgm:pt modelId="{EF3FF069-A19D-4923-ABC3-3B415CD0F9E4}">
      <dgm:prSet/>
      <dgm:spPr>
        <a:solidFill>
          <a:schemeClr val="bg2"/>
        </a:solidFill>
        <a:ln>
          <a:solidFill>
            <a:schemeClr val="tx1"/>
          </a:solidFill>
        </a:ln>
      </dgm:spPr>
      <dgm:t>
        <a:bodyPr/>
        <a:lstStyle/>
        <a:p>
          <a:r>
            <a:rPr lang="en-US" b="1" baseline="0" dirty="0">
              <a:solidFill>
                <a:schemeClr val="tx1"/>
              </a:solidFill>
            </a:rPr>
            <a:t>Writing (10)</a:t>
          </a:r>
        </a:p>
      </dgm:t>
    </dgm:pt>
    <dgm:pt modelId="{7667DCE4-4CA8-4884-B191-2AE5DEA4AEA5}" type="parTrans" cxnId="{DA9B42A7-7B19-4985-868E-FC3464B25F9B}">
      <dgm:prSet/>
      <dgm:spPr/>
      <dgm:t>
        <a:bodyPr/>
        <a:lstStyle/>
        <a:p>
          <a:endParaRPr lang="en-US"/>
        </a:p>
      </dgm:t>
    </dgm:pt>
    <dgm:pt modelId="{1C77C7FB-D575-4E19-8170-1E0AF298669F}" type="sibTrans" cxnId="{DA9B42A7-7B19-4985-868E-FC3464B25F9B}">
      <dgm:prSet/>
      <dgm:spPr/>
      <dgm:t>
        <a:bodyPr/>
        <a:lstStyle/>
        <a:p>
          <a:endParaRPr lang="en-US"/>
        </a:p>
      </dgm:t>
    </dgm:pt>
    <dgm:pt modelId="{5FBF184B-5AFC-47F0-82D8-E35BDCDF78CB}">
      <dgm:prSet/>
      <dgm:spPr>
        <a:solidFill>
          <a:schemeClr val="bg2"/>
        </a:solidFill>
        <a:ln>
          <a:solidFill>
            <a:schemeClr val="tx1"/>
          </a:solidFill>
        </a:ln>
      </dgm:spPr>
      <dgm:t>
        <a:bodyPr/>
        <a:lstStyle/>
        <a:p>
          <a:r>
            <a:rPr lang="en-US" b="1" baseline="0" dirty="0">
              <a:solidFill>
                <a:schemeClr val="tx1"/>
              </a:solidFill>
            </a:rPr>
            <a:t>Speaking &amp; Listening (6)</a:t>
          </a:r>
        </a:p>
      </dgm:t>
    </dgm:pt>
    <dgm:pt modelId="{413A1E8B-5476-41D0-9272-660E88A24A73}" type="parTrans" cxnId="{F9C01EC2-83BD-499D-9F91-28793014AFF3}">
      <dgm:prSet/>
      <dgm:spPr/>
      <dgm:t>
        <a:bodyPr/>
        <a:lstStyle/>
        <a:p>
          <a:endParaRPr lang="en-US"/>
        </a:p>
      </dgm:t>
    </dgm:pt>
    <dgm:pt modelId="{9F07C8A7-1377-48B0-AF42-AA9CA7F8601F}" type="sibTrans" cxnId="{F9C01EC2-83BD-499D-9F91-28793014AFF3}">
      <dgm:prSet/>
      <dgm:spPr/>
      <dgm:t>
        <a:bodyPr/>
        <a:lstStyle/>
        <a:p>
          <a:endParaRPr lang="en-US"/>
        </a:p>
      </dgm:t>
    </dgm:pt>
    <dgm:pt modelId="{1D475FC2-1157-4DF7-A332-EB0E0335F462}">
      <dgm:prSet/>
      <dgm:spPr>
        <a:solidFill>
          <a:schemeClr val="bg2"/>
        </a:solidFill>
        <a:ln>
          <a:solidFill>
            <a:schemeClr val="tx1"/>
          </a:solidFill>
        </a:ln>
      </dgm:spPr>
      <dgm:t>
        <a:bodyPr/>
        <a:lstStyle/>
        <a:p>
          <a:r>
            <a:rPr lang="en-US" b="1" baseline="0" dirty="0">
              <a:solidFill>
                <a:schemeClr val="tx1"/>
              </a:solidFill>
            </a:rPr>
            <a:t>Language</a:t>
          </a:r>
          <a:r>
            <a:rPr lang="en-US" b="1" baseline="0" dirty="0">
              <a:solidFill>
                <a:schemeClr val="bg1"/>
              </a:solidFill>
            </a:rPr>
            <a:t> </a:t>
          </a:r>
          <a:r>
            <a:rPr lang="en-US" b="1" baseline="0" dirty="0">
              <a:solidFill>
                <a:schemeClr val="tx1"/>
              </a:solidFill>
            </a:rPr>
            <a:t>(6)</a:t>
          </a:r>
        </a:p>
      </dgm:t>
    </dgm:pt>
    <dgm:pt modelId="{98EAE393-F3A6-4896-A509-E8D868BE85CC}" type="parTrans" cxnId="{3A471A36-7C3E-4050-A776-F0589B43938A}">
      <dgm:prSet/>
      <dgm:spPr/>
      <dgm:t>
        <a:bodyPr/>
        <a:lstStyle/>
        <a:p>
          <a:endParaRPr lang="en-US"/>
        </a:p>
      </dgm:t>
    </dgm:pt>
    <dgm:pt modelId="{7C85D721-F750-471F-B252-F606067F31FA}" type="sibTrans" cxnId="{3A471A36-7C3E-4050-A776-F0589B43938A}">
      <dgm:prSet/>
      <dgm:spPr/>
      <dgm:t>
        <a:bodyPr/>
        <a:lstStyle/>
        <a:p>
          <a:endParaRPr lang="en-US"/>
        </a:p>
      </dgm:t>
    </dgm:pt>
    <dgm:pt modelId="{436B2085-AA77-4D09-960B-2D9E5C13F88C}">
      <dgm:prSet/>
      <dgm:spPr>
        <a:solidFill>
          <a:schemeClr val="bg2"/>
        </a:solidFill>
        <a:ln>
          <a:solidFill>
            <a:schemeClr val="tx1"/>
          </a:solidFill>
        </a:ln>
      </dgm:spPr>
      <dgm:t>
        <a:bodyPr/>
        <a:lstStyle/>
        <a:p>
          <a:r>
            <a:rPr lang="en-US" b="1" baseline="0" dirty="0">
              <a:solidFill>
                <a:schemeClr val="tx1"/>
              </a:solidFill>
            </a:rPr>
            <a:t>Reading</a:t>
          </a:r>
          <a:r>
            <a:rPr lang="en-US" b="1" baseline="0" dirty="0">
              <a:solidFill>
                <a:schemeClr val="bg1"/>
              </a:solidFill>
            </a:rPr>
            <a:t> </a:t>
          </a:r>
          <a:r>
            <a:rPr lang="en-US" b="1" baseline="0" dirty="0">
              <a:solidFill>
                <a:schemeClr val="tx1"/>
              </a:solidFill>
            </a:rPr>
            <a:t>(10) </a:t>
          </a:r>
        </a:p>
      </dgm:t>
    </dgm:pt>
    <dgm:pt modelId="{C573CBE8-25DA-4AFE-B5DE-D8E224FD2FFC}" type="parTrans" cxnId="{5446466E-42D2-4746-A7FF-681C2D6204CE}">
      <dgm:prSet/>
      <dgm:spPr/>
      <dgm:t>
        <a:bodyPr/>
        <a:lstStyle/>
        <a:p>
          <a:endParaRPr lang="en-US"/>
        </a:p>
      </dgm:t>
    </dgm:pt>
    <dgm:pt modelId="{20805BB3-2626-4DEA-8CD9-6C20456A5718}" type="sibTrans" cxnId="{5446466E-42D2-4746-A7FF-681C2D6204CE}">
      <dgm:prSet/>
      <dgm:spPr/>
      <dgm:t>
        <a:bodyPr/>
        <a:lstStyle/>
        <a:p>
          <a:endParaRPr lang="en-US"/>
        </a:p>
      </dgm:t>
    </dgm:pt>
    <dgm:pt modelId="{E26B64FE-2DCA-4891-ABA5-5CCEE91BA581}">
      <dgm:prSet/>
      <dgm:spPr>
        <a:solidFill>
          <a:schemeClr val="bg2"/>
        </a:solidFill>
        <a:ln>
          <a:solidFill>
            <a:schemeClr val="tx1"/>
          </a:solidFill>
        </a:ln>
      </dgm:spPr>
      <dgm:t>
        <a:bodyPr/>
        <a:lstStyle/>
        <a:p>
          <a:r>
            <a:rPr lang="en-US" b="1" baseline="0" dirty="0">
              <a:solidFill>
                <a:schemeClr val="tx1"/>
              </a:solidFill>
            </a:rPr>
            <a:t>Writing (10) </a:t>
          </a:r>
        </a:p>
      </dgm:t>
    </dgm:pt>
    <dgm:pt modelId="{49629E75-F69C-4A1A-9D71-20C28CE0CC09}" type="parTrans" cxnId="{F4459312-247F-4481-BDFE-15CFC0A9FEE2}">
      <dgm:prSet/>
      <dgm:spPr/>
      <dgm:t>
        <a:bodyPr/>
        <a:lstStyle/>
        <a:p>
          <a:endParaRPr lang="en-US"/>
        </a:p>
      </dgm:t>
    </dgm:pt>
    <dgm:pt modelId="{74691AFD-6C9A-4B38-9B95-A91BF2B9BE37}" type="sibTrans" cxnId="{F4459312-247F-4481-BDFE-15CFC0A9FEE2}">
      <dgm:prSet/>
      <dgm:spPr/>
      <dgm:t>
        <a:bodyPr/>
        <a:lstStyle/>
        <a:p>
          <a:endParaRPr lang="en-US"/>
        </a:p>
      </dgm:t>
    </dgm:pt>
    <dgm:pt modelId="{5C60BD5A-62A9-4D4C-84BE-7070189DDEFF}" type="pres">
      <dgm:prSet presAssocID="{04768416-BD19-4225-A9FC-78A344FDA77F}" presName="hierChild1" presStyleCnt="0">
        <dgm:presLayoutVars>
          <dgm:orgChart val="1"/>
          <dgm:chPref val="1"/>
          <dgm:dir/>
          <dgm:animOne val="branch"/>
          <dgm:animLvl val="lvl"/>
          <dgm:resizeHandles/>
        </dgm:presLayoutVars>
      </dgm:prSet>
      <dgm:spPr/>
    </dgm:pt>
    <dgm:pt modelId="{27ADA0C7-316C-467B-AA18-95786CA39A84}" type="pres">
      <dgm:prSet presAssocID="{77BACE2F-70F7-4F9E-A09F-A9BAB9977F20}" presName="hierRoot1" presStyleCnt="0">
        <dgm:presLayoutVars>
          <dgm:hierBranch val="init"/>
        </dgm:presLayoutVars>
      </dgm:prSet>
      <dgm:spPr/>
    </dgm:pt>
    <dgm:pt modelId="{5F05D503-BABE-4119-8A82-0DF61191C565}" type="pres">
      <dgm:prSet presAssocID="{77BACE2F-70F7-4F9E-A09F-A9BAB9977F20}" presName="rootComposite1" presStyleCnt="0"/>
      <dgm:spPr/>
    </dgm:pt>
    <dgm:pt modelId="{C092914D-FFFD-470D-9B2D-E8413C8D8A94}" type="pres">
      <dgm:prSet presAssocID="{77BACE2F-70F7-4F9E-A09F-A9BAB9977F20}" presName="rootText1" presStyleLbl="node0" presStyleIdx="0" presStyleCnt="1" custAng="0" custScaleX="711574" custScaleY="122477" custLinFactNeighborX="8793" custLinFactNeighborY="-11784">
        <dgm:presLayoutVars>
          <dgm:chPref val="3"/>
        </dgm:presLayoutVars>
      </dgm:prSet>
      <dgm:spPr/>
    </dgm:pt>
    <dgm:pt modelId="{CCB91A8A-589D-4A44-9474-070A23F00752}" type="pres">
      <dgm:prSet presAssocID="{77BACE2F-70F7-4F9E-A09F-A9BAB9977F20}" presName="rootConnector1" presStyleLbl="node1" presStyleIdx="0" presStyleCnt="0"/>
      <dgm:spPr/>
    </dgm:pt>
    <dgm:pt modelId="{5234C779-BCA1-4E98-8960-05610D80DFE7}" type="pres">
      <dgm:prSet presAssocID="{77BACE2F-70F7-4F9E-A09F-A9BAB9977F20}" presName="hierChild2" presStyleCnt="0"/>
      <dgm:spPr/>
    </dgm:pt>
    <dgm:pt modelId="{875E74B0-617E-43BA-ACAC-20C6BFBF00FF}" type="pres">
      <dgm:prSet presAssocID="{4A3022FA-624E-49A7-BBDB-96873358CD9C}" presName="Name37" presStyleLbl="parChTrans1D2" presStyleIdx="0" presStyleCnt="2"/>
      <dgm:spPr/>
    </dgm:pt>
    <dgm:pt modelId="{9CE34034-274C-42FF-B2B1-E3C7BA8814BE}" type="pres">
      <dgm:prSet presAssocID="{C69CEC8C-F125-4AC7-BA27-E2A141BD5577}" presName="hierRoot2" presStyleCnt="0">
        <dgm:presLayoutVars>
          <dgm:hierBranch val="init"/>
        </dgm:presLayoutVars>
      </dgm:prSet>
      <dgm:spPr/>
    </dgm:pt>
    <dgm:pt modelId="{7B337B95-762E-4E92-842F-CE16B42EBE8E}" type="pres">
      <dgm:prSet presAssocID="{C69CEC8C-F125-4AC7-BA27-E2A141BD5577}" presName="rootComposite" presStyleCnt="0"/>
      <dgm:spPr/>
    </dgm:pt>
    <dgm:pt modelId="{1C6BF5A2-525C-459F-9F90-9B4D34D655D8}" type="pres">
      <dgm:prSet presAssocID="{C69CEC8C-F125-4AC7-BA27-E2A141BD5577}" presName="rootText" presStyleLbl="node2" presStyleIdx="0" presStyleCnt="2" custScaleX="304251" custScaleY="171488">
        <dgm:presLayoutVars>
          <dgm:chPref val="3"/>
        </dgm:presLayoutVars>
      </dgm:prSet>
      <dgm:spPr/>
    </dgm:pt>
    <dgm:pt modelId="{8C0D3EDA-969B-4E36-9CD9-6CB7470D3E5B}" type="pres">
      <dgm:prSet presAssocID="{C69CEC8C-F125-4AC7-BA27-E2A141BD5577}" presName="rootConnector" presStyleLbl="node2" presStyleIdx="0" presStyleCnt="2"/>
      <dgm:spPr/>
    </dgm:pt>
    <dgm:pt modelId="{DD2C7B35-6B06-414B-8DA8-102EC9980CB9}" type="pres">
      <dgm:prSet presAssocID="{C69CEC8C-F125-4AC7-BA27-E2A141BD5577}" presName="hierChild4" presStyleCnt="0"/>
      <dgm:spPr/>
    </dgm:pt>
    <dgm:pt modelId="{6B4CD99D-9BFA-4E58-9E8D-DA60051534C5}" type="pres">
      <dgm:prSet presAssocID="{792FE22D-0395-4C6B-91A6-677D3CB17F90}" presName="Name37" presStyleLbl="parChTrans1D3" presStyleIdx="0" presStyleCnt="6"/>
      <dgm:spPr/>
    </dgm:pt>
    <dgm:pt modelId="{1820E030-24AA-42FC-B322-F43A13D06F49}" type="pres">
      <dgm:prSet presAssocID="{68C3A048-366E-4CD9-809C-9F33FFE36F2D}" presName="hierRoot2" presStyleCnt="0">
        <dgm:presLayoutVars>
          <dgm:hierBranch val="init"/>
        </dgm:presLayoutVars>
      </dgm:prSet>
      <dgm:spPr/>
    </dgm:pt>
    <dgm:pt modelId="{26AC8286-4B87-43E9-8453-D83B559D6408}" type="pres">
      <dgm:prSet presAssocID="{68C3A048-366E-4CD9-809C-9F33FFE36F2D}" presName="rootComposite" presStyleCnt="0"/>
      <dgm:spPr/>
    </dgm:pt>
    <dgm:pt modelId="{09137075-9EE0-4452-B079-D7B9827A5A28}" type="pres">
      <dgm:prSet presAssocID="{68C3A048-366E-4CD9-809C-9F33FFE36F2D}" presName="rootText" presStyleLbl="node3" presStyleIdx="0" presStyleCnt="6" custScaleX="208283" custScaleY="196309" custLinFactNeighborY="-2779">
        <dgm:presLayoutVars>
          <dgm:chPref val="3"/>
        </dgm:presLayoutVars>
      </dgm:prSet>
      <dgm:spPr/>
    </dgm:pt>
    <dgm:pt modelId="{C38363B4-7A62-4443-ADE5-B39B35C39693}" type="pres">
      <dgm:prSet presAssocID="{68C3A048-366E-4CD9-809C-9F33FFE36F2D}" presName="rootConnector" presStyleLbl="node3" presStyleIdx="0" presStyleCnt="6"/>
      <dgm:spPr/>
    </dgm:pt>
    <dgm:pt modelId="{6898B69B-6395-4018-B99C-2D1E978A9793}" type="pres">
      <dgm:prSet presAssocID="{68C3A048-366E-4CD9-809C-9F33FFE36F2D}" presName="hierChild4" presStyleCnt="0"/>
      <dgm:spPr/>
    </dgm:pt>
    <dgm:pt modelId="{6C0665C6-0C97-4351-A7C4-FC2C38EF4A84}" type="pres">
      <dgm:prSet presAssocID="{68C3A048-366E-4CD9-809C-9F33FFE36F2D}" presName="hierChild5" presStyleCnt="0"/>
      <dgm:spPr/>
    </dgm:pt>
    <dgm:pt modelId="{C05F10EC-6B33-42A8-BE63-18E6651CD7B3}" type="pres">
      <dgm:prSet presAssocID="{7667DCE4-4CA8-4884-B191-2AE5DEA4AEA5}" presName="Name37" presStyleLbl="parChTrans1D3" presStyleIdx="1" presStyleCnt="6"/>
      <dgm:spPr/>
    </dgm:pt>
    <dgm:pt modelId="{FBF30CA6-920F-4F3A-AC51-0E3661158EC1}" type="pres">
      <dgm:prSet presAssocID="{EF3FF069-A19D-4923-ABC3-3B415CD0F9E4}" presName="hierRoot2" presStyleCnt="0">
        <dgm:presLayoutVars>
          <dgm:hierBranch val="init"/>
        </dgm:presLayoutVars>
      </dgm:prSet>
      <dgm:spPr/>
    </dgm:pt>
    <dgm:pt modelId="{2A959934-118F-45CE-AB65-5FD3CA8F9502}" type="pres">
      <dgm:prSet presAssocID="{EF3FF069-A19D-4923-ABC3-3B415CD0F9E4}" presName="rootComposite" presStyleCnt="0"/>
      <dgm:spPr/>
    </dgm:pt>
    <dgm:pt modelId="{8C9F3B3F-BB9A-42F9-A845-2FA8F0BADFEB}" type="pres">
      <dgm:prSet presAssocID="{EF3FF069-A19D-4923-ABC3-3B415CD0F9E4}" presName="rootText" presStyleLbl="node3" presStyleIdx="1" presStyleCnt="6" custScaleX="208283" custScaleY="150761" custLinFactNeighborX="1193" custLinFactNeighborY="-13740">
        <dgm:presLayoutVars>
          <dgm:chPref val="3"/>
        </dgm:presLayoutVars>
      </dgm:prSet>
      <dgm:spPr/>
    </dgm:pt>
    <dgm:pt modelId="{BDD3D28B-931A-4932-9A6D-DFA189E1E1DC}" type="pres">
      <dgm:prSet presAssocID="{EF3FF069-A19D-4923-ABC3-3B415CD0F9E4}" presName="rootConnector" presStyleLbl="node3" presStyleIdx="1" presStyleCnt="6"/>
      <dgm:spPr/>
    </dgm:pt>
    <dgm:pt modelId="{FADC3161-B34E-4C69-98BA-7C7358F4DE6E}" type="pres">
      <dgm:prSet presAssocID="{EF3FF069-A19D-4923-ABC3-3B415CD0F9E4}" presName="hierChild4" presStyleCnt="0"/>
      <dgm:spPr/>
    </dgm:pt>
    <dgm:pt modelId="{6A24CF19-27B5-4036-863F-D432F95B3B9F}" type="pres">
      <dgm:prSet presAssocID="{EF3FF069-A19D-4923-ABC3-3B415CD0F9E4}" presName="hierChild5" presStyleCnt="0"/>
      <dgm:spPr/>
    </dgm:pt>
    <dgm:pt modelId="{9683D709-6304-4703-9864-5B41DC6A4663}" type="pres">
      <dgm:prSet presAssocID="{413A1E8B-5476-41D0-9272-660E88A24A73}" presName="Name37" presStyleLbl="parChTrans1D3" presStyleIdx="2" presStyleCnt="6"/>
      <dgm:spPr/>
    </dgm:pt>
    <dgm:pt modelId="{DDCD16E1-FD56-4E1E-9456-74D35AF96E6F}" type="pres">
      <dgm:prSet presAssocID="{5FBF184B-5AFC-47F0-82D8-E35BDCDF78CB}" presName="hierRoot2" presStyleCnt="0">
        <dgm:presLayoutVars>
          <dgm:hierBranch val="init"/>
        </dgm:presLayoutVars>
      </dgm:prSet>
      <dgm:spPr/>
    </dgm:pt>
    <dgm:pt modelId="{1BFA53E8-7E6F-4FE7-BA95-FC15A0CDA001}" type="pres">
      <dgm:prSet presAssocID="{5FBF184B-5AFC-47F0-82D8-E35BDCDF78CB}" presName="rootComposite" presStyleCnt="0"/>
      <dgm:spPr/>
    </dgm:pt>
    <dgm:pt modelId="{A33345CC-CCF2-450D-A9D7-9AF26EE7741A}" type="pres">
      <dgm:prSet presAssocID="{5FBF184B-5AFC-47F0-82D8-E35BDCDF78CB}" presName="rootText" presStyleLbl="node3" presStyleIdx="2" presStyleCnt="6" custScaleX="208283" custScaleY="116566" custLinFactNeighborX="-1743" custLinFactNeighborY="4407">
        <dgm:presLayoutVars>
          <dgm:chPref val="3"/>
        </dgm:presLayoutVars>
      </dgm:prSet>
      <dgm:spPr/>
    </dgm:pt>
    <dgm:pt modelId="{99CEC222-6A04-4524-9D8B-B21239AE6203}" type="pres">
      <dgm:prSet presAssocID="{5FBF184B-5AFC-47F0-82D8-E35BDCDF78CB}" presName="rootConnector" presStyleLbl="node3" presStyleIdx="2" presStyleCnt="6"/>
      <dgm:spPr/>
    </dgm:pt>
    <dgm:pt modelId="{3B26D1F8-EC4F-4B11-8B94-03A324DCC4EF}" type="pres">
      <dgm:prSet presAssocID="{5FBF184B-5AFC-47F0-82D8-E35BDCDF78CB}" presName="hierChild4" presStyleCnt="0"/>
      <dgm:spPr/>
    </dgm:pt>
    <dgm:pt modelId="{2A2B3FBC-4530-4429-BF4C-7D46723FE719}" type="pres">
      <dgm:prSet presAssocID="{5FBF184B-5AFC-47F0-82D8-E35BDCDF78CB}" presName="hierChild5" presStyleCnt="0"/>
      <dgm:spPr/>
    </dgm:pt>
    <dgm:pt modelId="{4627386C-C611-4CF4-A638-154F0C7628C3}" type="pres">
      <dgm:prSet presAssocID="{98EAE393-F3A6-4896-A509-E8D868BE85CC}" presName="Name37" presStyleLbl="parChTrans1D3" presStyleIdx="3" presStyleCnt="6"/>
      <dgm:spPr/>
    </dgm:pt>
    <dgm:pt modelId="{BD20FE06-B205-482E-A308-BB23C407DC96}" type="pres">
      <dgm:prSet presAssocID="{1D475FC2-1157-4DF7-A332-EB0E0335F462}" presName="hierRoot2" presStyleCnt="0">
        <dgm:presLayoutVars>
          <dgm:hierBranch val="init"/>
        </dgm:presLayoutVars>
      </dgm:prSet>
      <dgm:spPr/>
    </dgm:pt>
    <dgm:pt modelId="{11F63FFC-1EFA-4107-89C8-0CE03706BBB2}" type="pres">
      <dgm:prSet presAssocID="{1D475FC2-1157-4DF7-A332-EB0E0335F462}" presName="rootComposite" presStyleCnt="0"/>
      <dgm:spPr/>
    </dgm:pt>
    <dgm:pt modelId="{F0472C60-21E1-455A-9415-39D1F101F70C}" type="pres">
      <dgm:prSet presAssocID="{1D475FC2-1157-4DF7-A332-EB0E0335F462}" presName="rootText" presStyleLbl="node3" presStyleIdx="3" presStyleCnt="6" custScaleX="197615" custScaleY="113310" custLinFactNeighborX="1193" custLinFactNeighborY="-8117">
        <dgm:presLayoutVars>
          <dgm:chPref val="3"/>
        </dgm:presLayoutVars>
      </dgm:prSet>
      <dgm:spPr/>
    </dgm:pt>
    <dgm:pt modelId="{2E6699B5-197D-440A-986B-FBF5C5662C15}" type="pres">
      <dgm:prSet presAssocID="{1D475FC2-1157-4DF7-A332-EB0E0335F462}" presName="rootConnector" presStyleLbl="node3" presStyleIdx="3" presStyleCnt="6"/>
      <dgm:spPr/>
    </dgm:pt>
    <dgm:pt modelId="{19E6E91A-E00B-456C-B526-A7557CF9A684}" type="pres">
      <dgm:prSet presAssocID="{1D475FC2-1157-4DF7-A332-EB0E0335F462}" presName="hierChild4" presStyleCnt="0"/>
      <dgm:spPr/>
    </dgm:pt>
    <dgm:pt modelId="{77B2B2F9-5ACC-4AD0-B0F1-E42F87537CD5}" type="pres">
      <dgm:prSet presAssocID="{1D475FC2-1157-4DF7-A332-EB0E0335F462}" presName="hierChild5" presStyleCnt="0"/>
      <dgm:spPr/>
    </dgm:pt>
    <dgm:pt modelId="{6C9EF24D-6360-4B2F-B91A-097C7AD76A36}" type="pres">
      <dgm:prSet presAssocID="{C69CEC8C-F125-4AC7-BA27-E2A141BD5577}" presName="hierChild5" presStyleCnt="0"/>
      <dgm:spPr/>
    </dgm:pt>
    <dgm:pt modelId="{653D1DBB-3B34-47E3-BF03-D5FA3385F98B}" type="pres">
      <dgm:prSet presAssocID="{2BA3BEC0-407F-48D1-86D0-03BFFB178374}" presName="Name37" presStyleLbl="parChTrans1D2" presStyleIdx="1" presStyleCnt="2"/>
      <dgm:spPr/>
    </dgm:pt>
    <dgm:pt modelId="{D3DD0BBB-B2EE-4E62-BE35-0CF422F1E502}" type="pres">
      <dgm:prSet presAssocID="{454ACE40-C73C-4C14-A6D9-6CBFEF5CBA19}" presName="hierRoot2" presStyleCnt="0">
        <dgm:presLayoutVars>
          <dgm:hierBranch val="init"/>
        </dgm:presLayoutVars>
      </dgm:prSet>
      <dgm:spPr/>
    </dgm:pt>
    <dgm:pt modelId="{D3AFFBB4-43C6-43B8-BA00-8F61189703F1}" type="pres">
      <dgm:prSet presAssocID="{454ACE40-C73C-4C14-A6D9-6CBFEF5CBA19}" presName="rootComposite" presStyleCnt="0"/>
      <dgm:spPr/>
    </dgm:pt>
    <dgm:pt modelId="{0FC3AB55-C710-4BCB-BEF7-BA8B82575096}" type="pres">
      <dgm:prSet presAssocID="{454ACE40-C73C-4C14-A6D9-6CBFEF5CBA19}" presName="rootText" presStyleLbl="node2" presStyleIdx="1" presStyleCnt="2" custScaleX="387964" custScaleY="184369" custLinFactNeighborX="317" custLinFactNeighborY="3509">
        <dgm:presLayoutVars>
          <dgm:chPref val="3"/>
        </dgm:presLayoutVars>
      </dgm:prSet>
      <dgm:spPr/>
    </dgm:pt>
    <dgm:pt modelId="{01A3C0FB-7F6D-4416-B53A-6F4DAF05778D}" type="pres">
      <dgm:prSet presAssocID="{454ACE40-C73C-4C14-A6D9-6CBFEF5CBA19}" presName="rootConnector" presStyleLbl="node2" presStyleIdx="1" presStyleCnt="2"/>
      <dgm:spPr/>
    </dgm:pt>
    <dgm:pt modelId="{B63D1E68-4659-4C49-B2F0-7ED5727C60E3}" type="pres">
      <dgm:prSet presAssocID="{454ACE40-C73C-4C14-A6D9-6CBFEF5CBA19}" presName="hierChild4" presStyleCnt="0"/>
      <dgm:spPr/>
    </dgm:pt>
    <dgm:pt modelId="{FD6A0C05-8B94-42DA-8FD7-84D4445AFD5B}" type="pres">
      <dgm:prSet presAssocID="{C573CBE8-25DA-4AFE-B5DE-D8E224FD2FFC}" presName="Name37" presStyleLbl="parChTrans1D3" presStyleIdx="4" presStyleCnt="6"/>
      <dgm:spPr/>
    </dgm:pt>
    <dgm:pt modelId="{4D0D44EF-65CD-41DB-969A-0053859FC3AE}" type="pres">
      <dgm:prSet presAssocID="{436B2085-AA77-4D09-960B-2D9E5C13F88C}" presName="hierRoot2" presStyleCnt="0">
        <dgm:presLayoutVars>
          <dgm:hierBranch val="init"/>
        </dgm:presLayoutVars>
      </dgm:prSet>
      <dgm:spPr/>
    </dgm:pt>
    <dgm:pt modelId="{2EC77FDF-729D-4ACF-BF03-F9EF0449770F}" type="pres">
      <dgm:prSet presAssocID="{436B2085-AA77-4D09-960B-2D9E5C13F88C}" presName="rootComposite" presStyleCnt="0"/>
      <dgm:spPr/>
    </dgm:pt>
    <dgm:pt modelId="{06E6FFFA-4EB5-4F8B-AB8D-C9346F13FE75}" type="pres">
      <dgm:prSet presAssocID="{436B2085-AA77-4D09-960B-2D9E5C13F88C}" presName="rootText" presStyleLbl="node3" presStyleIdx="4" presStyleCnt="6" custScaleX="224156" custScaleY="102809">
        <dgm:presLayoutVars>
          <dgm:chPref val="3"/>
        </dgm:presLayoutVars>
      </dgm:prSet>
      <dgm:spPr/>
    </dgm:pt>
    <dgm:pt modelId="{C27028FC-367B-43D2-961B-A9C964BAB543}" type="pres">
      <dgm:prSet presAssocID="{436B2085-AA77-4D09-960B-2D9E5C13F88C}" presName="rootConnector" presStyleLbl="node3" presStyleIdx="4" presStyleCnt="6"/>
      <dgm:spPr/>
    </dgm:pt>
    <dgm:pt modelId="{5BBB914B-BEB0-4A33-BEDC-33584F4D72FB}" type="pres">
      <dgm:prSet presAssocID="{436B2085-AA77-4D09-960B-2D9E5C13F88C}" presName="hierChild4" presStyleCnt="0"/>
      <dgm:spPr/>
    </dgm:pt>
    <dgm:pt modelId="{45EB434F-29FC-419A-915A-7E080E7D71DA}" type="pres">
      <dgm:prSet presAssocID="{436B2085-AA77-4D09-960B-2D9E5C13F88C}" presName="hierChild5" presStyleCnt="0"/>
      <dgm:spPr/>
    </dgm:pt>
    <dgm:pt modelId="{FD9D4309-5D0C-451B-BE90-5CBCE8820E5B}" type="pres">
      <dgm:prSet presAssocID="{49629E75-F69C-4A1A-9D71-20C28CE0CC09}" presName="Name37" presStyleLbl="parChTrans1D3" presStyleIdx="5" presStyleCnt="6"/>
      <dgm:spPr/>
    </dgm:pt>
    <dgm:pt modelId="{B00FEBDB-438E-4EAF-989E-A78EF8985DFE}" type="pres">
      <dgm:prSet presAssocID="{E26B64FE-2DCA-4891-ABA5-5CCEE91BA581}" presName="hierRoot2" presStyleCnt="0">
        <dgm:presLayoutVars>
          <dgm:hierBranch val="init"/>
        </dgm:presLayoutVars>
      </dgm:prSet>
      <dgm:spPr/>
    </dgm:pt>
    <dgm:pt modelId="{078D34B1-5916-4C3E-8402-05B1652A0440}" type="pres">
      <dgm:prSet presAssocID="{E26B64FE-2DCA-4891-ABA5-5CCEE91BA581}" presName="rootComposite" presStyleCnt="0"/>
      <dgm:spPr/>
    </dgm:pt>
    <dgm:pt modelId="{6313C5EA-7416-482E-A9A1-7F296A103F60}" type="pres">
      <dgm:prSet presAssocID="{E26B64FE-2DCA-4891-ABA5-5CCEE91BA581}" presName="rootText" presStyleLbl="node3" presStyleIdx="5" presStyleCnt="6" custScaleX="218799" custScaleY="92544" custLinFactNeighborX="11963" custLinFactNeighborY="20320">
        <dgm:presLayoutVars>
          <dgm:chPref val="3"/>
        </dgm:presLayoutVars>
      </dgm:prSet>
      <dgm:spPr/>
    </dgm:pt>
    <dgm:pt modelId="{20A4AF14-006D-4E40-926C-153870679D00}" type="pres">
      <dgm:prSet presAssocID="{E26B64FE-2DCA-4891-ABA5-5CCEE91BA581}" presName="rootConnector" presStyleLbl="node3" presStyleIdx="5" presStyleCnt="6"/>
      <dgm:spPr/>
    </dgm:pt>
    <dgm:pt modelId="{06A7D8BA-B749-46F1-9337-78AC1EB935F0}" type="pres">
      <dgm:prSet presAssocID="{E26B64FE-2DCA-4891-ABA5-5CCEE91BA581}" presName="hierChild4" presStyleCnt="0"/>
      <dgm:spPr/>
    </dgm:pt>
    <dgm:pt modelId="{1A9D17C2-28CA-496C-BEDC-11E4F99171ED}" type="pres">
      <dgm:prSet presAssocID="{E26B64FE-2DCA-4891-ABA5-5CCEE91BA581}" presName="hierChild5" presStyleCnt="0"/>
      <dgm:spPr/>
    </dgm:pt>
    <dgm:pt modelId="{273DCE9C-F09B-4054-82BB-8034165769AB}" type="pres">
      <dgm:prSet presAssocID="{454ACE40-C73C-4C14-A6D9-6CBFEF5CBA19}" presName="hierChild5" presStyleCnt="0"/>
      <dgm:spPr/>
    </dgm:pt>
    <dgm:pt modelId="{DE2E5D47-CAA7-4AED-9449-21F4BC012D54}" type="pres">
      <dgm:prSet presAssocID="{77BACE2F-70F7-4F9E-A09F-A9BAB9977F20}" presName="hierChild3" presStyleCnt="0"/>
      <dgm:spPr/>
    </dgm:pt>
  </dgm:ptLst>
  <dgm:cxnLst>
    <dgm:cxn modelId="{B7082704-A6A8-4C48-AC5F-7451CA2E65E2}" type="presOf" srcId="{454ACE40-C73C-4C14-A6D9-6CBFEF5CBA19}" destId="{01A3C0FB-7F6D-4416-B53A-6F4DAF05778D}" srcOrd="1" destOrd="0" presId="urn:microsoft.com/office/officeart/2005/8/layout/orgChart1"/>
    <dgm:cxn modelId="{1F969006-5AA6-40B8-920E-71A3A77AFEF3}" type="presOf" srcId="{5FBF184B-5AFC-47F0-82D8-E35BDCDF78CB}" destId="{A33345CC-CCF2-450D-A9D7-9AF26EE7741A}" srcOrd="0" destOrd="0" presId="urn:microsoft.com/office/officeart/2005/8/layout/orgChart1"/>
    <dgm:cxn modelId="{F4459312-247F-4481-BDFE-15CFC0A9FEE2}" srcId="{454ACE40-C73C-4C14-A6D9-6CBFEF5CBA19}" destId="{E26B64FE-2DCA-4891-ABA5-5CCEE91BA581}" srcOrd="1" destOrd="0" parTransId="{49629E75-F69C-4A1A-9D71-20C28CE0CC09}" sibTransId="{74691AFD-6C9A-4B38-9B95-A91BF2B9BE37}"/>
    <dgm:cxn modelId="{59790817-9998-4E93-AB64-129716C80465}" type="presOf" srcId="{EF3FF069-A19D-4923-ABC3-3B415CD0F9E4}" destId="{8C9F3B3F-BB9A-42F9-A845-2FA8F0BADFEB}" srcOrd="0" destOrd="0" presId="urn:microsoft.com/office/officeart/2005/8/layout/orgChart1"/>
    <dgm:cxn modelId="{AF8E5818-A62E-416C-9EB7-95A0FD007FAF}" type="presOf" srcId="{04768416-BD19-4225-A9FC-78A344FDA77F}" destId="{5C60BD5A-62A9-4D4C-84BE-7070189DDEFF}" srcOrd="0" destOrd="0" presId="urn:microsoft.com/office/officeart/2005/8/layout/orgChart1"/>
    <dgm:cxn modelId="{A821681A-0D6D-4FCF-BB89-C5C1C755FBD1}" type="presOf" srcId="{C69CEC8C-F125-4AC7-BA27-E2A141BD5577}" destId="{1C6BF5A2-525C-459F-9F90-9B4D34D655D8}" srcOrd="0" destOrd="0" presId="urn:microsoft.com/office/officeart/2005/8/layout/orgChart1"/>
    <dgm:cxn modelId="{D85C2F1E-F0D8-4129-ABBE-35E4C0783013}" type="presOf" srcId="{436B2085-AA77-4D09-960B-2D9E5C13F88C}" destId="{C27028FC-367B-43D2-961B-A9C964BAB543}" srcOrd="1" destOrd="0" presId="urn:microsoft.com/office/officeart/2005/8/layout/orgChart1"/>
    <dgm:cxn modelId="{3C490324-2313-4075-8DF9-BB8C5B254771}" type="presOf" srcId="{413A1E8B-5476-41D0-9272-660E88A24A73}" destId="{9683D709-6304-4703-9864-5B41DC6A4663}" srcOrd="0" destOrd="0" presId="urn:microsoft.com/office/officeart/2005/8/layout/orgChart1"/>
    <dgm:cxn modelId="{9075B830-80C0-4380-ACB2-345922F3C2B8}" type="presOf" srcId="{EF3FF069-A19D-4923-ABC3-3B415CD0F9E4}" destId="{BDD3D28B-931A-4932-9A6D-DFA189E1E1DC}" srcOrd="1" destOrd="0" presId="urn:microsoft.com/office/officeart/2005/8/layout/orgChart1"/>
    <dgm:cxn modelId="{B0B9EC35-8785-4B58-BDC5-3C1852ED3D14}" type="presOf" srcId="{5FBF184B-5AFC-47F0-82D8-E35BDCDF78CB}" destId="{99CEC222-6A04-4524-9D8B-B21239AE6203}" srcOrd="1" destOrd="0" presId="urn:microsoft.com/office/officeart/2005/8/layout/orgChart1"/>
    <dgm:cxn modelId="{3A471A36-7C3E-4050-A776-F0589B43938A}" srcId="{C69CEC8C-F125-4AC7-BA27-E2A141BD5577}" destId="{1D475FC2-1157-4DF7-A332-EB0E0335F462}" srcOrd="3" destOrd="0" parTransId="{98EAE393-F3A6-4896-A509-E8D868BE85CC}" sibTransId="{7C85D721-F750-471F-B252-F606067F31FA}"/>
    <dgm:cxn modelId="{52BE0367-6881-4982-AEE2-3D41625F3F47}" srcId="{77BACE2F-70F7-4F9E-A09F-A9BAB9977F20}" destId="{454ACE40-C73C-4C14-A6D9-6CBFEF5CBA19}" srcOrd="1" destOrd="0" parTransId="{2BA3BEC0-407F-48D1-86D0-03BFFB178374}" sibTransId="{3B096AF9-B818-4F18-B60C-F1B6F3719418}"/>
    <dgm:cxn modelId="{9373186C-2B21-4621-A34A-40221662CDB7}" type="presOf" srcId="{77BACE2F-70F7-4F9E-A09F-A9BAB9977F20}" destId="{CCB91A8A-589D-4A44-9474-070A23F00752}" srcOrd="1" destOrd="0" presId="urn:microsoft.com/office/officeart/2005/8/layout/orgChart1"/>
    <dgm:cxn modelId="{1C05D34C-9DFA-42EA-9ABE-19C7FCA8C07A}" type="presOf" srcId="{68C3A048-366E-4CD9-809C-9F33FFE36F2D}" destId="{09137075-9EE0-4452-B079-D7B9827A5A28}" srcOrd="0" destOrd="0" presId="urn:microsoft.com/office/officeart/2005/8/layout/orgChart1"/>
    <dgm:cxn modelId="{5446466E-42D2-4746-A7FF-681C2D6204CE}" srcId="{454ACE40-C73C-4C14-A6D9-6CBFEF5CBA19}" destId="{436B2085-AA77-4D09-960B-2D9E5C13F88C}" srcOrd="0" destOrd="0" parTransId="{C573CBE8-25DA-4AFE-B5DE-D8E224FD2FFC}" sibTransId="{20805BB3-2626-4DEA-8CD9-6C20456A5718}"/>
    <dgm:cxn modelId="{8FC49652-31A3-4A41-9BC9-DEF2A645E723}" type="presOf" srcId="{436B2085-AA77-4D09-960B-2D9E5C13F88C}" destId="{06E6FFFA-4EB5-4F8B-AB8D-C9346F13FE75}" srcOrd="0" destOrd="0" presId="urn:microsoft.com/office/officeart/2005/8/layout/orgChart1"/>
    <dgm:cxn modelId="{22351D78-DE30-4155-8243-94DE0E36D488}" srcId="{77BACE2F-70F7-4F9E-A09F-A9BAB9977F20}" destId="{C69CEC8C-F125-4AC7-BA27-E2A141BD5577}" srcOrd="0" destOrd="0" parTransId="{4A3022FA-624E-49A7-BBDB-96873358CD9C}" sibTransId="{C2619CA8-0A5E-443C-AE41-B1165C3B2AFF}"/>
    <dgm:cxn modelId="{A2676F78-8014-463A-BFDD-273265CBF4C3}" type="presOf" srcId="{1D475FC2-1157-4DF7-A332-EB0E0335F462}" destId="{2E6699B5-197D-440A-986B-FBF5C5662C15}" srcOrd="1" destOrd="0" presId="urn:microsoft.com/office/officeart/2005/8/layout/orgChart1"/>
    <dgm:cxn modelId="{F5D34A8B-024C-4732-89A1-B3CA82A5776B}" type="presOf" srcId="{49629E75-F69C-4A1A-9D71-20C28CE0CC09}" destId="{FD9D4309-5D0C-451B-BE90-5CBCE8820E5B}" srcOrd="0" destOrd="0" presId="urn:microsoft.com/office/officeart/2005/8/layout/orgChart1"/>
    <dgm:cxn modelId="{AD633191-1855-49A0-BEEE-A26D6CA5C3D2}" srcId="{04768416-BD19-4225-A9FC-78A344FDA77F}" destId="{77BACE2F-70F7-4F9E-A09F-A9BAB9977F20}" srcOrd="0" destOrd="0" parTransId="{63137DDE-2C93-4A80-A6E1-A08834D3750D}" sibTransId="{C09546A4-25ED-4786-933E-1E2A20D1AAEA}"/>
    <dgm:cxn modelId="{AD5AD3A6-B099-4EF5-B4E0-723D053489DD}" type="presOf" srcId="{1D475FC2-1157-4DF7-A332-EB0E0335F462}" destId="{F0472C60-21E1-455A-9415-39D1F101F70C}" srcOrd="0" destOrd="0" presId="urn:microsoft.com/office/officeart/2005/8/layout/orgChart1"/>
    <dgm:cxn modelId="{DA9B42A7-7B19-4985-868E-FC3464B25F9B}" srcId="{C69CEC8C-F125-4AC7-BA27-E2A141BD5577}" destId="{EF3FF069-A19D-4923-ABC3-3B415CD0F9E4}" srcOrd="1" destOrd="0" parTransId="{7667DCE4-4CA8-4884-B191-2AE5DEA4AEA5}" sibTransId="{1C77C7FB-D575-4E19-8170-1E0AF298669F}"/>
    <dgm:cxn modelId="{9DED17A9-5DBB-4215-8331-5D6FC5DF8A30}" type="presOf" srcId="{4A3022FA-624E-49A7-BBDB-96873358CD9C}" destId="{875E74B0-617E-43BA-ACAC-20C6BFBF00FF}" srcOrd="0" destOrd="0" presId="urn:microsoft.com/office/officeart/2005/8/layout/orgChart1"/>
    <dgm:cxn modelId="{A211D6B1-769F-4749-B9FF-890AE64A36B1}" type="presOf" srcId="{E26B64FE-2DCA-4891-ABA5-5CCEE91BA581}" destId="{20A4AF14-006D-4E40-926C-153870679D00}" srcOrd="1" destOrd="0" presId="urn:microsoft.com/office/officeart/2005/8/layout/orgChart1"/>
    <dgm:cxn modelId="{0B5B99B4-42B5-4395-AA0D-51615759458C}" type="presOf" srcId="{454ACE40-C73C-4C14-A6D9-6CBFEF5CBA19}" destId="{0FC3AB55-C710-4BCB-BEF7-BA8B82575096}" srcOrd="0" destOrd="0" presId="urn:microsoft.com/office/officeart/2005/8/layout/orgChart1"/>
    <dgm:cxn modelId="{C147E3BD-25B3-4AF6-B366-A880838FA151}" type="presOf" srcId="{C573CBE8-25DA-4AFE-B5DE-D8E224FD2FFC}" destId="{FD6A0C05-8B94-42DA-8FD7-84D4445AFD5B}" srcOrd="0" destOrd="0" presId="urn:microsoft.com/office/officeart/2005/8/layout/orgChart1"/>
    <dgm:cxn modelId="{F9C01EC2-83BD-499D-9F91-28793014AFF3}" srcId="{C69CEC8C-F125-4AC7-BA27-E2A141BD5577}" destId="{5FBF184B-5AFC-47F0-82D8-E35BDCDF78CB}" srcOrd="2" destOrd="0" parTransId="{413A1E8B-5476-41D0-9272-660E88A24A73}" sibTransId="{9F07C8A7-1377-48B0-AF42-AA9CA7F8601F}"/>
    <dgm:cxn modelId="{71D144C5-7251-4DF4-ACB8-FFE90790F7E4}" type="presOf" srcId="{7667DCE4-4CA8-4884-B191-2AE5DEA4AEA5}" destId="{C05F10EC-6B33-42A8-BE63-18E6651CD7B3}" srcOrd="0" destOrd="0" presId="urn:microsoft.com/office/officeart/2005/8/layout/orgChart1"/>
    <dgm:cxn modelId="{85FFA5CD-C73D-425F-91B8-C1E5B2B21E59}" type="presOf" srcId="{68C3A048-366E-4CD9-809C-9F33FFE36F2D}" destId="{C38363B4-7A62-4443-ADE5-B39B35C39693}" srcOrd="1" destOrd="0" presId="urn:microsoft.com/office/officeart/2005/8/layout/orgChart1"/>
    <dgm:cxn modelId="{912AA5D2-C8D0-4F2A-B88F-891CDA415D40}" type="presOf" srcId="{2BA3BEC0-407F-48D1-86D0-03BFFB178374}" destId="{653D1DBB-3B34-47E3-BF03-D5FA3385F98B}" srcOrd="0" destOrd="0" presId="urn:microsoft.com/office/officeart/2005/8/layout/orgChart1"/>
    <dgm:cxn modelId="{B01F68D5-F032-436B-BC9D-4327D3F5FF9B}" srcId="{C69CEC8C-F125-4AC7-BA27-E2A141BD5577}" destId="{68C3A048-366E-4CD9-809C-9F33FFE36F2D}" srcOrd="0" destOrd="0" parTransId="{792FE22D-0395-4C6B-91A6-677D3CB17F90}" sibTransId="{33E0664D-F940-4581-8C40-A2555AC7C858}"/>
    <dgm:cxn modelId="{3564DCDE-CBF6-495D-9564-E7C138EEEFFC}" type="presOf" srcId="{77BACE2F-70F7-4F9E-A09F-A9BAB9977F20}" destId="{C092914D-FFFD-470D-9B2D-E8413C8D8A94}" srcOrd="0" destOrd="0" presId="urn:microsoft.com/office/officeart/2005/8/layout/orgChart1"/>
    <dgm:cxn modelId="{E03D65E8-410F-4DA6-B497-E7D3DA24F924}" type="presOf" srcId="{792FE22D-0395-4C6B-91A6-677D3CB17F90}" destId="{6B4CD99D-9BFA-4E58-9E8D-DA60051534C5}" srcOrd="0" destOrd="0" presId="urn:microsoft.com/office/officeart/2005/8/layout/orgChart1"/>
    <dgm:cxn modelId="{901BABE8-13A1-4B83-BBCA-C2CA8A0D873D}" type="presOf" srcId="{C69CEC8C-F125-4AC7-BA27-E2A141BD5577}" destId="{8C0D3EDA-969B-4E36-9CD9-6CB7470D3E5B}" srcOrd="1" destOrd="0" presId="urn:microsoft.com/office/officeart/2005/8/layout/orgChart1"/>
    <dgm:cxn modelId="{08492CEF-B405-446B-8D46-DC6C5B335F63}" type="presOf" srcId="{E26B64FE-2DCA-4891-ABA5-5CCEE91BA581}" destId="{6313C5EA-7416-482E-A9A1-7F296A103F60}" srcOrd="0" destOrd="0" presId="urn:microsoft.com/office/officeart/2005/8/layout/orgChart1"/>
    <dgm:cxn modelId="{2A0E3EF0-9A4A-4CDA-8A01-10F2CB46F3E8}" type="presOf" srcId="{98EAE393-F3A6-4896-A509-E8D868BE85CC}" destId="{4627386C-C611-4CF4-A638-154F0C7628C3}" srcOrd="0" destOrd="0" presId="urn:microsoft.com/office/officeart/2005/8/layout/orgChart1"/>
    <dgm:cxn modelId="{6D4BDF6B-46AD-466F-BBFD-000B95212A5B}" type="presParOf" srcId="{5C60BD5A-62A9-4D4C-84BE-7070189DDEFF}" destId="{27ADA0C7-316C-467B-AA18-95786CA39A84}" srcOrd="0" destOrd="0" presId="urn:microsoft.com/office/officeart/2005/8/layout/orgChart1"/>
    <dgm:cxn modelId="{C2248A12-A962-4B6D-911F-C6CB1703F22B}" type="presParOf" srcId="{27ADA0C7-316C-467B-AA18-95786CA39A84}" destId="{5F05D503-BABE-4119-8A82-0DF61191C565}" srcOrd="0" destOrd="0" presId="urn:microsoft.com/office/officeart/2005/8/layout/orgChart1"/>
    <dgm:cxn modelId="{90ABE7BA-401A-43D7-87C8-FA4A8C673AB2}" type="presParOf" srcId="{5F05D503-BABE-4119-8A82-0DF61191C565}" destId="{C092914D-FFFD-470D-9B2D-E8413C8D8A94}" srcOrd="0" destOrd="0" presId="urn:microsoft.com/office/officeart/2005/8/layout/orgChart1"/>
    <dgm:cxn modelId="{50240A14-03BE-41F5-ABEB-9BE6F09D03C6}" type="presParOf" srcId="{5F05D503-BABE-4119-8A82-0DF61191C565}" destId="{CCB91A8A-589D-4A44-9474-070A23F00752}" srcOrd="1" destOrd="0" presId="urn:microsoft.com/office/officeart/2005/8/layout/orgChart1"/>
    <dgm:cxn modelId="{8FB0AC9C-6A11-4931-852B-164A6E1B86B1}" type="presParOf" srcId="{27ADA0C7-316C-467B-AA18-95786CA39A84}" destId="{5234C779-BCA1-4E98-8960-05610D80DFE7}" srcOrd="1" destOrd="0" presId="urn:microsoft.com/office/officeart/2005/8/layout/orgChart1"/>
    <dgm:cxn modelId="{12881D88-1B69-40B3-B08B-8A6B28CA47D9}" type="presParOf" srcId="{5234C779-BCA1-4E98-8960-05610D80DFE7}" destId="{875E74B0-617E-43BA-ACAC-20C6BFBF00FF}" srcOrd="0" destOrd="0" presId="urn:microsoft.com/office/officeart/2005/8/layout/orgChart1"/>
    <dgm:cxn modelId="{141B173F-0DFA-40F6-8C36-6C83A348F475}" type="presParOf" srcId="{5234C779-BCA1-4E98-8960-05610D80DFE7}" destId="{9CE34034-274C-42FF-B2B1-E3C7BA8814BE}" srcOrd="1" destOrd="0" presId="urn:microsoft.com/office/officeart/2005/8/layout/orgChart1"/>
    <dgm:cxn modelId="{412129C9-FBF4-496A-8226-045F654B6B86}" type="presParOf" srcId="{9CE34034-274C-42FF-B2B1-E3C7BA8814BE}" destId="{7B337B95-762E-4E92-842F-CE16B42EBE8E}" srcOrd="0" destOrd="0" presId="urn:microsoft.com/office/officeart/2005/8/layout/orgChart1"/>
    <dgm:cxn modelId="{566558B9-AA1D-4534-B7CF-272A83D005E0}" type="presParOf" srcId="{7B337B95-762E-4E92-842F-CE16B42EBE8E}" destId="{1C6BF5A2-525C-459F-9F90-9B4D34D655D8}" srcOrd="0" destOrd="0" presId="urn:microsoft.com/office/officeart/2005/8/layout/orgChart1"/>
    <dgm:cxn modelId="{D4DDA039-499B-4D39-BDAB-4945ED9C9C41}" type="presParOf" srcId="{7B337B95-762E-4E92-842F-CE16B42EBE8E}" destId="{8C0D3EDA-969B-4E36-9CD9-6CB7470D3E5B}" srcOrd="1" destOrd="0" presId="urn:microsoft.com/office/officeart/2005/8/layout/orgChart1"/>
    <dgm:cxn modelId="{EB69E448-1B3C-44BD-ADB4-6ED9C3EE428D}" type="presParOf" srcId="{9CE34034-274C-42FF-B2B1-E3C7BA8814BE}" destId="{DD2C7B35-6B06-414B-8DA8-102EC9980CB9}" srcOrd="1" destOrd="0" presId="urn:microsoft.com/office/officeart/2005/8/layout/orgChart1"/>
    <dgm:cxn modelId="{16E18B2E-2444-4C33-A06A-2529039357C0}" type="presParOf" srcId="{DD2C7B35-6B06-414B-8DA8-102EC9980CB9}" destId="{6B4CD99D-9BFA-4E58-9E8D-DA60051534C5}" srcOrd="0" destOrd="0" presId="urn:microsoft.com/office/officeart/2005/8/layout/orgChart1"/>
    <dgm:cxn modelId="{D89B8A4B-33A5-43B6-9BB6-54DB2664C30A}" type="presParOf" srcId="{DD2C7B35-6B06-414B-8DA8-102EC9980CB9}" destId="{1820E030-24AA-42FC-B322-F43A13D06F49}" srcOrd="1" destOrd="0" presId="urn:microsoft.com/office/officeart/2005/8/layout/orgChart1"/>
    <dgm:cxn modelId="{5E7C01BF-1B52-4438-8552-544B61FC7BBC}" type="presParOf" srcId="{1820E030-24AA-42FC-B322-F43A13D06F49}" destId="{26AC8286-4B87-43E9-8453-D83B559D6408}" srcOrd="0" destOrd="0" presId="urn:microsoft.com/office/officeart/2005/8/layout/orgChart1"/>
    <dgm:cxn modelId="{4605C3BE-9ECB-4211-B7FF-98B132093D43}" type="presParOf" srcId="{26AC8286-4B87-43E9-8453-D83B559D6408}" destId="{09137075-9EE0-4452-B079-D7B9827A5A28}" srcOrd="0" destOrd="0" presId="urn:microsoft.com/office/officeart/2005/8/layout/orgChart1"/>
    <dgm:cxn modelId="{4D5C99E0-E940-4363-9B1F-A320339C25AC}" type="presParOf" srcId="{26AC8286-4B87-43E9-8453-D83B559D6408}" destId="{C38363B4-7A62-4443-ADE5-B39B35C39693}" srcOrd="1" destOrd="0" presId="urn:microsoft.com/office/officeart/2005/8/layout/orgChart1"/>
    <dgm:cxn modelId="{7487183D-49E3-4253-86BD-3C6CCF53CB38}" type="presParOf" srcId="{1820E030-24AA-42FC-B322-F43A13D06F49}" destId="{6898B69B-6395-4018-B99C-2D1E978A9793}" srcOrd="1" destOrd="0" presId="urn:microsoft.com/office/officeart/2005/8/layout/orgChart1"/>
    <dgm:cxn modelId="{5C977A2D-EA3A-4AB0-85BE-356E4C06F516}" type="presParOf" srcId="{1820E030-24AA-42FC-B322-F43A13D06F49}" destId="{6C0665C6-0C97-4351-A7C4-FC2C38EF4A84}" srcOrd="2" destOrd="0" presId="urn:microsoft.com/office/officeart/2005/8/layout/orgChart1"/>
    <dgm:cxn modelId="{F879DA46-B0F8-47ED-B772-EF80E5932D83}" type="presParOf" srcId="{DD2C7B35-6B06-414B-8DA8-102EC9980CB9}" destId="{C05F10EC-6B33-42A8-BE63-18E6651CD7B3}" srcOrd="2" destOrd="0" presId="urn:microsoft.com/office/officeart/2005/8/layout/orgChart1"/>
    <dgm:cxn modelId="{8C1B9FA9-8CF0-43F8-BD89-D824058D7EA6}" type="presParOf" srcId="{DD2C7B35-6B06-414B-8DA8-102EC9980CB9}" destId="{FBF30CA6-920F-4F3A-AC51-0E3661158EC1}" srcOrd="3" destOrd="0" presId="urn:microsoft.com/office/officeart/2005/8/layout/orgChart1"/>
    <dgm:cxn modelId="{8171EF8C-1AB0-46EC-AFBB-525B2C7D8A2E}" type="presParOf" srcId="{FBF30CA6-920F-4F3A-AC51-0E3661158EC1}" destId="{2A959934-118F-45CE-AB65-5FD3CA8F9502}" srcOrd="0" destOrd="0" presId="urn:microsoft.com/office/officeart/2005/8/layout/orgChart1"/>
    <dgm:cxn modelId="{29E98895-527B-4BD6-8491-294BFEE009A8}" type="presParOf" srcId="{2A959934-118F-45CE-AB65-5FD3CA8F9502}" destId="{8C9F3B3F-BB9A-42F9-A845-2FA8F0BADFEB}" srcOrd="0" destOrd="0" presId="urn:microsoft.com/office/officeart/2005/8/layout/orgChart1"/>
    <dgm:cxn modelId="{8DF00819-0725-4013-8A75-97923FA400D9}" type="presParOf" srcId="{2A959934-118F-45CE-AB65-5FD3CA8F9502}" destId="{BDD3D28B-931A-4932-9A6D-DFA189E1E1DC}" srcOrd="1" destOrd="0" presId="urn:microsoft.com/office/officeart/2005/8/layout/orgChart1"/>
    <dgm:cxn modelId="{54DEC4EA-BDDC-4A7F-B6A1-7A87BC9DC3FA}" type="presParOf" srcId="{FBF30CA6-920F-4F3A-AC51-0E3661158EC1}" destId="{FADC3161-B34E-4C69-98BA-7C7358F4DE6E}" srcOrd="1" destOrd="0" presId="urn:microsoft.com/office/officeart/2005/8/layout/orgChart1"/>
    <dgm:cxn modelId="{31C73070-280E-4000-8051-3DF88D7DB16C}" type="presParOf" srcId="{FBF30CA6-920F-4F3A-AC51-0E3661158EC1}" destId="{6A24CF19-27B5-4036-863F-D432F95B3B9F}" srcOrd="2" destOrd="0" presId="urn:microsoft.com/office/officeart/2005/8/layout/orgChart1"/>
    <dgm:cxn modelId="{1BDF3974-E64C-4F0B-A340-344F1B2D05AB}" type="presParOf" srcId="{DD2C7B35-6B06-414B-8DA8-102EC9980CB9}" destId="{9683D709-6304-4703-9864-5B41DC6A4663}" srcOrd="4" destOrd="0" presId="urn:microsoft.com/office/officeart/2005/8/layout/orgChart1"/>
    <dgm:cxn modelId="{5445C1CE-0D9F-4E8A-8299-6D9C6AADA4B9}" type="presParOf" srcId="{DD2C7B35-6B06-414B-8DA8-102EC9980CB9}" destId="{DDCD16E1-FD56-4E1E-9456-74D35AF96E6F}" srcOrd="5" destOrd="0" presId="urn:microsoft.com/office/officeart/2005/8/layout/orgChart1"/>
    <dgm:cxn modelId="{AA637995-BDBF-4606-A499-89E60AB5A4D1}" type="presParOf" srcId="{DDCD16E1-FD56-4E1E-9456-74D35AF96E6F}" destId="{1BFA53E8-7E6F-4FE7-BA95-FC15A0CDA001}" srcOrd="0" destOrd="0" presId="urn:microsoft.com/office/officeart/2005/8/layout/orgChart1"/>
    <dgm:cxn modelId="{3F837632-8A1A-40EF-AA31-0D70C123887C}" type="presParOf" srcId="{1BFA53E8-7E6F-4FE7-BA95-FC15A0CDA001}" destId="{A33345CC-CCF2-450D-A9D7-9AF26EE7741A}" srcOrd="0" destOrd="0" presId="urn:microsoft.com/office/officeart/2005/8/layout/orgChart1"/>
    <dgm:cxn modelId="{4CE41AC8-EF13-4DE2-9EFD-47971D41B206}" type="presParOf" srcId="{1BFA53E8-7E6F-4FE7-BA95-FC15A0CDA001}" destId="{99CEC222-6A04-4524-9D8B-B21239AE6203}" srcOrd="1" destOrd="0" presId="urn:microsoft.com/office/officeart/2005/8/layout/orgChart1"/>
    <dgm:cxn modelId="{974BB840-FF48-4425-8778-FDABEC137254}" type="presParOf" srcId="{DDCD16E1-FD56-4E1E-9456-74D35AF96E6F}" destId="{3B26D1F8-EC4F-4B11-8B94-03A324DCC4EF}" srcOrd="1" destOrd="0" presId="urn:microsoft.com/office/officeart/2005/8/layout/orgChart1"/>
    <dgm:cxn modelId="{0AD74A7A-47F8-4FE4-953E-B57107BF9DFC}" type="presParOf" srcId="{DDCD16E1-FD56-4E1E-9456-74D35AF96E6F}" destId="{2A2B3FBC-4530-4429-BF4C-7D46723FE719}" srcOrd="2" destOrd="0" presId="urn:microsoft.com/office/officeart/2005/8/layout/orgChart1"/>
    <dgm:cxn modelId="{3A11D78A-F348-4324-8BBE-ED41B7F943BF}" type="presParOf" srcId="{DD2C7B35-6B06-414B-8DA8-102EC9980CB9}" destId="{4627386C-C611-4CF4-A638-154F0C7628C3}" srcOrd="6" destOrd="0" presId="urn:microsoft.com/office/officeart/2005/8/layout/orgChart1"/>
    <dgm:cxn modelId="{DB5F650D-C169-437B-AA99-F088A3ECB237}" type="presParOf" srcId="{DD2C7B35-6B06-414B-8DA8-102EC9980CB9}" destId="{BD20FE06-B205-482E-A308-BB23C407DC96}" srcOrd="7" destOrd="0" presId="urn:microsoft.com/office/officeart/2005/8/layout/orgChart1"/>
    <dgm:cxn modelId="{FD294A50-8002-416E-971B-E7BD7D023D69}" type="presParOf" srcId="{BD20FE06-B205-482E-A308-BB23C407DC96}" destId="{11F63FFC-1EFA-4107-89C8-0CE03706BBB2}" srcOrd="0" destOrd="0" presId="urn:microsoft.com/office/officeart/2005/8/layout/orgChart1"/>
    <dgm:cxn modelId="{8B2278A7-1514-49F1-8E87-2DBC0317360C}" type="presParOf" srcId="{11F63FFC-1EFA-4107-89C8-0CE03706BBB2}" destId="{F0472C60-21E1-455A-9415-39D1F101F70C}" srcOrd="0" destOrd="0" presId="urn:microsoft.com/office/officeart/2005/8/layout/orgChart1"/>
    <dgm:cxn modelId="{3D053E9D-7E5B-44D8-838E-F83D2A7EDCB7}" type="presParOf" srcId="{11F63FFC-1EFA-4107-89C8-0CE03706BBB2}" destId="{2E6699B5-197D-440A-986B-FBF5C5662C15}" srcOrd="1" destOrd="0" presId="urn:microsoft.com/office/officeart/2005/8/layout/orgChart1"/>
    <dgm:cxn modelId="{B9D1BC51-3F6F-4D9B-815C-489E7C6CD85C}" type="presParOf" srcId="{BD20FE06-B205-482E-A308-BB23C407DC96}" destId="{19E6E91A-E00B-456C-B526-A7557CF9A684}" srcOrd="1" destOrd="0" presId="urn:microsoft.com/office/officeart/2005/8/layout/orgChart1"/>
    <dgm:cxn modelId="{928ABE42-C60C-4E0B-8FF0-27D69FE45959}" type="presParOf" srcId="{BD20FE06-B205-482E-A308-BB23C407DC96}" destId="{77B2B2F9-5ACC-4AD0-B0F1-E42F87537CD5}" srcOrd="2" destOrd="0" presId="urn:microsoft.com/office/officeart/2005/8/layout/orgChart1"/>
    <dgm:cxn modelId="{2A1DC7CE-B9F8-46A2-98D2-38298D741F41}" type="presParOf" srcId="{9CE34034-274C-42FF-B2B1-E3C7BA8814BE}" destId="{6C9EF24D-6360-4B2F-B91A-097C7AD76A36}" srcOrd="2" destOrd="0" presId="urn:microsoft.com/office/officeart/2005/8/layout/orgChart1"/>
    <dgm:cxn modelId="{AE5230F7-4CC3-4697-BDD2-95A72B1E5651}" type="presParOf" srcId="{5234C779-BCA1-4E98-8960-05610D80DFE7}" destId="{653D1DBB-3B34-47E3-BF03-D5FA3385F98B}" srcOrd="2" destOrd="0" presId="urn:microsoft.com/office/officeart/2005/8/layout/orgChart1"/>
    <dgm:cxn modelId="{6A620985-FE2B-4667-91AA-E2281DD62A34}" type="presParOf" srcId="{5234C779-BCA1-4E98-8960-05610D80DFE7}" destId="{D3DD0BBB-B2EE-4E62-BE35-0CF422F1E502}" srcOrd="3" destOrd="0" presId="urn:microsoft.com/office/officeart/2005/8/layout/orgChart1"/>
    <dgm:cxn modelId="{BDC7B6CB-DF2F-475C-8A3D-C979BCA35072}" type="presParOf" srcId="{D3DD0BBB-B2EE-4E62-BE35-0CF422F1E502}" destId="{D3AFFBB4-43C6-43B8-BA00-8F61189703F1}" srcOrd="0" destOrd="0" presId="urn:microsoft.com/office/officeart/2005/8/layout/orgChart1"/>
    <dgm:cxn modelId="{CE6B3C75-DDF3-44A1-B0FD-97212F777EF4}" type="presParOf" srcId="{D3AFFBB4-43C6-43B8-BA00-8F61189703F1}" destId="{0FC3AB55-C710-4BCB-BEF7-BA8B82575096}" srcOrd="0" destOrd="0" presId="urn:microsoft.com/office/officeart/2005/8/layout/orgChart1"/>
    <dgm:cxn modelId="{FF972F96-21EB-478E-91D5-00B788D06E0E}" type="presParOf" srcId="{D3AFFBB4-43C6-43B8-BA00-8F61189703F1}" destId="{01A3C0FB-7F6D-4416-B53A-6F4DAF05778D}" srcOrd="1" destOrd="0" presId="urn:microsoft.com/office/officeart/2005/8/layout/orgChart1"/>
    <dgm:cxn modelId="{BFDED0DD-19B0-45E7-A0F2-9BB8FC2600FB}" type="presParOf" srcId="{D3DD0BBB-B2EE-4E62-BE35-0CF422F1E502}" destId="{B63D1E68-4659-4C49-B2F0-7ED5727C60E3}" srcOrd="1" destOrd="0" presId="urn:microsoft.com/office/officeart/2005/8/layout/orgChart1"/>
    <dgm:cxn modelId="{FCEC67D6-237E-45C3-9EEC-784B7CFF2A71}" type="presParOf" srcId="{B63D1E68-4659-4C49-B2F0-7ED5727C60E3}" destId="{FD6A0C05-8B94-42DA-8FD7-84D4445AFD5B}" srcOrd="0" destOrd="0" presId="urn:microsoft.com/office/officeart/2005/8/layout/orgChart1"/>
    <dgm:cxn modelId="{AE9A6E9D-647E-4CE9-9EEA-FC923D42F8C1}" type="presParOf" srcId="{B63D1E68-4659-4C49-B2F0-7ED5727C60E3}" destId="{4D0D44EF-65CD-41DB-969A-0053859FC3AE}" srcOrd="1" destOrd="0" presId="urn:microsoft.com/office/officeart/2005/8/layout/orgChart1"/>
    <dgm:cxn modelId="{DF1807DC-3666-4747-9DA3-2B73F762E367}" type="presParOf" srcId="{4D0D44EF-65CD-41DB-969A-0053859FC3AE}" destId="{2EC77FDF-729D-4ACF-BF03-F9EF0449770F}" srcOrd="0" destOrd="0" presId="urn:microsoft.com/office/officeart/2005/8/layout/orgChart1"/>
    <dgm:cxn modelId="{3DB653C9-D66D-423B-85A5-D4A298822B0A}" type="presParOf" srcId="{2EC77FDF-729D-4ACF-BF03-F9EF0449770F}" destId="{06E6FFFA-4EB5-4F8B-AB8D-C9346F13FE75}" srcOrd="0" destOrd="0" presId="urn:microsoft.com/office/officeart/2005/8/layout/orgChart1"/>
    <dgm:cxn modelId="{5D7F6632-767A-440C-A3CB-D375E39D70FA}" type="presParOf" srcId="{2EC77FDF-729D-4ACF-BF03-F9EF0449770F}" destId="{C27028FC-367B-43D2-961B-A9C964BAB543}" srcOrd="1" destOrd="0" presId="urn:microsoft.com/office/officeart/2005/8/layout/orgChart1"/>
    <dgm:cxn modelId="{793E279E-8881-4620-88BE-B85F7B21B64B}" type="presParOf" srcId="{4D0D44EF-65CD-41DB-969A-0053859FC3AE}" destId="{5BBB914B-BEB0-4A33-BEDC-33584F4D72FB}" srcOrd="1" destOrd="0" presId="urn:microsoft.com/office/officeart/2005/8/layout/orgChart1"/>
    <dgm:cxn modelId="{2F4614E6-4572-4DAA-8772-E393B800C15B}" type="presParOf" srcId="{4D0D44EF-65CD-41DB-969A-0053859FC3AE}" destId="{45EB434F-29FC-419A-915A-7E080E7D71DA}" srcOrd="2" destOrd="0" presId="urn:microsoft.com/office/officeart/2005/8/layout/orgChart1"/>
    <dgm:cxn modelId="{2DEDF96B-425D-4F02-ABD9-C66211972819}" type="presParOf" srcId="{B63D1E68-4659-4C49-B2F0-7ED5727C60E3}" destId="{FD9D4309-5D0C-451B-BE90-5CBCE8820E5B}" srcOrd="2" destOrd="0" presId="urn:microsoft.com/office/officeart/2005/8/layout/orgChart1"/>
    <dgm:cxn modelId="{83DAB35F-9C9E-45E8-BEB0-BFFA0A95EC7C}" type="presParOf" srcId="{B63D1E68-4659-4C49-B2F0-7ED5727C60E3}" destId="{B00FEBDB-438E-4EAF-989E-A78EF8985DFE}" srcOrd="3" destOrd="0" presId="urn:microsoft.com/office/officeart/2005/8/layout/orgChart1"/>
    <dgm:cxn modelId="{27BA7E82-40B5-4AF2-9994-4B0911476183}" type="presParOf" srcId="{B00FEBDB-438E-4EAF-989E-A78EF8985DFE}" destId="{078D34B1-5916-4C3E-8402-05B1652A0440}" srcOrd="0" destOrd="0" presId="urn:microsoft.com/office/officeart/2005/8/layout/orgChart1"/>
    <dgm:cxn modelId="{83C402CB-6271-4668-8210-65A8D788BB8D}" type="presParOf" srcId="{078D34B1-5916-4C3E-8402-05B1652A0440}" destId="{6313C5EA-7416-482E-A9A1-7F296A103F60}" srcOrd="0" destOrd="0" presId="urn:microsoft.com/office/officeart/2005/8/layout/orgChart1"/>
    <dgm:cxn modelId="{38F7A28E-2F54-41BF-9085-86486F2B3E54}" type="presParOf" srcId="{078D34B1-5916-4C3E-8402-05B1652A0440}" destId="{20A4AF14-006D-4E40-926C-153870679D00}" srcOrd="1" destOrd="0" presId="urn:microsoft.com/office/officeart/2005/8/layout/orgChart1"/>
    <dgm:cxn modelId="{A619528A-6200-4782-B68F-F256274E5E45}" type="presParOf" srcId="{B00FEBDB-438E-4EAF-989E-A78EF8985DFE}" destId="{06A7D8BA-B749-46F1-9337-78AC1EB935F0}" srcOrd="1" destOrd="0" presId="urn:microsoft.com/office/officeart/2005/8/layout/orgChart1"/>
    <dgm:cxn modelId="{5084DE88-3003-4B93-B72C-C15DF4FEB38C}" type="presParOf" srcId="{B00FEBDB-438E-4EAF-989E-A78EF8985DFE}" destId="{1A9D17C2-28CA-496C-BEDC-11E4F99171ED}" srcOrd="2" destOrd="0" presId="urn:microsoft.com/office/officeart/2005/8/layout/orgChart1"/>
    <dgm:cxn modelId="{36A25335-7E3E-4D78-9BA5-7D9D7A02A075}" type="presParOf" srcId="{D3DD0BBB-B2EE-4E62-BE35-0CF422F1E502}" destId="{273DCE9C-F09B-4054-82BB-8034165769AB}" srcOrd="2" destOrd="0" presId="urn:microsoft.com/office/officeart/2005/8/layout/orgChart1"/>
    <dgm:cxn modelId="{AAF90528-D8F2-4345-90BC-1CC4901E8D17}" type="presParOf" srcId="{27ADA0C7-316C-467B-AA18-95786CA39A84}" destId="{DE2E5D47-CAA7-4AED-9449-21F4BC012D5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7644F2-96A1-4BC8-A33D-4CAA05D63BD2}"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585CB499-3B18-45F8-A422-4C2EB122D860}">
      <dgm:prSet phldrT="[Text]"/>
      <dgm:spPr>
        <a:ln>
          <a:solidFill>
            <a:srgbClr val="00B050"/>
          </a:solidFill>
        </a:ln>
      </dgm:spPr>
      <dgm:t>
        <a:bodyPr/>
        <a:lstStyle/>
        <a:p>
          <a:r>
            <a:rPr lang="en-US" dirty="0">
              <a:solidFill>
                <a:schemeClr val="tx1"/>
              </a:solidFill>
              <a:latin typeface="Calibri" panose="020F0502020204030204" pitchFamily="34" charset="0"/>
            </a:rPr>
            <a:t>Using writing to learn provides students with frequent opportunities to write expressively in order to wrestle with classroom content.</a:t>
          </a:r>
        </a:p>
      </dgm:t>
    </dgm:pt>
    <dgm:pt modelId="{C00218CD-AC73-406B-BC05-A221FEEB6D74}" type="parTrans" cxnId="{7B1A33BF-FBA2-484F-87CF-8CB8D5B70E67}">
      <dgm:prSet/>
      <dgm:spPr/>
      <dgm:t>
        <a:bodyPr/>
        <a:lstStyle/>
        <a:p>
          <a:endParaRPr lang="en-US"/>
        </a:p>
      </dgm:t>
    </dgm:pt>
    <dgm:pt modelId="{A527AEA5-B76C-4237-8E4B-37BF729B29A9}" type="sibTrans" cxnId="{7B1A33BF-FBA2-484F-87CF-8CB8D5B70E67}">
      <dgm:prSet/>
      <dgm:spPr/>
      <dgm:t>
        <a:bodyPr/>
        <a:lstStyle/>
        <a:p>
          <a:endParaRPr lang="en-US"/>
        </a:p>
      </dgm:t>
    </dgm:pt>
    <dgm:pt modelId="{60A60CB0-1E31-44BD-8E01-9BAF64630958}">
      <dgm:prSet phldrT="[Text]"/>
      <dgm:spPr>
        <a:ln>
          <a:solidFill>
            <a:srgbClr val="00B050"/>
          </a:solidFill>
        </a:ln>
      </dgm:spPr>
      <dgm:t>
        <a:bodyPr/>
        <a:lstStyle/>
        <a:p>
          <a:r>
            <a:rPr lang="en-US" dirty="0">
              <a:solidFill>
                <a:schemeClr val="tx1"/>
              </a:solidFill>
              <a:latin typeface="Calibri" panose="020F0502020204030204" pitchFamily="34" charset="0"/>
            </a:rPr>
            <a:t>Writing is a method of demonstrating understanding of content area knowledge.</a:t>
          </a:r>
        </a:p>
      </dgm:t>
    </dgm:pt>
    <dgm:pt modelId="{82682B82-C15B-4BCB-AB61-CA6D4ABC05D8}" type="parTrans" cxnId="{756729AD-8459-4A59-9270-48525F965DD5}">
      <dgm:prSet/>
      <dgm:spPr/>
      <dgm:t>
        <a:bodyPr/>
        <a:lstStyle/>
        <a:p>
          <a:endParaRPr lang="en-US"/>
        </a:p>
      </dgm:t>
    </dgm:pt>
    <dgm:pt modelId="{DBF730B7-9268-40F1-9D8E-F16AD8A0808E}" type="sibTrans" cxnId="{756729AD-8459-4A59-9270-48525F965DD5}">
      <dgm:prSet/>
      <dgm:spPr/>
      <dgm:t>
        <a:bodyPr/>
        <a:lstStyle/>
        <a:p>
          <a:endParaRPr lang="en-US"/>
        </a:p>
      </dgm:t>
    </dgm:pt>
    <dgm:pt modelId="{F9CD3DAC-8C41-4C14-803D-8AB910E2AE93}">
      <dgm:prSet/>
      <dgm:spPr/>
      <dgm:t>
        <a:bodyPr/>
        <a:lstStyle/>
        <a:p>
          <a:r>
            <a:rPr lang="en-US" dirty="0">
              <a:solidFill>
                <a:schemeClr val="tx1"/>
              </a:solidFill>
              <a:latin typeface="Calibri" panose="020F0502020204030204" pitchFamily="34" charset="0"/>
            </a:rPr>
            <a:t>Writing should be utilized in all content areas, not just English language arts classrooms</a:t>
          </a:r>
          <a:r>
            <a:rPr lang="en-US" dirty="0">
              <a:solidFill>
                <a:schemeClr val="tx2"/>
              </a:solidFill>
              <a:latin typeface="Calibri" panose="020F0502020204030204" pitchFamily="34" charset="0"/>
            </a:rPr>
            <a:t>.</a:t>
          </a:r>
        </a:p>
      </dgm:t>
    </dgm:pt>
    <dgm:pt modelId="{3FF98708-13A7-4181-879E-3C0C17407740}" type="parTrans" cxnId="{AD199E34-AEF7-43DA-BE1C-53C152580BF3}">
      <dgm:prSet/>
      <dgm:spPr/>
      <dgm:t>
        <a:bodyPr/>
        <a:lstStyle/>
        <a:p>
          <a:endParaRPr lang="en-US"/>
        </a:p>
      </dgm:t>
    </dgm:pt>
    <dgm:pt modelId="{73DAE069-69FB-4E5E-8083-FFD6B045CD9F}" type="sibTrans" cxnId="{AD199E34-AEF7-43DA-BE1C-53C152580BF3}">
      <dgm:prSet/>
      <dgm:spPr/>
      <dgm:t>
        <a:bodyPr/>
        <a:lstStyle/>
        <a:p>
          <a:endParaRPr lang="en-US"/>
        </a:p>
      </dgm:t>
    </dgm:pt>
    <dgm:pt modelId="{8A4FCD49-CA1B-4543-AD09-2AF32F6860F9}" type="pres">
      <dgm:prSet presAssocID="{DE7644F2-96A1-4BC8-A33D-4CAA05D63BD2}" presName="Name0" presStyleCnt="0">
        <dgm:presLayoutVars>
          <dgm:chMax val="7"/>
          <dgm:dir/>
          <dgm:animLvl val="lvl"/>
          <dgm:resizeHandles val="exact"/>
        </dgm:presLayoutVars>
      </dgm:prSet>
      <dgm:spPr/>
    </dgm:pt>
    <dgm:pt modelId="{0491412E-C7D7-496C-810F-4FAD11C999A5}" type="pres">
      <dgm:prSet presAssocID="{585CB499-3B18-45F8-A422-4C2EB122D860}" presName="circle1" presStyleLbl="node1" presStyleIdx="0" presStyleCnt="3"/>
      <dgm:spPr/>
    </dgm:pt>
    <dgm:pt modelId="{2EFBBBF3-E5F6-4ECE-B5DA-11DE12475772}" type="pres">
      <dgm:prSet presAssocID="{585CB499-3B18-45F8-A422-4C2EB122D860}" presName="space" presStyleCnt="0"/>
      <dgm:spPr/>
    </dgm:pt>
    <dgm:pt modelId="{C36529AE-DFC8-47AE-A0D8-DB02963D9F28}" type="pres">
      <dgm:prSet presAssocID="{585CB499-3B18-45F8-A422-4C2EB122D860}" presName="rect1" presStyleLbl="alignAcc1" presStyleIdx="0" presStyleCnt="3"/>
      <dgm:spPr/>
    </dgm:pt>
    <dgm:pt modelId="{2BC0A90F-BBA8-4A7B-B047-18093C97B495}" type="pres">
      <dgm:prSet presAssocID="{60A60CB0-1E31-44BD-8E01-9BAF64630958}" presName="vertSpace2" presStyleLbl="node1" presStyleIdx="0" presStyleCnt="3"/>
      <dgm:spPr/>
    </dgm:pt>
    <dgm:pt modelId="{715D71F1-C773-424A-9918-951AC3E17645}" type="pres">
      <dgm:prSet presAssocID="{60A60CB0-1E31-44BD-8E01-9BAF64630958}" presName="circle2" presStyleLbl="node1" presStyleIdx="1" presStyleCnt="3" custLinFactNeighborX="-3990" custLinFactNeighborY="5447"/>
      <dgm:spPr/>
    </dgm:pt>
    <dgm:pt modelId="{CC9C9ADC-5FD1-445D-8B90-E31F9AB58D89}" type="pres">
      <dgm:prSet presAssocID="{60A60CB0-1E31-44BD-8E01-9BAF64630958}" presName="rect2" presStyleLbl="alignAcc1" presStyleIdx="1" presStyleCnt="3"/>
      <dgm:spPr/>
    </dgm:pt>
    <dgm:pt modelId="{18D3A090-5C85-4E70-A63B-1C34A480B8F5}" type="pres">
      <dgm:prSet presAssocID="{F9CD3DAC-8C41-4C14-803D-8AB910E2AE93}" presName="vertSpace3" presStyleLbl="node1" presStyleIdx="1" presStyleCnt="3"/>
      <dgm:spPr/>
    </dgm:pt>
    <dgm:pt modelId="{39ED11C2-2A0B-4C38-B5CC-1E7B6341D6D0}" type="pres">
      <dgm:prSet presAssocID="{F9CD3DAC-8C41-4C14-803D-8AB910E2AE93}" presName="circle3" presStyleLbl="node1" presStyleIdx="2" presStyleCnt="3"/>
      <dgm:spPr/>
    </dgm:pt>
    <dgm:pt modelId="{B032276D-0924-404B-83AE-5B1CA030B0ED}" type="pres">
      <dgm:prSet presAssocID="{F9CD3DAC-8C41-4C14-803D-8AB910E2AE93}" presName="rect3" presStyleLbl="alignAcc1" presStyleIdx="2" presStyleCnt="3" custAng="0"/>
      <dgm:spPr/>
    </dgm:pt>
    <dgm:pt modelId="{131A7413-391F-4FB4-A7BE-53B1E8265C96}" type="pres">
      <dgm:prSet presAssocID="{585CB499-3B18-45F8-A422-4C2EB122D860}" presName="rect1ParTxNoCh" presStyleLbl="alignAcc1" presStyleIdx="2" presStyleCnt="3">
        <dgm:presLayoutVars>
          <dgm:chMax val="1"/>
          <dgm:bulletEnabled val="1"/>
        </dgm:presLayoutVars>
      </dgm:prSet>
      <dgm:spPr/>
    </dgm:pt>
    <dgm:pt modelId="{C6AAF831-83F3-470F-8C63-C4D2D516D4BA}" type="pres">
      <dgm:prSet presAssocID="{60A60CB0-1E31-44BD-8E01-9BAF64630958}" presName="rect2ParTxNoCh" presStyleLbl="alignAcc1" presStyleIdx="2" presStyleCnt="3">
        <dgm:presLayoutVars>
          <dgm:chMax val="1"/>
          <dgm:bulletEnabled val="1"/>
        </dgm:presLayoutVars>
      </dgm:prSet>
      <dgm:spPr/>
    </dgm:pt>
    <dgm:pt modelId="{463FC312-C2B6-4002-B852-ADE0DA498B97}" type="pres">
      <dgm:prSet presAssocID="{F9CD3DAC-8C41-4C14-803D-8AB910E2AE93}" presName="rect3ParTxNoCh" presStyleLbl="alignAcc1" presStyleIdx="2" presStyleCnt="3">
        <dgm:presLayoutVars>
          <dgm:chMax val="1"/>
          <dgm:bulletEnabled val="1"/>
        </dgm:presLayoutVars>
      </dgm:prSet>
      <dgm:spPr/>
    </dgm:pt>
  </dgm:ptLst>
  <dgm:cxnLst>
    <dgm:cxn modelId="{0C993124-526B-459E-BC56-B2457432563A}" type="presOf" srcId="{60A60CB0-1E31-44BD-8E01-9BAF64630958}" destId="{C6AAF831-83F3-470F-8C63-C4D2D516D4BA}" srcOrd="1" destOrd="0" presId="urn:microsoft.com/office/officeart/2005/8/layout/target3"/>
    <dgm:cxn modelId="{D12A332B-E7CE-4E0E-A445-C7B621A0B49D}" type="presOf" srcId="{DE7644F2-96A1-4BC8-A33D-4CAA05D63BD2}" destId="{8A4FCD49-CA1B-4543-AD09-2AF32F6860F9}" srcOrd="0" destOrd="0" presId="urn:microsoft.com/office/officeart/2005/8/layout/target3"/>
    <dgm:cxn modelId="{AD199E34-AEF7-43DA-BE1C-53C152580BF3}" srcId="{DE7644F2-96A1-4BC8-A33D-4CAA05D63BD2}" destId="{F9CD3DAC-8C41-4C14-803D-8AB910E2AE93}" srcOrd="2" destOrd="0" parTransId="{3FF98708-13A7-4181-879E-3C0C17407740}" sibTransId="{73DAE069-69FB-4E5E-8083-FFD6B045CD9F}"/>
    <dgm:cxn modelId="{12753060-C5C4-40E0-8939-C009BE91BC1A}" type="presOf" srcId="{F9CD3DAC-8C41-4C14-803D-8AB910E2AE93}" destId="{B032276D-0924-404B-83AE-5B1CA030B0ED}" srcOrd="0" destOrd="0" presId="urn:microsoft.com/office/officeart/2005/8/layout/target3"/>
    <dgm:cxn modelId="{2A56766D-8C44-4992-AF56-6DF108761E16}" type="presOf" srcId="{60A60CB0-1E31-44BD-8E01-9BAF64630958}" destId="{CC9C9ADC-5FD1-445D-8B90-E31F9AB58D89}" srcOrd="0" destOrd="0" presId="urn:microsoft.com/office/officeart/2005/8/layout/target3"/>
    <dgm:cxn modelId="{60DBE28A-AAA8-4CB1-A21F-64DB4D58D8FB}" type="presOf" srcId="{585CB499-3B18-45F8-A422-4C2EB122D860}" destId="{C36529AE-DFC8-47AE-A0D8-DB02963D9F28}" srcOrd="0" destOrd="0" presId="urn:microsoft.com/office/officeart/2005/8/layout/target3"/>
    <dgm:cxn modelId="{756729AD-8459-4A59-9270-48525F965DD5}" srcId="{DE7644F2-96A1-4BC8-A33D-4CAA05D63BD2}" destId="{60A60CB0-1E31-44BD-8E01-9BAF64630958}" srcOrd="1" destOrd="0" parTransId="{82682B82-C15B-4BCB-AB61-CA6D4ABC05D8}" sibTransId="{DBF730B7-9268-40F1-9D8E-F16AD8A0808E}"/>
    <dgm:cxn modelId="{7B1A33BF-FBA2-484F-87CF-8CB8D5B70E67}" srcId="{DE7644F2-96A1-4BC8-A33D-4CAA05D63BD2}" destId="{585CB499-3B18-45F8-A422-4C2EB122D860}" srcOrd="0" destOrd="0" parTransId="{C00218CD-AC73-406B-BC05-A221FEEB6D74}" sibTransId="{A527AEA5-B76C-4237-8E4B-37BF729B29A9}"/>
    <dgm:cxn modelId="{55CE3DC3-2C3F-4225-A1DC-7735F4D6882D}" type="presOf" srcId="{585CB499-3B18-45F8-A422-4C2EB122D860}" destId="{131A7413-391F-4FB4-A7BE-53B1E8265C96}" srcOrd="1" destOrd="0" presId="urn:microsoft.com/office/officeart/2005/8/layout/target3"/>
    <dgm:cxn modelId="{5D64B2F6-F8B4-4C2F-A641-A70DB1841067}" type="presOf" srcId="{F9CD3DAC-8C41-4C14-803D-8AB910E2AE93}" destId="{463FC312-C2B6-4002-B852-ADE0DA498B97}" srcOrd="1" destOrd="0" presId="urn:microsoft.com/office/officeart/2005/8/layout/target3"/>
    <dgm:cxn modelId="{E169063E-B7CA-4187-B1FF-1F01205FF3BF}" type="presParOf" srcId="{8A4FCD49-CA1B-4543-AD09-2AF32F6860F9}" destId="{0491412E-C7D7-496C-810F-4FAD11C999A5}" srcOrd="0" destOrd="0" presId="urn:microsoft.com/office/officeart/2005/8/layout/target3"/>
    <dgm:cxn modelId="{04320E86-9783-403D-A32F-D871BFB53DCD}" type="presParOf" srcId="{8A4FCD49-CA1B-4543-AD09-2AF32F6860F9}" destId="{2EFBBBF3-E5F6-4ECE-B5DA-11DE12475772}" srcOrd="1" destOrd="0" presId="urn:microsoft.com/office/officeart/2005/8/layout/target3"/>
    <dgm:cxn modelId="{8A8DBC5A-27DE-46F2-9BDE-55FE3626AEEF}" type="presParOf" srcId="{8A4FCD49-CA1B-4543-AD09-2AF32F6860F9}" destId="{C36529AE-DFC8-47AE-A0D8-DB02963D9F28}" srcOrd="2" destOrd="0" presId="urn:microsoft.com/office/officeart/2005/8/layout/target3"/>
    <dgm:cxn modelId="{372E7B94-2EA0-4218-89C7-BCB0B607F5E4}" type="presParOf" srcId="{8A4FCD49-CA1B-4543-AD09-2AF32F6860F9}" destId="{2BC0A90F-BBA8-4A7B-B047-18093C97B495}" srcOrd="3" destOrd="0" presId="urn:microsoft.com/office/officeart/2005/8/layout/target3"/>
    <dgm:cxn modelId="{E493DFE9-4FB3-444A-A386-C39A9639FE19}" type="presParOf" srcId="{8A4FCD49-CA1B-4543-AD09-2AF32F6860F9}" destId="{715D71F1-C773-424A-9918-951AC3E17645}" srcOrd="4" destOrd="0" presId="urn:microsoft.com/office/officeart/2005/8/layout/target3"/>
    <dgm:cxn modelId="{CCE3DBA0-DAFB-40A9-8979-22D102B8E8DA}" type="presParOf" srcId="{8A4FCD49-CA1B-4543-AD09-2AF32F6860F9}" destId="{CC9C9ADC-5FD1-445D-8B90-E31F9AB58D89}" srcOrd="5" destOrd="0" presId="urn:microsoft.com/office/officeart/2005/8/layout/target3"/>
    <dgm:cxn modelId="{4513CD02-8D40-42E7-9115-11A0511D2FDE}" type="presParOf" srcId="{8A4FCD49-CA1B-4543-AD09-2AF32F6860F9}" destId="{18D3A090-5C85-4E70-A63B-1C34A480B8F5}" srcOrd="6" destOrd="0" presId="urn:microsoft.com/office/officeart/2005/8/layout/target3"/>
    <dgm:cxn modelId="{42308D62-9234-4EB0-864F-FFD7F6E5F2B1}" type="presParOf" srcId="{8A4FCD49-CA1B-4543-AD09-2AF32F6860F9}" destId="{39ED11C2-2A0B-4C38-B5CC-1E7B6341D6D0}" srcOrd="7" destOrd="0" presId="urn:microsoft.com/office/officeart/2005/8/layout/target3"/>
    <dgm:cxn modelId="{76743501-B01C-4F3C-805A-6AF6E3AA6F06}" type="presParOf" srcId="{8A4FCD49-CA1B-4543-AD09-2AF32F6860F9}" destId="{B032276D-0924-404B-83AE-5B1CA030B0ED}" srcOrd="8" destOrd="0" presId="urn:microsoft.com/office/officeart/2005/8/layout/target3"/>
    <dgm:cxn modelId="{CA94F8C7-9FBC-4FDC-BA96-E84948714A9A}" type="presParOf" srcId="{8A4FCD49-CA1B-4543-AD09-2AF32F6860F9}" destId="{131A7413-391F-4FB4-A7BE-53B1E8265C96}" srcOrd="9" destOrd="0" presId="urn:microsoft.com/office/officeart/2005/8/layout/target3"/>
    <dgm:cxn modelId="{FF250030-2571-4BC0-B5A9-1BE8B54B5EF1}" type="presParOf" srcId="{8A4FCD49-CA1B-4543-AD09-2AF32F6860F9}" destId="{C6AAF831-83F3-470F-8C63-C4D2D516D4BA}" srcOrd="10" destOrd="0" presId="urn:microsoft.com/office/officeart/2005/8/layout/target3"/>
    <dgm:cxn modelId="{E3620A79-729A-41C5-B3BA-7F5F53BADFAA}" type="presParOf" srcId="{8A4FCD49-CA1B-4543-AD09-2AF32F6860F9}" destId="{463FC312-C2B6-4002-B852-ADE0DA498B97}"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1860D0-ABE3-534E-BD10-D4B25BDB7A90}" type="doc">
      <dgm:prSet loTypeId="urn:microsoft.com/office/officeart/2005/8/layout/lProcess3" loCatId="" qsTypeId="urn:microsoft.com/office/officeart/2005/8/quickstyle/3D3" qsCatId="3D" csTypeId="urn:microsoft.com/office/officeart/2005/8/colors/colorful4" csCatId="colorful" phldr="1"/>
      <dgm:spPr/>
      <dgm:t>
        <a:bodyPr/>
        <a:lstStyle/>
        <a:p>
          <a:endParaRPr lang="en-US"/>
        </a:p>
      </dgm:t>
    </dgm:pt>
    <dgm:pt modelId="{3D97C001-7BDC-9847-8EEA-85065340FFB7}">
      <dgm:prSet phldrT="[Text]"/>
      <dgm:spPr>
        <a:solidFill>
          <a:schemeClr val="accent3"/>
        </a:solidFill>
      </dgm:spPr>
      <dgm:t>
        <a:bodyPr/>
        <a:lstStyle/>
        <a:p>
          <a:r>
            <a:rPr lang="en-US" dirty="0">
              <a:effectLst>
                <a:outerShdw blurRad="50800" dist="38100" dir="5400000" algn="t" rotWithShape="0">
                  <a:prstClr val="black">
                    <a:alpha val="40000"/>
                  </a:prstClr>
                </a:outerShdw>
              </a:effectLst>
            </a:rPr>
            <a:t>History</a:t>
          </a:r>
        </a:p>
      </dgm:t>
    </dgm:pt>
    <dgm:pt modelId="{92A9C52C-03B9-3646-A0B6-219F234616D2}" type="parTrans" cxnId="{4ED08437-5B25-8446-8B32-2A46BFE010DA}">
      <dgm:prSet/>
      <dgm:spPr/>
      <dgm:t>
        <a:bodyPr/>
        <a:lstStyle/>
        <a:p>
          <a:endParaRPr lang="en-US"/>
        </a:p>
      </dgm:t>
    </dgm:pt>
    <dgm:pt modelId="{21F1BE9A-9C90-B547-8559-5C5420929830}" type="sibTrans" cxnId="{4ED08437-5B25-8446-8B32-2A46BFE010DA}">
      <dgm:prSet/>
      <dgm:spPr/>
      <dgm:t>
        <a:bodyPr/>
        <a:lstStyle/>
        <a:p>
          <a:endParaRPr lang="en-US"/>
        </a:p>
      </dgm:t>
    </dgm:pt>
    <dgm:pt modelId="{378B5ECD-3CC4-8642-AE81-52734BBC4005}">
      <dgm:prSet phldrT="[Text]" custT="1"/>
      <dgm:spPr>
        <a:solidFill>
          <a:schemeClr val="accent3">
            <a:lumMod val="40000"/>
            <a:lumOff val="60000"/>
            <a:alpha val="90000"/>
          </a:schemeClr>
        </a:solidFill>
      </dgm:spPr>
      <dgm:t>
        <a:bodyPr/>
        <a:lstStyle/>
        <a:p>
          <a:r>
            <a:rPr lang="en-US" sz="2200" i="1" dirty="0"/>
            <a:t>Primary source documents</a:t>
          </a:r>
        </a:p>
      </dgm:t>
    </dgm:pt>
    <dgm:pt modelId="{2A3B2056-1A81-184B-BDF1-C69AE11F2551}" type="parTrans" cxnId="{2854023E-3110-4041-9397-B79C1F8337ED}">
      <dgm:prSet/>
      <dgm:spPr/>
      <dgm:t>
        <a:bodyPr/>
        <a:lstStyle/>
        <a:p>
          <a:endParaRPr lang="en-US"/>
        </a:p>
      </dgm:t>
    </dgm:pt>
    <dgm:pt modelId="{A29DDF19-91C8-C045-8A40-137D88EE911D}" type="sibTrans" cxnId="{2854023E-3110-4041-9397-B79C1F8337ED}">
      <dgm:prSet/>
      <dgm:spPr/>
      <dgm:t>
        <a:bodyPr/>
        <a:lstStyle/>
        <a:p>
          <a:endParaRPr lang="en-US"/>
        </a:p>
      </dgm:t>
    </dgm:pt>
    <dgm:pt modelId="{78E584CB-8D9D-DF4E-9701-5D70C4AD9C27}">
      <dgm:prSet phldrT="[Text]" custT="1"/>
      <dgm:spPr>
        <a:solidFill>
          <a:schemeClr val="accent3">
            <a:lumMod val="40000"/>
            <a:lumOff val="60000"/>
            <a:alpha val="90000"/>
          </a:schemeClr>
        </a:solidFill>
      </dgm:spPr>
      <dgm:t>
        <a:bodyPr/>
        <a:lstStyle/>
        <a:p>
          <a:r>
            <a:rPr lang="en-US" sz="2400" i="1" dirty="0"/>
            <a:t>Sourcing</a:t>
          </a:r>
        </a:p>
      </dgm:t>
    </dgm:pt>
    <dgm:pt modelId="{A7E254C4-B6AE-1E44-8AED-656997C2BBD2}" type="parTrans" cxnId="{36EE7C1D-FA4B-8246-8B15-A5DDA877DF02}">
      <dgm:prSet/>
      <dgm:spPr/>
      <dgm:t>
        <a:bodyPr/>
        <a:lstStyle/>
        <a:p>
          <a:endParaRPr lang="en-US"/>
        </a:p>
      </dgm:t>
    </dgm:pt>
    <dgm:pt modelId="{247239FF-8E04-9E47-A147-93ACAA18E5C6}" type="sibTrans" cxnId="{36EE7C1D-FA4B-8246-8B15-A5DDA877DF02}">
      <dgm:prSet/>
      <dgm:spPr/>
      <dgm:t>
        <a:bodyPr/>
        <a:lstStyle/>
        <a:p>
          <a:endParaRPr lang="en-US"/>
        </a:p>
      </dgm:t>
    </dgm:pt>
    <dgm:pt modelId="{94C72BF5-FE71-6341-AD91-C3BF636FABBD}">
      <dgm:prSet phldrT="[Text]"/>
      <dgm:spPr>
        <a:solidFill>
          <a:schemeClr val="accent6"/>
        </a:solidFill>
      </dgm:spPr>
      <dgm:t>
        <a:bodyPr/>
        <a:lstStyle/>
        <a:p>
          <a:r>
            <a:rPr lang="en-US" dirty="0">
              <a:effectLst>
                <a:outerShdw blurRad="50800" dist="38100" dir="5400000" algn="t" rotWithShape="0">
                  <a:prstClr val="black">
                    <a:alpha val="40000"/>
                  </a:prstClr>
                </a:outerShdw>
              </a:effectLst>
            </a:rPr>
            <a:t>CTE</a:t>
          </a:r>
        </a:p>
      </dgm:t>
    </dgm:pt>
    <dgm:pt modelId="{FB9F6E8D-F9CC-9D46-BCAA-5102F08A44C6}" type="parTrans" cxnId="{2FE3862A-662B-2D4D-A014-F09796B74CAE}">
      <dgm:prSet/>
      <dgm:spPr/>
      <dgm:t>
        <a:bodyPr/>
        <a:lstStyle/>
        <a:p>
          <a:endParaRPr lang="en-US"/>
        </a:p>
      </dgm:t>
    </dgm:pt>
    <dgm:pt modelId="{A4D99705-B32E-2C44-A6D2-D21410F8985E}" type="sibTrans" cxnId="{2FE3862A-662B-2D4D-A014-F09796B74CAE}">
      <dgm:prSet/>
      <dgm:spPr/>
      <dgm:t>
        <a:bodyPr/>
        <a:lstStyle/>
        <a:p>
          <a:endParaRPr lang="en-US"/>
        </a:p>
      </dgm:t>
    </dgm:pt>
    <dgm:pt modelId="{4A007440-FDED-2E41-9081-FBE1A33CED65}">
      <dgm:prSet phldrT="[Text]" custT="1"/>
      <dgm:spPr>
        <a:solidFill>
          <a:schemeClr val="accent6">
            <a:lumMod val="60000"/>
            <a:lumOff val="40000"/>
            <a:alpha val="90000"/>
          </a:schemeClr>
        </a:solidFill>
      </dgm:spPr>
      <dgm:t>
        <a:bodyPr/>
        <a:lstStyle/>
        <a:p>
          <a:r>
            <a:rPr lang="en-US" sz="2400" i="1" dirty="0"/>
            <a:t>Technical manuals</a:t>
          </a:r>
          <a:endParaRPr lang="en-US" sz="2400" dirty="0"/>
        </a:p>
      </dgm:t>
    </dgm:pt>
    <dgm:pt modelId="{792698C5-53DC-D946-AFB2-BEDAAA9C29C6}" type="parTrans" cxnId="{3BE27B8F-824B-894E-9BDC-7F8A25AEE301}">
      <dgm:prSet/>
      <dgm:spPr/>
      <dgm:t>
        <a:bodyPr/>
        <a:lstStyle/>
        <a:p>
          <a:endParaRPr lang="en-US"/>
        </a:p>
      </dgm:t>
    </dgm:pt>
    <dgm:pt modelId="{9C25B8C9-2A5F-7D47-A63E-39358D59D75A}" type="sibTrans" cxnId="{3BE27B8F-824B-894E-9BDC-7F8A25AEE301}">
      <dgm:prSet/>
      <dgm:spPr/>
      <dgm:t>
        <a:bodyPr/>
        <a:lstStyle/>
        <a:p>
          <a:endParaRPr lang="en-US"/>
        </a:p>
      </dgm:t>
    </dgm:pt>
    <dgm:pt modelId="{A337065E-FCAC-AB40-9B82-D5A5325DF3F7}">
      <dgm:prSet phldrT="[Text]" custT="1"/>
      <dgm:spPr>
        <a:solidFill>
          <a:schemeClr val="accent6">
            <a:lumMod val="60000"/>
            <a:lumOff val="40000"/>
            <a:alpha val="90000"/>
          </a:schemeClr>
        </a:solidFill>
      </dgm:spPr>
      <dgm:t>
        <a:bodyPr/>
        <a:lstStyle/>
        <a:p>
          <a:r>
            <a:rPr lang="en-US" sz="2400" i="1" dirty="0"/>
            <a:t>Fostering collaboration</a:t>
          </a:r>
          <a:endParaRPr lang="en-US" sz="2400" dirty="0"/>
        </a:p>
      </dgm:t>
    </dgm:pt>
    <dgm:pt modelId="{491A43A7-00CA-7F4F-9BD2-260391AE3725}" type="parTrans" cxnId="{CCEB1B5B-65A9-8F45-B305-FC03C32AB8D2}">
      <dgm:prSet/>
      <dgm:spPr/>
      <dgm:t>
        <a:bodyPr/>
        <a:lstStyle/>
        <a:p>
          <a:endParaRPr lang="en-US"/>
        </a:p>
      </dgm:t>
    </dgm:pt>
    <dgm:pt modelId="{D2995797-41F3-BA4A-ABF0-926FF0B1B1A5}" type="sibTrans" cxnId="{CCEB1B5B-65A9-8F45-B305-FC03C32AB8D2}">
      <dgm:prSet/>
      <dgm:spPr/>
      <dgm:t>
        <a:bodyPr/>
        <a:lstStyle/>
        <a:p>
          <a:endParaRPr lang="en-US"/>
        </a:p>
      </dgm:t>
    </dgm:pt>
    <dgm:pt modelId="{F366FD9B-05C3-7B4A-AA8C-8E3FA1E4D5C7}">
      <dgm:prSet phldrT="[Text]" custT="1"/>
      <dgm:spPr>
        <a:solidFill>
          <a:schemeClr val="accent3">
            <a:lumMod val="40000"/>
            <a:lumOff val="60000"/>
            <a:alpha val="90000"/>
          </a:schemeClr>
        </a:solidFill>
      </dgm:spPr>
      <dgm:t>
        <a:bodyPr/>
        <a:lstStyle/>
        <a:p>
          <a:r>
            <a:rPr lang="en-US" sz="2400" i="1" dirty="0"/>
            <a:t>Contextualizing</a:t>
          </a:r>
          <a:endParaRPr lang="en-US" sz="2400" dirty="0"/>
        </a:p>
      </dgm:t>
    </dgm:pt>
    <dgm:pt modelId="{AB39C659-0B60-0843-BDCF-2062F4151CC4}" type="parTrans" cxnId="{203AB1D9-C452-CC4F-A96B-9F6B20DF8F8A}">
      <dgm:prSet/>
      <dgm:spPr/>
      <dgm:t>
        <a:bodyPr/>
        <a:lstStyle/>
        <a:p>
          <a:endParaRPr lang="en-US"/>
        </a:p>
      </dgm:t>
    </dgm:pt>
    <dgm:pt modelId="{798FA326-F535-FE4E-9DD5-E773B22686FD}" type="sibTrans" cxnId="{203AB1D9-C452-CC4F-A96B-9F6B20DF8F8A}">
      <dgm:prSet/>
      <dgm:spPr/>
      <dgm:t>
        <a:bodyPr/>
        <a:lstStyle/>
        <a:p>
          <a:endParaRPr lang="en-US"/>
        </a:p>
      </dgm:t>
    </dgm:pt>
    <dgm:pt modelId="{9646F845-3C9D-084E-839C-17F0178EBCAA}">
      <dgm:prSet phldrT="[Text]" custT="1"/>
      <dgm:spPr>
        <a:solidFill>
          <a:schemeClr val="accent6">
            <a:lumMod val="60000"/>
            <a:lumOff val="40000"/>
            <a:alpha val="90000"/>
          </a:schemeClr>
        </a:solidFill>
      </dgm:spPr>
      <dgm:t>
        <a:bodyPr/>
        <a:lstStyle/>
        <a:p>
          <a:r>
            <a:rPr lang="en-US" sz="2400" i="1" dirty="0"/>
            <a:t>Resolving problems</a:t>
          </a:r>
          <a:endParaRPr lang="en-US" sz="2400" dirty="0"/>
        </a:p>
      </dgm:t>
    </dgm:pt>
    <dgm:pt modelId="{2A93CF98-F47E-694E-BD6F-50BA62626EB8}" type="parTrans" cxnId="{DA7E9A68-4EAB-614E-9553-154FDDAFCB17}">
      <dgm:prSet/>
      <dgm:spPr/>
      <dgm:t>
        <a:bodyPr/>
        <a:lstStyle/>
        <a:p>
          <a:endParaRPr lang="en-US"/>
        </a:p>
      </dgm:t>
    </dgm:pt>
    <dgm:pt modelId="{A4384122-0A66-A24C-82FA-ACA2521A5D39}" type="sibTrans" cxnId="{DA7E9A68-4EAB-614E-9553-154FDDAFCB17}">
      <dgm:prSet/>
      <dgm:spPr/>
      <dgm:t>
        <a:bodyPr/>
        <a:lstStyle/>
        <a:p>
          <a:endParaRPr lang="en-US"/>
        </a:p>
      </dgm:t>
    </dgm:pt>
    <dgm:pt modelId="{918CE833-56E5-434F-964A-55FDEA48C346}" type="pres">
      <dgm:prSet presAssocID="{491860D0-ABE3-534E-BD10-D4B25BDB7A90}" presName="Name0" presStyleCnt="0">
        <dgm:presLayoutVars>
          <dgm:chPref val="3"/>
          <dgm:dir/>
          <dgm:animLvl val="lvl"/>
          <dgm:resizeHandles/>
        </dgm:presLayoutVars>
      </dgm:prSet>
      <dgm:spPr/>
    </dgm:pt>
    <dgm:pt modelId="{846A7ECE-A4D6-CD48-BB5D-A528DD9423D0}" type="pres">
      <dgm:prSet presAssocID="{3D97C001-7BDC-9847-8EEA-85065340FFB7}" presName="horFlow" presStyleCnt="0"/>
      <dgm:spPr/>
    </dgm:pt>
    <dgm:pt modelId="{C9F21F34-BEC5-E145-AF68-0A09A47B6D9B}" type="pres">
      <dgm:prSet presAssocID="{3D97C001-7BDC-9847-8EEA-85065340FFB7}" presName="bigChev" presStyleLbl="node1" presStyleIdx="0" presStyleCnt="2"/>
      <dgm:spPr/>
    </dgm:pt>
    <dgm:pt modelId="{C0F9D7D7-621B-914F-BF25-30BCDA0D51CF}" type="pres">
      <dgm:prSet presAssocID="{2A3B2056-1A81-184B-BDF1-C69AE11F2551}" presName="parTrans" presStyleCnt="0"/>
      <dgm:spPr/>
    </dgm:pt>
    <dgm:pt modelId="{F4BAEF26-E450-4E48-8815-5CB7850E527C}" type="pres">
      <dgm:prSet presAssocID="{378B5ECD-3CC4-8642-AE81-52734BBC4005}" presName="node" presStyleLbl="alignAccFollowNode1" presStyleIdx="0" presStyleCnt="6">
        <dgm:presLayoutVars>
          <dgm:bulletEnabled val="1"/>
        </dgm:presLayoutVars>
      </dgm:prSet>
      <dgm:spPr/>
    </dgm:pt>
    <dgm:pt modelId="{BCC7C885-2B17-C54F-8638-C04D426B32D0}" type="pres">
      <dgm:prSet presAssocID="{A29DDF19-91C8-C045-8A40-137D88EE911D}" presName="sibTrans" presStyleCnt="0"/>
      <dgm:spPr/>
    </dgm:pt>
    <dgm:pt modelId="{649C3E1D-B45D-2F4A-9B76-339B65CD9713}" type="pres">
      <dgm:prSet presAssocID="{78E584CB-8D9D-DF4E-9701-5D70C4AD9C27}" presName="node" presStyleLbl="alignAccFollowNode1" presStyleIdx="1" presStyleCnt="6">
        <dgm:presLayoutVars>
          <dgm:bulletEnabled val="1"/>
        </dgm:presLayoutVars>
      </dgm:prSet>
      <dgm:spPr/>
    </dgm:pt>
    <dgm:pt modelId="{73A733CD-E37C-F240-A58E-8AF662A5D66F}" type="pres">
      <dgm:prSet presAssocID="{247239FF-8E04-9E47-A147-93ACAA18E5C6}" presName="sibTrans" presStyleCnt="0"/>
      <dgm:spPr/>
    </dgm:pt>
    <dgm:pt modelId="{39F32EE8-BB7D-7346-8E4C-F136F6BE1F4B}" type="pres">
      <dgm:prSet presAssocID="{F366FD9B-05C3-7B4A-AA8C-8E3FA1E4D5C7}" presName="node" presStyleLbl="alignAccFollowNode1" presStyleIdx="2" presStyleCnt="6" custScaleX="127159">
        <dgm:presLayoutVars>
          <dgm:bulletEnabled val="1"/>
        </dgm:presLayoutVars>
      </dgm:prSet>
      <dgm:spPr/>
    </dgm:pt>
    <dgm:pt modelId="{10076ED2-BB8D-E54D-9177-8FA6679A74A6}" type="pres">
      <dgm:prSet presAssocID="{3D97C001-7BDC-9847-8EEA-85065340FFB7}" presName="vSp" presStyleCnt="0"/>
      <dgm:spPr/>
    </dgm:pt>
    <dgm:pt modelId="{DC36EFF1-6594-5548-9993-42B884C2D449}" type="pres">
      <dgm:prSet presAssocID="{94C72BF5-FE71-6341-AD91-C3BF636FABBD}" presName="horFlow" presStyleCnt="0"/>
      <dgm:spPr/>
    </dgm:pt>
    <dgm:pt modelId="{FF62C764-99C6-B641-B640-925A663064EA}" type="pres">
      <dgm:prSet presAssocID="{94C72BF5-FE71-6341-AD91-C3BF636FABBD}" presName="bigChev" presStyleLbl="node1" presStyleIdx="1" presStyleCnt="2"/>
      <dgm:spPr/>
    </dgm:pt>
    <dgm:pt modelId="{2879A2D8-B41F-F84A-B06A-C7434EA645DF}" type="pres">
      <dgm:prSet presAssocID="{792698C5-53DC-D946-AFB2-BEDAAA9C29C6}" presName="parTrans" presStyleCnt="0"/>
      <dgm:spPr/>
    </dgm:pt>
    <dgm:pt modelId="{9C448103-D97B-684D-8B68-A8AA1CD72E96}" type="pres">
      <dgm:prSet presAssocID="{4A007440-FDED-2E41-9081-FBE1A33CED65}" presName="node" presStyleLbl="alignAccFollowNode1" presStyleIdx="3" presStyleCnt="6">
        <dgm:presLayoutVars>
          <dgm:bulletEnabled val="1"/>
        </dgm:presLayoutVars>
      </dgm:prSet>
      <dgm:spPr/>
    </dgm:pt>
    <dgm:pt modelId="{58A36321-995A-C34F-B1B4-873F81DD31F7}" type="pres">
      <dgm:prSet presAssocID="{9C25B8C9-2A5F-7D47-A63E-39358D59D75A}" presName="sibTrans" presStyleCnt="0"/>
      <dgm:spPr/>
    </dgm:pt>
    <dgm:pt modelId="{06708FD8-B1D1-194A-97B9-D13426790141}" type="pres">
      <dgm:prSet presAssocID="{A337065E-FCAC-AB40-9B82-D5A5325DF3F7}" presName="node" presStyleLbl="alignAccFollowNode1" presStyleIdx="4" presStyleCnt="6" custScaleX="141905" custLinFactNeighborX="-14399" custLinFactNeighborY="1861">
        <dgm:presLayoutVars>
          <dgm:bulletEnabled val="1"/>
        </dgm:presLayoutVars>
      </dgm:prSet>
      <dgm:spPr/>
    </dgm:pt>
    <dgm:pt modelId="{479CC074-E80E-A34E-B96E-57480FAB902B}" type="pres">
      <dgm:prSet presAssocID="{D2995797-41F3-BA4A-ABF0-926FF0B1B1A5}" presName="sibTrans" presStyleCnt="0"/>
      <dgm:spPr/>
    </dgm:pt>
    <dgm:pt modelId="{C00C2989-5354-3F48-A615-D4319489D7F6}" type="pres">
      <dgm:prSet presAssocID="{9646F845-3C9D-084E-839C-17F0178EBCAA}" presName="node" presStyleLbl="alignAccFollowNode1" presStyleIdx="5" presStyleCnt="6" custLinFactNeighborX="718" custLinFactNeighborY="1801">
        <dgm:presLayoutVars>
          <dgm:bulletEnabled val="1"/>
        </dgm:presLayoutVars>
      </dgm:prSet>
      <dgm:spPr/>
    </dgm:pt>
  </dgm:ptLst>
  <dgm:cxnLst>
    <dgm:cxn modelId="{D5D70F0E-032B-4C95-BD8A-66CAB2263DF3}" type="presOf" srcId="{378B5ECD-3CC4-8642-AE81-52734BBC4005}" destId="{F4BAEF26-E450-4E48-8815-5CB7850E527C}" srcOrd="0" destOrd="0" presId="urn:microsoft.com/office/officeart/2005/8/layout/lProcess3"/>
    <dgm:cxn modelId="{1C5CEE12-03DC-425A-B8F6-DE53CD8C018D}" type="presOf" srcId="{A337065E-FCAC-AB40-9B82-D5A5325DF3F7}" destId="{06708FD8-B1D1-194A-97B9-D13426790141}" srcOrd="0" destOrd="0" presId="urn:microsoft.com/office/officeart/2005/8/layout/lProcess3"/>
    <dgm:cxn modelId="{36EE7C1D-FA4B-8246-8B15-A5DDA877DF02}" srcId="{3D97C001-7BDC-9847-8EEA-85065340FFB7}" destId="{78E584CB-8D9D-DF4E-9701-5D70C4AD9C27}" srcOrd="1" destOrd="0" parTransId="{A7E254C4-B6AE-1E44-8AED-656997C2BBD2}" sibTransId="{247239FF-8E04-9E47-A147-93ACAA18E5C6}"/>
    <dgm:cxn modelId="{2FE3862A-662B-2D4D-A014-F09796B74CAE}" srcId="{491860D0-ABE3-534E-BD10-D4B25BDB7A90}" destId="{94C72BF5-FE71-6341-AD91-C3BF636FABBD}" srcOrd="1" destOrd="0" parTransId="{FB9F6E8D-F9CC-9D46-BCAA-5102F08A44C6}" sibTransId="{A4D99705-B32E-2C44-A6D2-D21410F8985E}"/>
    <dgm:cxn modelId="{4ED08437-5B25-8446-8B32-2A46BFE010DA}" srcId="{491860D0-ABE3-534E-BD10-D4B25BDB7A90}" destId="{3D97C001-7BDC-9847-8EEA-85065340FFB7}" srcOrd="0" destOrd="0" parTransId="{92A9C52C-03B9-3646-A0B6-219F234616D2}" sibTransId="{21F1BE9A-9C90-B547-8559-5C5420929830}"/>
    <dgm:cxn modelId="{2854023E-3110-4041-9397-B79C1F8337ED}" srcId="{3D97C001-7BDC-9847-8EEA-85065340FFB7}" destId="{378B5ECD-3CC4-8642-AE81-52734BBC4005}" srcOrd="0" destOrd="0" parTransId="{2A3B2056-1A81-184B-BDF1-C69AE11F2551}" sibTransId="{A29DDF19-91C8-C045-8A40-137D88EE911D}"/>
    <dgm:cxn modelId="{CCEB1B5B-65A9-8F45-B305-FC03C32AB8D2}" srcId="{94C72BF5-FE71-6341-AD91-C3BF636FABBD}" destId="{A337065E-FCAC-AB40-9B82-D5A5325DF3F7}" srcOrd="1" destOrd="0" parTransId="{491A43A7-00CA-7F4F-9BD2-260391AE3725}" sibTransId="{D2995797-41F3-BA4A-ABF0-926FF0B1B1A5}"/>
    <dgm:cxn modelId="{E23A865B-8B3A-42DF-B656-07FF954198C2}" type="presOf" srcId="{4A007440-FDED-2E41-9081-FBE1A33CED65}" destId="{9C448103-D97B-684D-8B68-A8AA1CD72E96}" srcOrd="0" destOrd="0" presId="urn:microsoft.com/office/officeart/2005/8/layout/lProcess3"/>
    <dgm:cxn modelId="{DA7E9A68-4EAB-614E-9553-154FDDAFCB17}" srcId="{94C72BF5-FE71-6341-AD91-C3BF636FABBD}" destId="{9646F845-3C9D-084E-839C-17F0178EBCAA}" srcOrd="2" destOrd="0" parTransId="{2A93CF98-F47E-694E-BD6F-50BA62626EB8}" sibTransId="{A4384122-0A66-A24C-82FA-ACA2521A5D39}"/>
    <dgm:cxn modelId="{75EEE34A-AE0A-4B41-96BC-7363BE0428C2}" type="presOf" srcId="{78E584CB-8D9D-DF4E-9701-5D70C4AD9C27}" destId="{649C3E1D-B45D-2F4A-9B76-339B65CD9713}" srcOrd="0" destOrd="0" presId="urn:microsoft.com/office/officeart/2005/8/layout/lProcess3"/>
    <dgm:cxn modelId="{F684B151-7FC3-4C97-B9ED-1AB9158B605B}" type="presOf" srcId="{9646F845-3C9D-084E-839C-17F0178EBCAA}" destId="{C00C2989-5354-3F48-A615-D4319489D7F6}" srcOrd="0" destOrd="0" presId="urn:microsoft.com/office/officeart/2005/8/layout/lProcess3"/>
    <dgm:cxn modelId="{25F69E8B-5CC9-4F08-AE63-9DA3EB64B5DA}" type="presOf" srcId="{491860D0-ABE3-534E-BD10-D4B25BDB7A90}" destId="{918CE833-56E5-434F-964A-55FDEA48C346}" srcOrd="0" destOrd="0" presId="urn:microsoft.com/office/officeart/2005/8/layout/lProcess3"/>
    <dgm:cxn modelId="{3BE27B8F-824B-894E-9BDC-7F8A25AEE301}" srcId="{94C72BF5-FE71-6341-AD91-C3BF636FABBD}" destId="{4A007440-FDED-2E41-9081-FBE1A33CED65}" srcOrd="0" destOrd="0" parTransId="{792698C5-53DC-D946-AFB2-BEDAAA9C29C6}" sibTransId="{9C25B8C9-2A5F-7D47-A63E-39358D59D75A}"/>
    <dgm:cxn modelId="{8F8B26A7-F983-4C94-9D1A-9274D9E8C37D}" type="presOf" srcId="{3D97C001-7BDC-9847-8EEA-85065340FFB7}" destId="{C9F21F34-BEC5-E145-AF68-0A09A47B6D9B}" srcOrd="0" destOrd="0" presId="urn:microsoft.com/office/officeart/2005/8/layout/lProcess3"/>
    <dgm:cxn modelId="{A042B2CF-4461-40FE-84D1-690B3475C2D8}" type="presOf" srcId="{F366FD9B-05C3-7B4A-AA8C-8E3FA1E4D5C7}" destId="{39F32EE8-BB7D-7346-8E4C-F136F6BE1F4B}" srcOrd="0" destOrd="0" presId="urn:microsoft.com/office/officeart/2005/8/layout/lProcess3"/>
    <dgm:cxn modelId="{203AB1D9-C452-CC4F-A96B-9F6B20DF8F8A}" srcId="{3D97C001-7BDC-9847-8EEA-85065340FFB7}" destId="{F366FD9B-05C3-7B4A-AA8C-8E3FA1E4D5C7}" srcOrd="2" destOrd="0" parTransId="{AB39C659-0B60-0843-BDCF-2062F4151CC4}" sibTransId="{798FA326-F535-FE4E-9DD5-E773B22686FD}"/>
    <dgm:cxn modelId="{31BB67F2-DB3F-4B85-B60A-F4350A262773}" type="presOf" srcId="{94C72BF5-FE71-6341-AD91-C3BF636FABBD}" destId="{FF62C764-99C6-B641-B640-925A663064EA}" srcOrd="0" destOrd="0" presId="urn:microsoft.com/office/officeart/2005/8/layout/lProcess3"/>
    <dgm:cxn modelId="{2539CCA8-94F6-46EB-B139-8ECADB5872F0}" type="presParOf" srcId="{918CE833-56E5-434F-964A-55FDEA48C346}" destId="{846A7ECE-A4D6-CD48-BB5D-A528DD9423D0}" srcOrd="0" destOrd="0" presId="urn:microsoft.com/office/officeart/2005/8/layout/lProcess3"/>
    <dgm:cxn modelId="{6B987A65-61B6-4CD1-A294-1644C954B6F6}" type="presParOf" srcId="{846A7ECE-A4D6-CD48-BB5D-A528DD9423D0}" destId="{C9F21F34-BEC5-E145-AF68-0A09A47B6D9B}" srcOrd="0" destOrd="0" presId="urn:microsoft.com/office/officeart/2005/8/layout/lProcess3"/>
    <dgm:cxn modelId="{C0248CFF-B5B8-4FAD-A9F6-CE43F836AAD0}" type="presParOf" srcId="{846A7ECE-A4D6-CD48-BB5D-A528DD9423D0}" destId="{C0F9D7D7-621B-914F-BF25-30BCDA0D51CF}" srcOrd="1" destOrd="0" presId="urn:microsoft.com/office/officeart/2005/8/layout/lProcess3"/>
    <dgm:cxn modelId="{4DE4F9F8-8FBE-4C6B-B167-98E863CF0ECA}" type="presParOf" srcId="{846A7ECE-A4D6-CD48-BB5D-A528DD9423D0}" destId="{F4BAEF26-E450-4E48-8815-5CB7850E527C}" srcOrd="2" destOrd="0" presId="urn:microsoft.com/office/officeart/2005/8/layout/lProcess3"/>
    <dgm:cxn modelId="{487A8DF1-8563-44F0-8FF4-4F3ED40339CC}" type="presParOf" srcId="{846A7ECE-A4D6-CD48-BB5D-A528DD9423D0}" destId="{BCC7C885-2B17-C54F-8638-C04D426B32D0}" srcOrd="3" destOrd="0" presId="urn:microsoft.com/office/officeart/2005/8/layout/lProcess3"/>
    <dgm:cxn modelId="{F6D1B38C-CAFA-4E57-B7E0-A981D7752271}" type="presParOf" srcId="{846A7ECE-A4D6-CD48-BB5D-A528DD9423D0}" destId="{649C3E1D-B45D-2F4A-9B76-339B65CD9713}" srcOrd="4" destOrd="0" presId="urn:microsoft.com/office/officeart/2005/8/layout/lProcess3"/>
    <dgm:cxn modelId="{71255332-D3B5-4798-9BD2-00E67A5B1644}" type="presParOf" srcId="{846A7ECE-A4D6-CD48-BB5D-A528DD9423D0}" destId="{73A733CD-E37C-F240-A58E-8AF662A5D66F}" srcOrd="5" destOrd="0" presId="urn:microsoft.com/office/officeart/2005/8/layout/lProcess3"/>
    <dgm:cxn modelId="{528808F8-F1E3-46AC-86D5-907A425025A2}" type="presParOf" srcId="{846A7ECE-A4D6-CD48-BB5D-A528DD9423D0}" destId="{39F32EE8-BB7D-7346-8E4C-F136F6BE1F4B}" srcOrd="6" destOrd="0" presId="urn:microsoft.com/office/officeart/2005/8/layout/lProcess3"/>
    <dgm:cxn modelId="{7DEE8DE7-B5C1-4479-91ED-C072E912F0D3}" type="presParOf" srcId="{918CE833-56E5-434F-964A-55FDEA48C346}" destId="{10076ED2-BB8D-E54D-9177-8FA6679A74A6}" srcOrd="1" destOrd="0" presId="urn:microsoft.com/office/officeart/2005/8/layout/lProcess3"/>
    <dgm:cxn modelId="{75641444-DB28-4AF8-A0EF-89614D3DFB8F}" type="presParOf" srcId="{918CE833-56E5-434F-964A-55FDEA48C346}" destId="{DC36EFF1-6594-5548-9993-42B884C2D449}" srcOrd="2" destOrd="0" presId="urn:microsoft.com/office/officeart/2005/8/layout/lProcess3"/>
    <dgm:cxn modelId="{D9FC935E-8B53-4D0D-9AFC-835F2102DA00}" type="presParOf" srcId="{DC36EFF1-6594-5548-9993-42B884C2D449}" destId="{FF62C764-99C6-B641-B640-925A663064EA}" srcOrd="0" destOrd="0" presId="urn:microsoft.com/office/officeart/2005/8/layout/lProcess3"/>
    <dgm:cxn modelId="{2F54FB6F-E323-4863-8DCC-839E240ABDBC}" type="presParOf" srcId="{DC36EFF1-6594-5548-9993-42B884C2D449}" destId="{2879A2D8-B41F-F84A-B06A-C7434EA645DF}" srcOrd="1" destOrd="0" presId="urn:microsoft.com/office/officeart/2005/8/layout/lProcess3"/>
    <dgm:cxn modelId="{356A4FD7-1E9B-4B08-A90A-A78932AD67C5}" type="presParOf" srcId="{DC36EFF1-6594-5548-9993-42B884C2D449}" destId="{9C448103-D97B-684D-8B68-A8AA1CD72E96}" srcOrd="2" destOrd="0" presId="urn:microsoft.com/office/officeart/2005/8/layout/lProcess3"/>
    <dgm:cxn modelId="{093E7F24-9811-499A-940B-76AF0444E88E}" type="presParOf" srcId="{DC36EFF1-6594-5548-9993-42B884C2D449}" destId="{58A36321-995A-C34F-B1B4-873F81DD31F7}" srcOrd="3" destOrd="0" presId="urn:microsoft.com/office/officeart/2005/8/layout/lProcess3"/>
    <dgm:cxn modelId="{85C8A916-9EBA-48BA-84A5-DA5BEB3AF06B}" type="presParOf" srcId="{DC36EFF1-6594-5548-9993-42B884C2D449}" destId="{06708FD8-B1D1-194A-97B9-D13426790141}" srcOrd="4" destOrd="0" presId="urn:microsoft.com/office/officeart/2005/8/layout/lProcess3"/>
    <dgm:cxn modelId="{D3947B37-19D1-42EC-A547-9161628B71BB}" type="presParOf" srcId="{DC36EFF1-6594-5548-9993-42B884C2D449}" destId="{479CC074-E80E-A34E-B96E-57480FAB902B}" srcOrd="5" destOrd="0" presId="urn:microsoft.com/office/officeart/2005/8/layout/lProcess3"/>
    <dgm:cxn modelId="{DAC3AF94-AA09-4C52-8B5A-E6502545E2B9}" type="presParOf" srcId="{DC36EFF1-6594-5548-9993-42B884C2D449}" destId="{C00C2989-5354-3F48-A615-D4319489D7F6}"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1860D0-ABE3-534E-BD10-D4B25BDB7A90}" type="doc">
      <dgm:prSet loTypeId="urn:microsoft.com/office/officeart/2005/8/layout/lProcess3" loCatId="" qsTypeId="urn:microsoft.com/office/officeart/2005/8/quickstyle/3D3" qsCatId="3D" csTypeId="urn:microsoft.com/office/officeart/2005/8/colors/colorful4" csCatId="colorful" phldr="1"/>
      <dgm:spPr/>
      <dgm:t>
        <a:bodyPr/>
        <a:lstStyle/>
        <a:p>
          <a:endParaRPr lang="en-US"/>
        </a:p>
      </dgm:t>
    </dgm:pt>
    <dgm:pt modelId="{3D97C001-7BDC-9847-8EEA-85065340FFB7}">
      <dgm:prSet phldrT="[Text]"/>
      <dgm:spPr/>
      <dgm:t>
        <a:bodyPr/>
        <a:lstStyle/>
        <a:p>
          <a:r>
            <a:rPr lang="en-US">
              <a:effectLst>
                <a:outerShdw blurRad="50800" dist="38100" dir="5400000" algn="t" rotWithShape="0">
                  <a:prstClr val="black">
                    <a:alpha val="40000"/>
                  </a:prstClr>
                </a:outerShdw>
              </a:effectLst>
            </a:rPr>
            <a:t>Math</a:t>
          </a:r>
          <a:endParaRPr lang="en-US" dirty="0">
            <a:effectLst>
              <a:outerShdw blurRad="50800" dist="38100" dir="5400000" algn="t" rotWithShape="0">
                <a:prstClr val="black">
                  <a:alpha val="40000"/>
                </a:prstClr>
              </a:outerShdw>
            </a:effectLst>
          </a:endParaRPr>
        </a:p>
      </dgm:t>
    </dgm:pt>
    <dgm:pt modelId="{92A9C52C-03B9-3646-A0B6-219F234616D2}" type="parTrans" cxnId="{4ED08437-5B25-8446-8B32-2A46BFE010DA}">
      <dgm:prSet/>
      <dgm:spPr/>
      <dgm:t>
        <a:bodyPr/>
        <a:lstStyle/>
        <a:p>
          <a:endParaRPr lang="en-US"/>
        </a:p>
      </dgm:t>
    </dgm:pt>
    <dgm:pt modelId="{21F1BE9A-9C90-B547-8559-5C5420929830}" type="sibTrans" cxnId="{4ED08437-5B25-8446-8B32-2A46BFE010DA}">
      <dgm:prSet/>
      <dgm:spPr/>
      <dgm:t>
        <a:bodyPr/>
        <a:lstStyle/>
        <a:p>
          <a:endParaRPr lang="en-US"/>
        </a:p>
      </dgm:t>
    </dgm:pt>
    <dgm:pt modelId="{378B5ECD-3CC4-8642-AE81-52734BBC4005}">
      <dgm:prSet phldrT="[Text]" custT="1"/>
      <dgm:spPr/>
      <dgm:t>
        <a:bodyPr/>
        <a:lstStyle/>
        <a:p>
          <a:r>
            <a:rPr lang="en-US" sz="2000" i="1" dirty="0"/>
            <a:t>Language-rich, multi-step problems </a:t>
          </a:r>
        </a:p>
      </dgm:t>
    </dgm:pt>
    <dgm:pt modelId="{2A3B2056-1A81-184B-BDF1-C69AE11F2551}" type="parTrans" cxnId="{2854023E-3110-4041-9397-B79C1F8337ED}">
      <dgm:prSet/>
      <dgm:spPr/>
      <dgm:t>
        <a:bodyPr/>
        <a:lstStyle/>
        <a:p>
          <a:endParaRPr lang="en-US"/>
        </a:p>
      </dgm:t>
    </dgm:pt>
    <dgm:pt modelId="{A29DDF19-91C8-C045-8A40-137D88EE911D}" type="sibTrans" cxnId="{2854023E-3110-4041-9397-B79C1F8337ED}">
      <dgm:prSet/>
      <dgm:spPr/>
      <dgm:t>
        <a:bodyPr/>
        <a:lstStyle/>
        <a:p>
          <a:endParaRPr lang="en-US"/>
        </a:p>
      </dgm:t>
    </dgm:pt>
    <dgm:pt modelId="{78E584CB-8D9D-DF4E-9701-5D70C4AD9C27}">
      <dgm:prSet phldrT="[Text]" custT="1"/>
      <dgm:spPr/>
      <dgm:t>
        <a:bodyPr/>
        <a:lstStyle/>
        <a:p>
          <a:r>
            <a:rPr lang="en-US" sz="2000" i="1" dirty="0"/>
            <a:t>Concepts represented in multiple ways </a:t>
          </a:r>
          <a:endParaRPr lang="en-US" sz="2000" dirty="0"/>
        </a:p>
      </dgm:t>
    </dgm:pt>
    <dgm:pt modelId="{A7E254C4-B6AE-1E44-8AED-656997C2BBD2}" type="parTrans" cxnId="{36EE7C1D-FA4B-8246-8B15-A5DDA877DF02}">
      <dgm:prSet/>
      <dgm:spPr/>
      <dgm:t>
        <a:bodyPr/>
        <a:lstStyle/>
        <a:p>
          <a:endParaRPr lang="en-US"/>
        </a:p>
      </dgm:t>
    </dgm:pt>
    <dgm:pt modelId="{247239FF-8E04-9E47-A147-93ACAA18E5C6}" type="sibTrans" cxnId="{36EE7C1D-FA4B-8246-8B15-A5DDA877DF02}">
      <dgm:prSet/>
      <dgm:spPr/>
      <dgm:t>
        <a:bodyPr/>
        <a:lstStyle/>
        <a:p>
          <a:endParaRPr lang="en-US"/>
        </a:p>
      </dgm:t>
    </dgm:pt>
    <dgm:pt modelId="{94C72BF5-FE71-6341-AD91-C3BF636FABBD}">
      <dgm:prSet phldrT="[Text]"/>
      <dgm:spPr/>
      <dgm:t>
        <a:bodyPr/>
        <a:lstStyle/>
        <a:p>
          <a:r>
            <a:rPr lang="en-US">
              <a:effectLst>
                <a:outerShdw blurRad="50800" dist="38100" dir="5400000" algn="t" rotWithShape="0">
                  <a:prstClr val="black">
                    <a:alpha val="40000"/>
                  </a:prstClr>
                </a:outerShdw>
              </a:effectLst>
            </a:rPr>
            <a:t>Science</a:t>
          </a:r>
          <a:endParaRPr lang="en-US" dirty="0">
            <a:effectLst>
              <a:outerShdw blurRad="50800" dist="38100" dir="5400000" algn="t" rotWithShape="0">
                <a:prstClr val="black">
                  <a:alpha val="40000"/>
                </a:prstClr>
              </a:outerShdw>
            </a:effectLst>
          </a:endParaRPr>
        </a:p>
      </dgm:t>
    </dgm:pt>
    <dgm:pt modelId="{FB9F6E8D-F9CC-9D46-BCAA-5102F08A44C6}" type="parTrans" cxnId="{2FE3862A-662B-2D4D-A014-F09796B74CAE}">
      <dgm:prSet/>
      <dgm:spPr/>
      <dgm:t>
        <a:bodyPr/>
        <a:lstStyle/>
        <a:p>
          <a:endParaRPr lang="en-US"/>
        </a:p>
      </dgm:t>
    </dgm:pt>
    <dgm:pt modelId="{A4D99705-B32E-2C44-A6D2-D21410F8985E}" type="sibTrans" cxnId="{2FE3862A-662B-2D4D-A014-F09796B74CAE}">
      <dgm:prSet/>
      <dgm:spPr/>
      <dgm:t>
        <a:bodyPr/>
        <a:lstStyle/>
        <a:p>
          <a:endParaRPr lang="en-US"/>
        </a:p>
      </dgm:t>
    </dgm:pt>
    <dgm:pt modelId="{4A007440-FDED-2E41-9081-FBE1A33CED65}">
      <dgm:prSet phldrT="[Text]" custT="1"/>
      <dgm:spPr/>
      <dgm:t>
        <a:bodyPr/>
        <a:lstStyle/>
        <a:p>
          <a:r>
            <a:rPr lang="en-US" sz="2000" i="1" dirty="0"/>
            <a:t>Unique text features  </a:t>
          </a:r>
          <a:endParaRPr lang="en-US" sz="2000" dirty="0"/>
        </a:p>
      </dgm:t>
    </dgm:pt>
    <dgm:pt modelId="{792698C5-53DC-D946-AFB2-BEDAAA9C29C6}" type="parTrans" cxnId="{3BE27B8F-824B-894E-9BDC-7F8A25AEE301}">
      <dgm:prSet/>
      <dgm:spPr/>
      <dgm:t>
        <a:bodyPr/>
        <a:lstStyle/>
        <a:p>
          <a:endParaRPr lang="en-US"/>
        </a:p>
      </dgm:t>
    </dgm:pt>
    <dgm:pt modelId="{9C25B8C9-2A5F-7D47-A63E-39358D59D75A}" type="sibTrans" cxnId="{3BE27B8F-824B-894E-9BDC-7F8A25AEE301}">
      <dgm:prSet/>
      <dgm:spPr/>
      <dgm:t>
        <a:bodyPr/>
        <a:lstStyle/>
        <a:p>
          <a:endParaRPr lang="en-US"/>
        </a:p>
      </dgm:t>
    </dgm:pt>
    <dgm:pt modelId="{A337065E-FCAC-AB40-9B82-D5A5325DF3F7}">
      <dgm:prSet phldrT="[Text]" custT="1"/>
      <dgm:spPr/>
      <dgm:t>
        <a:bodyPr/>
        <a:lstStyle/>
        <a:p>
          <a:r>
            <a:rPr lang="en-US" sz="2000" i="1" dirty="0"/>
            <a:t>Information conveyed through visual representations</a:t>
          </a:r>
          <a:endParaRPr lang="en-US" sz="2000" dirty="0"/>
        </a:p>
      </dgm:t>
    </dgm:pt>
    <dgm:pt modelId="{491A43A7-00CA-7F4F-9BD2-260391AE3725}" type="parTrans" cxnId="{CCEB1B5B-65A9-8F45-B305-FC03C32AB8D2}">
      <dgm:prSet/>
      <dgm:spPr/>
      <dgm:t>
        <a:bodyPr/>
        <a:lstStyle/>
        <a:p>
          <a:endParaRPr lang="en-US"/>
        </a:p>
      </dgm:t>
    </dgm:pt>
    <dgm:pt modelId="{D2995797-41F3-BA4A-ABF0-926FF0B1B1A5}" type="sibTrans" cxnId="{CCEB1B5B-65A9-8F45-B305-FC03C32AB8D2}">
      <dgm:prSet/>
      <dgm:spPr/>
      <dgm:t>
        <a:bodyPr/>
        <a:lstStyle/>
        <a:p>
          <a:endParaRPr lang="en-US"/>
        </a:p>
      </dgm:t>
    </dgm:pt>
    <dgm:pt modelId="{F366FD9B-05C3-7B4A-AA8C-8E3FA1E4D5C7}">
      <dgm:prSet phldrT="[Text]" custT="1"/>
      <dgm:spPr/>
      <dgm:t>
        <a:bodyPr/>
        <a:lstStyle/>
        <a:p>
          <a:r>
            <a:rPr lang="en-US" sz="2000" i="1" dirty="0"/>
            <a:t>Use of language to defend, explain, or provide evidence of reasonableness</a:t>
          </a:r>
          <a:endParaRPr lang="en-US" sz="2000" dirty="0"/>
        </a:p>
      </dgm:t>
    </dgm:pt>
    <dgm:pt modelId="{AB39C659-0B60-0843-BDCF-2062F4151CC4}" type="parTrans" cxnId="{203AB1D9-C452-CC4F-A96B-9F6B20DF8F8A}">
      <dgm:prSet/>
      <dgm:spPr/>
      <dgm:t>
        <a:bodyPr/>
        <a:lstStyle/>
        <a:p>
          <a:endParaRPr lang="en-US"/>
        </a:p>
      </dgm:t>
    </dgm:pt>
    <dgm:pt modelId="{798FA326-F535-FE4E-9DD5-E773B22686FD}" type="sibTrans" cxnId="{203AB1D9-C452-CC4F-A96B-9F6B20DF8F8A}">
      <dgm:prSet/>
      <dgm:spPr/>
      <dgm:t>
        <a:bodyPr/>
        <a:lstStyle/>
        <a:p>
          <a:endParaRPr lang="en-US"/>
        </a:p>
      </dgm:t>
    </dgm:pt>
    <dgm:pt modelId="{9646F845-3C9D-084E-839C-17F0178EBCAA}">
      <dgm:prSet phldrT="[Text]" custT="1"/>
      <dgm:spPr/>
      <dgm:t>
        <a:bodyPr/>
        <a:lstStyle/>
        <a:p>
          <a:r>
            <a:rPr lang="en-US" sz="2000" i="1" dirty="0"/>
            <a:t>Acquisition of technical vocabulary </a:t>
          </a:r>
          <a:endParaRPr lang="en-US" sz="2000" dirty="0"/>
        </a:p>
      </dgm:t>
    </dgm:pt>
    <dgm:pt modelId="{2A93CF98-F47E-694E-BD6F-50BA62626EB8}" type="parTrans" cxnId="{DA7E9A68-4EAB-614E-9553-154FDDAFCB17}">
      <dgm:prSet/>
      <dgm:spPr/>
      <dgm:t>
        <a:bodyPr/>
        <a:lstStyle/>
        <a:p>
          <a:endParaRPr lang="en-US"/>
        </a:p>
      </dgm:t>
    </dgm:pt>
    <dgm:pt modelId="{A4384122-0A66-A24C-82FA-ACA2521A5D39}" type="sibTrans" cxnId="{DA7E9A68-4EAB-614E-9553-154FDDAFCB17}">
      <dgm:prSet/>
      <dgm:spPr/>
      <dgm:t>
        <a:bodyPr/>
        <a:lstStyle/>
        <a:p>
          <a:endParaRPr lang="en-US"/>
        </a:p>
      </dgm:t>
    </dgm:pt>
    <dgm:pt modelId="{918CE833-56E5-434F-964A-55FDEA48C346}" type="pres">
      <dgm:prSet presAssocID="{491860D0-ABE3-534E-BD10-D4B25BDB7A90}" presName="Name0" presStyleCnt="0">
        <dgm:presLayoutVars>
          <dgm:chPref val="3"/>
          <dgm:dir/>
          <dgm:animLvl val="lvl"/>
          <dgm:resizeHandles/>
        </dgm:presLayoutVars>
      </dgm:prSet>
      <dgm:spPr/>
    </dgm:pt>
    <dgm:pt modelId="{846A7ECE-A4D6-CD48-BB5D-A528DD9423D0}" type="pres">
      <dgm:prSet presAssocID="{3D97C001-7BDC-9847-8EEA-85065340FFB7}" presName="horFlow" presStyleCnt="0"/>
      <dgm:spPr/>
    </dgm:pt>
    <dgm:pt modelId="{C9F21F34-BEC5-E145-AF68-0A09A47B6D9B}" type="pres">
      <dgm:prSet presAssocID="{3D97C001-7BDC-9847-8EEA-85065340FFB7}" presName="bigChev" presStyleLbl="node1" presStyleIdx="0" presStyleCnt="2"/>
      <dgm:spPr/>
    </dgm:pt>
    <dgm:pt modelId="{C0F9D7D7-621B-914F-BF25-30BCDA0D51CF}" type="pres">
      <dgm:prSet presAssocID="{2A3B2056-1A81-184B-BDF1-C69AE11F2551}" presName="parTrans" presStyleCnt="0"/>
      <dgm:spPr/>
    </dgm:pt>
    <dgm:pt modelId="{F4BAEF26-E450-4E48-8815-5CB7850E527C}" type="pres">
      <dgm:prSet presAssocID="{378B5ECD-3CC4-8642-AE81-52734BBC4005}" presName="node" presStyleLbl="alignAccFollowNode1" presStyleIdx="0" presStyleCnt="6">
        <dgm:presLayoutVars>
          <dgm:bulletEnabled val="1"/>
        </dgm:presLayoutVars>
      </dgm:prSet>
      <dgm:spPr/>
    </dgm:pt>
    <dgm:pt modelId="{BCC7C885-2B17-C54F-8638-C04D426B32D0}" type="pres">
      <dgm:prSet presAssocID="{A29DDF19-91C8-C045-8A40-137D88EE911D}" presName="sibTrans" presStyleCnt="0"/>
      <dgm:spPr/>
    </dgm:pt>
    <dgm:pt modelId="{649C3E1D-B45D-2F4A-9B76-339B65CD9713}" type="pres">
      <dgm:prSet presAssocID="{78E584CB-8D9D-DF4E-9701-5D70C4AD9C27}" presName="node" presStyleLbl="alignAccFollowNode1" presStyleIdx="1" presStyleCnt="6">
        <dgm:presLayoutVars>
          <dgm:bulletEnabled val="1"/>
        </dgm:presLayoutVars>
      </dgm:prSet>
      <dgm:spPr/>
    </dgm:pt>
    <dgm:pt modelId="{73A733CD-E37C-F240-A58E-8AF662A5D66F}" type="pres">
      <dgm:prSet presAssocID="{247239FF-8E04-9E47-A147-93ACAA18E5C6}" presName="sibTrans" presStyleCnt="0"/>
      <dgm:spPr/>
    </dgm:pt>
    <dgm:pt modelId="{39F32EE8-BB7D-7346-8E4C-F136F6BE1F4B}" type="pres">
      <dgm:prSet presAssocID="{F366FD9B-05C3-7B4A-AA8C-8E3FA1E4D5C7}" presName="node" presStyleLbl="alignAccFollowNode1" presStyleIdx="2" presStyleCnt="6" custScaleX="127159">
        <dgm:presLayoutVars>
          <dgm:bulletEnabled val="1"/>
        </dgm:presLayoutVars>
      </dgm:prSet>
      <dgm:spPr/>
    </dgm:pt>
    <dgm:pt modelId="{10076ED2-BB8D-E54D-9177-8FA6679A74A6}" type="pres">
      <dgm:prSet presAssocID="{3D97C001-7BDC-9847-8EEA-85065340FFB7}" presName="vSp" presStyleCnt="0"/>
      <dgm:spPr/>
    </dgm:pt>
    <dgm:pt modelId="{DC36EFF1-6594-5548-9993-42B884C2D449}" type="pres">
      <dgm:prSet presAssocID="{94C72BF5-FE71-6341-AD91-C3BF636FABBD}" presName="horFlow" presStyleCnt="0"/>
      <dgm:spPr/>
    </dgm:pt>
    <dgm:pt modelId="{FF62C764-99C6-B641-B640-925A663064EA}" type="pres">
      <dgm:prSet presAssocID="{94C72BF5-FE71-6341-AD91-C3BF636FABBD}" presName="bigChev" presStyleLbl="node1" presStyleIdx="1" presStyleCnt="2"/>
      <dgm:spPr/>
    </dgm:pt>
    <dgm:pt modelId="{2879A2D8-B41F-F84A-B06A-C7434EA645DF}" type="pres">
      <dgm:prSet presAssocID="{792698C5-53DC-D946-AFB2-BEDAAA9C29C6}" presName="parTrans" presStyleCnt="0"/>
      <dgm:spPr/>
    </dgm:pt>
    <dgm:pt modelId="{9C448103-D97B-684D-8B68-A8AA1CD72E96}" type="pres">
      <dgm:prSet presAssocID="{4A007440-FDED-2E41-9081-FBE1A33CED65}" presName="node" presStyleLbl="alignAccFollowNode1" presStyleIdx="3" presStyleCnt="6">
        <dgm:presLayoutVars>
          <dgm:bulletEnabled val="1"/>
        </dgm:presLayoutVars>
      </dgm:prSet>
      <dgm:spPr/>
    </dgm:pt>
    <dgm:pt modelId="{58A36321-995A-C34F-B1B4-873F81DD31F7}" type="pres">
      <dgm:prSet presAssocID="{9C25B8C9-2A5F-7D47-A63E-39358D59D75A}" presName="sibTrans" presStyleCnt="0"/>
      <dgm:spPr/>
    </dgm:pt>
    <dgm:pt modelId="{06708FD8-B1D1-194A-97B9-D13426790141}" type="pres">
      <dgm:prSet presAssocID="{A337065E-FCAC-AB40-9B82-D5A5325DF3F7}" presName="node" presStyleLbl="alignAccFollowNode1" presStyleIdx="4" presStyleCnt="6" custScaleX="141905" custLinFactNeighborX="-14399" custLinFactNeighborY="1861">
        <dgm:presLayoutVars>
          <dgm:bulletEnabled val="1"/>
        </dgm:presLayoutVars>
      </dgm:prSet>
      <dgm:spPr/>
    </dgm:pt>
    <dgm:pt modelId="{479CC074-E80E-A34E-B96E-57480FAB902B}" type="pres">
      <dgm:prSet presAssocID="{D2995797-41F3-BA4A-ABF0-926FF0B1B1A5}" presName="sibTrans" presStyleCnt="0"/>
      <dgm:spPr/>
    </dgm:pt>
    <dgm:pt modelId="{C00C2989-5354-3F48-A615-D4319489D7F6}" type="pres">
      <dgm:prSet presAssocID="{9646F845-3C9D-084E-839C-17F0178EBCAA}" presName="node" presStyleLbl="alignAccFollowNode1" presStyleIdx="5" presStyleCnt="6" custLinFactNeighborX="718" custLinFactNeighborY="1801">
        <dgm:presLayoutVars>
          <dgm:bulletEnabled val="1"/>
        </dgm:presLayoutVars>
      </dgm:prSet>
      <dgm:spPr/>
    </dgm:pt>
  </dgm:ptLst>
  <dgm:cxnLst>
    <dgm:cxn modelId="{6E968E0A-850F-4695-A527-CACE46C2E817}" type="presOf" srcId="{4A007440-FDED-2E41-9081-FBE1A33CED65}" destId="{9C448103-D97B-684D-8B68-A8AA1CD72E96}" srcOrd="0" destOrd="0" presId="urn:microsoft.com/office/officeart/2005/8/layout/lProcess3"/>
    <dgm:cxn modelId="{DC375D0F-7D1E-4F39-842B-1A5CF775A7AF}" type="presOf" srcId="{491860D0-ABE3-534E-BD10-D4B25BDB7A90}" destId="{918CE833-56E5-434F-964A-55FDEA48C346}" srcOrd="0" destOrd="0" presId="urn:microsoft.com/office/officeart/2005/8/layout/lProcess3"/>
    <dgm:cxn modelId="{36EE7C1D-FA4B-8246-8B15-A5DDA877DF02}" srcId="{3D97C001-7BDC-9847-8EEA-85065340FFB7}" destId="{78E584CB-8D9D-DF4E-9701-5D70C4AD9C27}" srcOrd="1" destOrd="0" parTransId="{A7E254C4-B6AE-1E44-8AED-656997C2BBD2}" sibTransId="{247239FF-8E04-9E47-A147-93ACAA18E5C6}"/>
    <dgm:cxn modelId="{C7E5111E-246F-45B9-B098-70BE809EEE31}" type="presOf" srcId="{78E584CB-8D9D-DF4E-9701-5D70C4AD9C27}" destId="{649C3E1D-B45D-2F4A-9B76-339B65CD9713}" srcOrd="0" destOrd="0" presId="urn:microsoft.com/office/officeart/2005/8/layout/lProcess3"/>
    <dgm:cxn modelId="{2FE3862A-662B-2D4D-A014-F09796B74CAE}" srcId="{491860D0-ABE3-534E-BD10-D4B25BDB7A90}" destId="{94C72BF5-FE71-6341-AD91-C3BF636FABBD}" srcOrd="1" destOrd="0" parTransId="{FB9F6E8D-F9CC-9D46-BCAA-5102F08A44C6}" sibTransId="{A4D99705-B32E-2C44-A6D2-D21410F8985E}"/>
    <dgm:cxn modelId="{4ED08437-5B25-8446-8B32-2A46BFE010DA}" srcId="{491860D0-ABE3-534E-BD10-D4B25BDB7A90}" destId="{3D97C001-7BDC-9847-8EEA-85065340FFB7}" srcOrd="0" destOrd="0" parTransId="{92A9C52C-03B9-3646-A0B6-219F234616D2}" sibTransId="{21F1BE9A-9C90-B547-8559-5C5420929830}"/>
    <dgm:cxn modelId="{2854023E-3110-4041-9397-B79C1F8337ED}" srcId="{3D97C001-7BDC-9847-8EEA-85065340FFB7}" destId="{378B5ECD-3CC4-8642-AE81-52734BBC4005}" srcOrd="0" destOrd="0" parTransId="{2A3B2056-1A81-184B-BDF1-C69AE11F2551}" sibTransId="{A29DDF19-91C8-C045-8A40-137D88EE911D}"/>
    <dgm:cxn modelId="{CCEB1B5B-65A9-8F45-B305-FC03C32AB8D2}" srcId="{94C72BF5-FE71-6341-AD91-C3BF636FABBD}" destId="{A337065E-FCAC-AB40-9B82-D5A5325DF3F7}" srcOrd="1" destOrd="0" parTransId="{491A43A7-00CA-7F4F-9BD2-260391AE3725}" sibTransId="{D2995797-41F3-BA4A-ABF0-926FF0B1B1A5}"/>
    <dgm:cxn modelId="{C47F8C47-42DC-4548-A02F-BA6B36EE5665}" type="presOf" srcId="{94C72BF5-FE71-6341-AD91-C3BF636FABBD}" destId="{FF62C764-99C6-B641-B640-925A663064EA}" srcOrd="0" destOrd="0" presId="urn:microsoft.com/office/officeart/2005/8/layout/lProcess3"/>
    <dgm:cxn modelId="{DA7E9A68-4EAB-614E-9553-154FDDAFCB17}" srcId="{94C72BF5-FE71-6341-AD91-C3BF636FABBD}" destId="{9646F845-3C9D-084E-839C-17F0178EBCAA}" srcOrd="2" destOrd="0" parTransId="{2A93CF98-F47E-694E-BD6F-50BA62626EB8}" sibTransId="{A4384122-0A66-A24C-82FA-ACA2521A5D39}"/>
    <dgm:cxn modelId="{D16EBD48-E419-44CE-90DF-C6ACEFD9B45B}" type="presOf" srcId="{3D97C001-7BDC-9847-8EEA-85065340FFB7}" destId="{C9F21F34-BEC5-E145-AF68-0A09A47B6D9B}" srcOrd="0" destOrd="0" presId="urn:microsoft.com/office/officeart/2005/8/layout/lProcess3"/>
    <dgm:cxn modelId="{857A2170-881B-4119-80F8-FDACD5836C0A}" type="presOf" srcId="{9646F845-3C9D-084E-839C-17F0178EBCAA}" destId="{C00C2989-5354-3F48-A615-D4319489D7F6}" srcOrd="0" destOrd="0" presId="urn:microsoft.com/office/officeart/2005/8/layout/lProcess3"/>
    <dgm:cxn modelId="{52BDBC73-7D36-4B43-BA1E-1308A6D0253C}" type="presOf" srcId="{F366FD9B-05C3-7B4A-AA8C-8E3FA1E4D5C7}" destId="{39F32EE8-BB7D-7346-8E4C-F136F6BE1F4B}" srcOrd="0" destOrd="0" presId="urn:microsoft.com/office/officeart/2005/8/layout/lProcess3"/>
    <dgm:cxn modelId="{3BE27B8F-824B-894E-9BDC-7F8A25AEE301}" srcId="{94C72BF5-FE71-6341-AD91-C3BF636FABBD}" destId="{4A007440-FDED-2E41-9081-FBE1A33CED65}" srcOrd="0" destOrd="0" parTransId="{792698C5-53DC-D946-AFB2-BEDAAA9C29C6}" sibTransId="{9C25B8C9-2A5F-7D47-A63E-39358D59D75A}"/>
    <dgm:cxn modelId="{BDAC78A8-E387-43BD-83C5-A7801311B635}" type="presOf" srcId="{378B5ECD-3CC4-8642-AE81-52734BBC4005}" destId="{F4BAEF26-E450-4E48-8815-5CB7850E527C}" srcOrd="0" destOrd="0" presId="urn:microsoft.com/office/officeart/2005/8/layout/lProcess3"/>
    <dgm:cxn modelId="{E42F70BB-F37E-4D9E-B354-CA75ADEB5377}" type="presOf" srcId="{A337065E-FCAC-AB40-9B82-D5A5325DF3F7}" destId="{06708FD8-B1D1-194A-97B9-D13426790141}" srcOrd="0" destOrd="0" presId="urn:microsoft.com/office/officeart/2005/8/layout/lProcess3"/>
    <dgm:cxn modelId="{203AB1D9-C452-CC4F-A96B-9F6B20DF8F8A}" srcId="{3D97C001-7BDC-9847-8EEA-85065340FFB7}" destId="{F366FD9B-05C3-7B4A-AA8C-8E3FA1E4D5C7}" srcOrd="2" destOrd="0" parTransId="{AB39C659-0B60-0843-BDCF-2062F4151CC4}" sibTransId="{798FA326-F535-FE4E-9DD5-E773B22686FD}"/>
    <dgm:cxn modelId="{9ECEBFB0-7437-470B-8E54-B8B7FE74828C}" type="presParOf" srcId="{918CE833-56E5-434F-964A-55FDEA48C346}" destId="{846A7ECE-A4D6-CD48-BB5D-A528DD9423D0}" srcOrd="0" destOrd="0" presId="urn:microsoft.com/office/officeart/2005/8/layout/lProcess3"/>
    <dgm:cxn modelId="{83CEC4E2-1904-47C4-8960-4A1C0A27800B}" type="presParOf" srcId="{846A7ECE-A4D6-CD48-BB5D-A528DD9423D0}" destId="{C9F21F34-BEC5-E145-AF68-0A09A47B6D9B}" srcOrd="0" destOrd="0" presId="urn:microsoft.com/office/officeart/2005/8/layout/lProcess3"/>
    <dgm:cxn modelId="{A4E75E5A-C974-4D83-8601-5E5A9A173D09}" type="presParOf" srcId="{846A7ECE-A4D6-CD48-BB5D-A528DD9423D0}" destId="{C0F9D7D7-621B-914F-BF25-30BCDA0D51CF}" srcOrd="1" destOrd="0" presId="urn:microsoft.com/office/officeart/2005/8/layout/lProcess3"/>
    <dgm:cxn modelId="{7F930BF4-C778-4132-996C-9DCF3EB86933}" type="presParOf" srcId="{846A7ECE-A4D6-CD48-BB5D-A528DD9423D0}" destId="{F4BAEF26-E450-4E48-8815-5CB7850E527C}" srcOrd="2" destOrd="0" presId="urn:microsoft.com/office/officeart/2005/8/layout/lProcess3"/>
    <dgm:cxn modelId="{8C319783-9D35-4337-BCD5-5A9E745817DA}" type="presParOf" srcId="{846A7ECE-A4D6-CD48-BB5D-A528DD9423D0}" destId="{BCC7C885-2B17-C54F-8638-C04D426B32D0}" srcOrd="3" destOrd="0" presId="urn:microsoft.com/office/officeart/2005/8/layout/lProcess3"/>
    <dgm:cxn modelId="{454B11FA-CD6A-48F9-B99F-97426B2F2DCC}" type="presParOf" srcId="{846A7ECE-A4D6-CD48-BB5D-A528DD9423D0}" destId="{649C3E1D-B45D-2F4A-9B76-339B65CD9713}" srcOrd="4" destOrd="0" presId="urn:microsoft.com/office/officeart/2005/8/layout/lProcess3"/>
    <dgm:cxn modelId="{CA346A37-B496-44A0-B5A9-05F0718F53FB}" type="presParOf" srcId="{846A7ECE-A4D6-CD48-BB5D-A528DD9423D0}" destId="{73A733CD-E37C-F240-A58E-8AF662A5D66F}" srcOrd="5" destOrd="0" presId="urn:microsoft.com/office/officeart/2005/8/layout/lProcess3"/>
    <dgm:cxn modelId="{D8945C4A-8C32-447C-B143-7ADF467E01C2}" type="presParOf" srcId="{846A7ECE-A4D6-CD48-BB5D-A528DD9423D0}" destId="{39F32EE8-BB7D-7346-8E4C-F136F6BE1F4B}" srcOrd="6" destOrd="0" presId="urn:microsoft.com/office/officeart/2005/8/layout/lProcess3"/>
    <dgm:cxn modelId="{6AAF4C7A-51AA-404E-9530-40BE300190B7}" type="presParOf" srcId="{918CE833-56E5-434F-964A-55FDEA48C346}" destId="{10076ED2-BB8D-E54D-9177-8FA6679A74A6}" srcOrd="1" destOrd="0" presId="urn:microsoft.com/office/officeart/2005/8/layout/lProcess3"/>
    <dgm:cxn modelId="{DD06AAF7-6291-4042-AC74-09B05402A5CE}" type="presParOf" srcId="{918CE833-56E5-434F-964A-55FDEA48C346}" destId="{DC36EFF1-6594-5548-9993-42B884C2D449}" srcOrd="2" destOrd="0" presId="urn:microsoft.com/office/officeart/2005/8/layout/lProcess3"/>
    <dgm:cxn modelId="{DA14B041-34DC-4B75-974B-E6E37A2E6776}" type="presParOf" srcId="{DC36EFF1-6594-5548-9993-42B884C2D449}" destId="{FF62C764-99C6-B641-B640-925A663064EA}" srcOrd="0" destOrd="0" presId="urn:microsoft.com/office/officeart/2005/8/layout/lProcess3"/>
    <dgm:cxn modelId="{B3C5FD1C-9A69-47B5-A63F-BCA3B28E8D87}" type="presParOf" srcId="{DC36EFF1-6594-5548-9993-42B884C2D449}" destId="{2879A2D8-B41F-F84A-B06A-C7434EA645DF}" srcOrd="1" destOrd="0" presId="urn:microsoft.com/office/officeart/2005/8/layout/lProcess3"/>
    <dgm:cxn modelId="{5C6E6B50-02B5-4C3F-B0DB-E97E2D8595F1}" type="presParOf" srcId="{DC36EFF1-6594-5548-9993-42B884C2D449}" destId="{9C448103-D97B-684D-8B68-A8AA1CD72E96}" srcOrd="2" destOrd="0" presId="urn:microsoft.com/office/officeart/2005/8/layout/lProcess3"/>
    <dgm:cxn modelId="{3C52BB52-103A-49B4-9DDC-F446184E3DF2}" type="presParOf" srcId="{DC36EFF1-6594-5548-9993-42B884C2D449}" destId="{58A36321-995A-C34F-B1B4-873F81DD31F7}" srcOrd="3" destOrd="0" presId="urn:microsoft.com/office/officeart/2005/8/layout/lProcess3"/>
    <dgm:cxn modelId="{3B3F537F-A21B-4C31-B987-8BDF99CFCCA5}" type="presParOf" srcId="{DC36EFF1-6594-5548-9993-42B884C2D449}" destId="{06708FD8-B1D1-194A-97B9-D13426790141}" srcOrd="4" destOrd="0" presId="urn:microsoft.com/office/officeart/2005/8/layout/lProcess3"/>
    <dgm:cxn modelId="{6A27A6C1-CF83-4468-82B3-285C8D9BA038}" type="presParOf" srcId="{DC36EFF1-6594-5548-9993-42B884C2D449}" destId="{479CC074-E80E-A34E-B96E-57480FAB902B}" srcOrd="5" destOrd="0" presId="urn:microsoft.com/office/officeart/2005/8/layout/lProcess3"/>
    <dgm:cxn modelId="{0E696CC0-99ED-4368-AE35-A910E247D5DD}" type="presParOf" srcId="{DC36EFF1-6594-5548-9993-42B884C2D449}" destId="{C00C2989-5354-3F48-A615-D4319489D7F6}"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30C222-B114-46BE-BD85-D3AA952369F5}"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BCF6898F-B853-425F-8FD0-1538415263C0}">
      <dgm:prSet phldrT="[Text]"/>
      <dgm:spPr>
        <a:solidFill>
          <a:schemeClr val="tx1"/>
        </a:solidFill>
      </dgm:spPr>
      <dgm:t>
        <a:bodyPr/>
        <a:lstStyle/>
        <a:p>
          <a:r>
            <a:rPr lang="en-US" dirty="0">
              <a:latin typeface="+mj-lt"/>
            </a:rPr>
            <a:t>Text Types and Purposes</a:t>
          </a:r>
        </a:p>
      </dgm:t>
    </dgm:pt>
    <dgm:pt modelId="{A816C060-1BE5-4471-ABD8-79E5A9B94670}" type="parTrans" cxnId="{2ED6AC17-6369-4B14-827E-054E05E9F1C8}">
      <dgm:prSet/>
      <dgm:spPr/>
      <dgm:t>
        <a:bodyPr/>
        <a:lstStyle/>
        <a:p>
          <a:endParaRPr lang="en-US"/>
        </a:p>
      </dgm:t>
    </dgm:pt>
    <dgm:pt modelId="{DD3ED8BC-1F2C-4EFB-905D-EB5020C153AE}" type="sibTrans" cxnId="{2ED6AC17-6369-4B14-827E-054E05E9F1C8}">
      <dgm:prSet/>
      <dgm:spPr/>
      <dgm:t>
        <a:bodyPr/>
        <a:lstStyle/>
        <a:p>
          <a:endParaRPr lang="en-US"/>
        </a:p>
      </dgm:t>
    </dgm:pt>
    <dgm:pt modelId="{99DAB85D-7E48-4FA6-98B4-636E2FE8AF24}">
      <dgm:prSet phldrT="[Text]"/>
      <dgm:spPr/>
      <dgm:t>
        <a:bodyPr/>
        <a:lstStyle/>
        <a:p>
          <a:r>
            <a:rPr lang="en-US" dirty="0">
              <a:latin typeface="+mj-lt"/>
            </a:rPr>
            <a:t>Production and Distribution of Writing</a:t>
          </a:r>
        </a:p>
      </dgm:t>
    </dgm:pt>
    <dgm:pt modelId="{FCB55ED2-6413-4CC4-A303-08FEDB65E447}" type="parTrans" cxnId="{34918519-E9B5-4E38-BFBD-2EB8B7B782D9}">
      <dgm:prSet/>
      <dgm:spPr/>
      <dgm:t>
        <a:bodyPr/>
        <a:lstStyle/>
        <a:p>
          <a:endParaRPr lang="en-US"/>
        </a:p>
      </dgm:t>
    </dgm:pt>
    <dgm:pt modelId="{8CB0FF16-49C0-45B9-BD98-373701FBE219}" type="sibTrans" cxnId="{34918519-E9B5-4E38-BFBD-2EB8B7B782D9}">
      <dgm:prSet/>
      <dgm:spPr/>
      <dgm:t>
        <a:bodyPr/>
        <a:lstStyle/>
        <a:p>
          <a:endParaRPr lang="en-US"/>
        </a:p>
      </dgm:t>
    </dgm:pt>
    <dgm:pt modelId="{137587C3-1249-454C-892F-4BE440A8FCB4}">
      <dgm:prSet phldrT="[Text]"/>
      <dgm:spPr/>
      <dgm:t>
        <a:bodyPr/>
        <a:lstStyle/>
        <a:p>
          <a:r>
            <a:rPr lang="en-US" dirty="0">
              <a:latin typeface="Calibri" panose="020F0502020204030204" pitchFamily="34" charset="0"/>
            </a:rPr>
            <a:t>Produce clear and coherent writing</a:t>
          </a:r>
        </a:p>
      </dgm:t>
    </dgm:pt>
    <dgm:pt modelId="{D848BC77-6A2B-4861-A332-603D50F00811}" type="parTrans" cxnId="{D4B9A314-C870-432F-A68D-D36893B94FB2}">
      <dgm:prSet/>
      <dgm:spPr/>
      <dgm:t>
        <a:bodyPr/>
        <a:lstStyle/>
        <a:p>
          <a:endParaRPr lang="en-US"/>
        </a:p>
      </dgm:t>
    </dgm:pt>
    <dgm:pt modelId="{223667E9-21F2-4706-B8ED-17B682A71590}" type="sibTrans" cxnId="{D4B9A314-C870-432F-A68D-D36893B94FB2}">
      <dgm:prSet/>
      <dgm:spPr/>
      <dgm:t>
        <a:bodyPr/>
        <a:lstStyle/>
        <a:p>
          <a:endParaRPr lang="en-US"/>
        </a:p>
      </dgm:t>
    </dgm:pt>
    <dgm:pt modelId="{BC7F03D3-98D8-479F-B4AF-C08B3E9A5FD0}">
      <dgm:prSet phldrT="[Text]"/>
      <dgm:spPr/>
      <dgm:t>
        <a:bodyPr/>
        <a:lstStyle/>
        <a:p>
          <a:r>
            <a:rPr lang="en-US" dirty="0">
              <a:latin typeface="Calibri" panose="020F0502020204030204" pitchFamily="34" charset="0"/>
            </a:rPr>
            <a:t>Planning, revising, editing, rewriting</a:t>
          </a:r>
        </a:p>
      </dgm:t>
    </dgm:pt>
    <dgm:pt modelId="{D42FF646-3774-423A-9979-5EB9DFF4B094}" type="parTrans" cxnId="{B6328DFA-83F8-4DEC-B8AE-5C73A672D7BB}">
      <dgm:prSet/>
      <dgm:spPr/>
      <dgm:t>
        <a:bodyPr/>
        <a:lstStyle/>
        <a:p>
          <a:endParaRPr lang="en-US"/>
        </a:p>
      </dgm:t>
    </dgm:pt>
    <dgm:pt modelId="{02D7C3DE-02F6-48BF-BFE5-AD16C8B6FB86}" type="sibTrans" cxnId="{B6328DFA-83F8-4DEC-B8AE-5C73A672D7BB}">
      <dgm:prSet/>
      <dgm:spPr/>
      <dgm:t>
        <a:bodyPr/>
        <a:lstStyle/>
        <a:p>
          <a:endParaRPr lang="en-US"/>
        </a:p>
      </dgm:t>
    </dgm:pt>
    <dgm:pt modelId="{38DA2A79-E408-4E10-81C6-730115F4F24A}">
      <dgm:prSet phldrT="[Text]"/>
      <dgm:spPr/>
      <dgm:t>
        <a:bodyPr/>
        <a:lstStyle/>
        <a:p>
          <a:r>
            <a:rPr lang="en-US" dirty="0">
              <a:latin typeface="+mj-lt"/>
            </a:rPr>
            <a:t>Research to Build and Present Knowledge</a:t>
          </a:r>
        </a:p>
      </dgm:t>
    </dgm:pt>
    <dgm:pt modelId="{5E1D7EB1-A41F-4C5F-ADA4-DFA5B0C5B73D}" type="parTrans" cxnId="{9D7A3322-9621-4A1B-A435-9BD893483617}">
      <dgm:prSet/>
      <dgm:spPr/>
      <dgm:t>
        <a:bodyPr/>
        <a:lstStyle/>
        <a:p>
          <a:endParaRPr lang="en-US"/>
        </a:p>
      </dgm:t>
    </dgm:pt>
    <dgm:pt modelId="{AD4DA612-CE52-4D76-B1FE-15F61D8651FF}" type="sibTrans" cxnId="{9D7A3322-9621-4A1B-A435-9BD893483617}">
      <dgm:prSet/>
      <dgm:spPr/>
      <dgm:t>
        <a:bodyPr/>
        <a:lstStyle/>
        <a:p>
          <a:endParaRPr lang="en-US"/>
        </a:p>
      </dgm:t>
    </dgm:pt>
    <dgm:pt modelId="{BC36A3F2-BE5A-4F88-B481-109FE03BFBC5}">
      <dgm:prSet phldrT="[Text]"/>
      <dgm:spPr/>
      <dgm:t>
        <a:bodyPr/>
        <a:lstStyle/>
        <a:p>
          <a:r>
            <a:rPr lang="en-US" dirty="0">
              <a:latin typeface="Calibri" panose="020F0502020204030204" pitchFamily="34" charset="0"/>
            </a:rPr>
            <a:t>Conduct short/sustained research projects</a:t>
          </a:r>
        </a:p>
      </dgm:t>
    </dgm:pt>
    <dgm:pt modelId="{103B8E57-B465-4BAE-B24B-4B2C8C673872}" type="parTrans" cxnId="{4B0005DA-6B8D-456F-8676-056A278A98DA}">
      <dgm:prSet/>
      <dgm:spPr/>
      <dgm:t>
        <a:bodyPr/>
        <a:lstStyle/>
        <a:p>
          <a:endParaRPr lang="en-US"/>
        </a:p>
      </dgm:t>
    </dgm:pt>
    <dgm:pt modelId="{BB6F25B7-99B9-4E53-9AA7-526B2C88CC1A}" type="sibTrans" cxnId="{4B0005DA-6B8D-456F-8676-056A278A98DA}">
      <dgm:prSet/>
      <dgm:spPr/>
      <dgm:t>
        <a:bodyPr/>
        <a:lstStyle/>
        <a:p>
          <a:endParaRPr lang="en-US"/>
        </a:p>
      </dgm:t>
    </dgm:pt>
    <dgm:pt modelId="{55782018-1495-47DB-ADA7-24789AD7B67C}">
      <dgm:prSet phldrT="[Text]"/>
      <dgm:spPr/>
      <dgm:t>
        <a:bodyPr/>
        <a:lstStyle/>
        <a:p>
          <a:r>
            <a:rPr lang="en-US" dirty="0">
              <a:latin typeface="Calibri" panose="020F0502020204030204" pitchFamily="34" charset="0"/>
            </a:rPr>
            <a:t>Gather information from multiple sources</a:t>
          </a:r>
        </a:p>
      </dgm:t>
    </dgm:pt>
    <dgm:pt modelId="{550B7109-5228-4A55-9DDD-70D181029614}" type="parTrans" cxnId="{217BA3B9-D9FB-4B33-977B-C65051A6D274}">
      <dgm:prSet/>
      <dgm:spPr/>
      <dgm:t>
        <a:bodyPr/>
        <a:lstStyle/>
        <a:p>
          <a:endParaRPr lang="en-US"/>
        </a:p>
      </dgm:t>
    </dgm:pt>
    <dgm:pt modelId="{61156850-F3ED-417E-837E-0608038F4098}" type="sibTrans" cxnId="{217BA3B9-D9FB-4B33-977B-C65051A6D274}">
      <dgm:prSet/>
      <dgm:spPr/>
      <dgm:t>
        <a:bodyPr/>
        <a:lstStyle/>
        <a:p>
          <a:endParaRPr lang="en-US"/>
        </a:p>
      </dgm:t>
    </dgm:pt>
    <dgm:pt modelId="{C9B02FAA-3D18-479B-BEBD-794630F0BE28}">
      <dgm:prSet phldrT="[Text]"/>
      <dgm:spPr/>
      <dgm:t>
        <a:bodyPr/>
        <a:lstStyle/>
        <a:p>
          <a:r>
            <a:rPr lang="en-US" dirty="0">
              <a:latin typeface="Calibri" panose="020F0502020204030204" pitchFamily="34" charset="0"/>
            </a:rPr>
            <a:t>Use technology to produce, publish, interact and collaborate</a:t>
          </a:r>
        </a:p>
      </dgm:t>
    </dgm:pt>
    <dgm:pt modelId="{6BA93152-D6BA-468C-9DAE-4A0ABC146B48}" type="parTrans" cxnId="{4802ED32-5E6F-4909-A652-4608978DF89F}">
      <dgm:prSet/>
      <dgm:spPr/>
      <dgm:t>
        <a:bodyPr/>
        <a:lstStyle/>
        <a:p>
          <a:endParaRPr lang="en-US"/>
        </a:p>
      </dgm:t>
    </dgm:pt>
    <dgm:pt modelId="{55B0A0B9-24B5-452F-ACDD-D977E5EA1868}" type="sibTrans" cxnId="{4802ED32-5E6F-4909-A652-4608978DF89F}">
      <dgm:prSet/>
      <dgm:spPr/>
      <dgm:t>
        <a:bodyPr/>
        <a:lstStyle/>
        <a:p>
          <a:endParaRPr lang="en-US"/>
        </a:p>
      </dgm:t>
    </dgm:pt>
    <dgm:pt modelId="{F7C12A11-CF3A-46D3-837B-6854EC827830}">
      <dgm:prSet phldrT="[Text]"/>
      <dgm:spPr/>
      <dgm:t>
        <a:bodyPr/>
        <a:lstStyle/>
        <a:p>
          <a:r>
            <a:rPr lang="en-US" dirty="0">
              <a:latin typeface="Calibri" panose="020F0502020204030204" pitchFamily="34" charset="0"/>
            </a:rPr>
            <a:t>Draw evidence from literary/informational texts</a:t>
          </a:r>
        </a:p>
      </dgm:t>
    </dgm:pt>
    <dgm:pt modelId="{04E7769C-1EDA-4CFC-BBF2-2B36D232AE56}" type="parTrans" cxnId="{DFF184DB-B1BB-49EC-A5B3-E423F2142CF8}">
      <dgm:prSet/>
      <dgm:spPr/>
      <dgm:t>
        <a:bodyPr/>
        <a:lstStyle/>
        <a:p>
          <a:endParaRPr lang="en-US"/>
        </a:p>
      </dgm:t>
    </dgm:pt>
    <dgm:pt modelId="{1F680016-E1EA-4B77-A485-152B159A3136}" type="sibTrans" cxnId="{DFF184DB-B1BB-49EC-A5B3-E423F2142CF8}">
      <dgm:prSet/>
      <dgm:spPr/>
      <dgm:t>
        <a:bodyPr/>
        <a:lstStyle/>
        <a:p>
          <a:endParaRPr lang="en-US"/>
        </a:p>
      </dgm:t>
    </dgm:pt>
    <dgm:pt modelId="{56D78A72-9813-492B-85E3-F0C82C8284F5}">
      <dgm:prSet phldrT="[Text]"/>
      <dgm:spPr/>
      <dgm:t>
        <a:bodyPr/>
        <a:lstStyle/>
        <a:p>
          <a:r>
            <a:rPr lang="en-US" dirty="0">
              <a:latin typeface="Calibri" panose="020F0502020204030204" pitchFamily="34" charset="0"/>
            </a:rPr>
            <a:t>Write narratives to develop real or imagined experience</a:t>
          </a:r>
        </a:p>
      </dgm:t>
    </dgm:pt>
    <dgm:pt modelId="{064EB8FB-5759-4718-A1FF-957500B516EB}" type="sibTrans" cxnId="{71B99D61-90A1-47FC-A110-57619F1AFA86}">
      <dgm:prSet/>
      <dgm:spPr/>
      <dgm:t>
        <a:bodyPr/>
        <a:lstStyle/>
        <a:p>
          <a:endParaRPr lang="en-US"/>
        </a:p>
      </dgm:t>
    </dgm:pt>
    <dgm:pt modelId="{09255598-3D3A-4B81-976B-68189348E9BC}" type="parTrans" cxnId="{71B99D61-90A1-47FC-A110-57619F1AFA86}">
      <dgm:prSet/>
      <dgm:spPr/>
      <dgm:t>
        <a:bodyPr/>
        <a:lstStyle/>
        <a:p>
          <a:endParaRPr lang="en-US"/>
        </a:p>
      </dgm:t>
    </dgm:pt>
    <dgm:pt modelId="{89536ED5-5B1A-4B85-94A8-4926D41B1F16}">
      <dgm:prSet phldrT="[Text]"/>
      <dgm:spPr/>
      <dgm:t>
        <a:bodyPr/>
        <a:lstStyle/>
        <a:p>
          <a:r>
            <a:rPr lang="en-US" dirty="0">
              <a:latin typeface="Calibri" panose="020F0502020204030204" pitchFamily="34" charset="0"/>
            </a:rPr>
            <a:t>Write informative/explanatory texts to examine and convey complex ideas</a:t>
          </a:r>
        </a:p>
      </dgm:t>
    </dgm:pt>
    <dgm:pt modelId="{A702CC86-D588-4A48-AA0E-A4EDDF3B7E9E}" type="sibTrans" cxnId="{39319B95-B2BE-43EF-932D-43162A4C485C}">
      <dgm:prSet/>
      <dgm:spPr/>
      <dgm:t>
        <a:bodyPr/>
        <a:lstStyle/>
        <a:p>
          <a:endParaRPr lang="en-US"/>
        </a:p>
      </dgm:t>
    </dgm:pt>
    <dgm:pt modelId="{F7038E09-0BF7-46B1-B032-62645367C7B8}" type="parTrans" cxnId="{39319B95-B2BE-43EF-932D-43162A4C485C}">
      <dgm:prSet/>
      <dgm:spPr/>
      <dgm:t>
        <a:bodyPr/>
        <a:lstStyle/>
        <a:p>
          <a:endParaRPr lang="en-US"/>
        </a:p>
      </dgm:t>
    </dgm:pt>
    <dgm:pt modelId="{B79668F6-8A12-40F5-A399-0B3DE1ACC4D9}">
      <dgm:prSet phldrT="[Text]"/>
      <dgm:spPr/>
      <dgm:t>
        <a:bodyPr/>
        <a:lstStyle/>
        <a:p>
          <a:r>
            <a:rPr lang="en-US" dirty="0">
              <a:latin typeface="Calibri" panose="020F0502020204030204" pitchFamily="34" charset="0"/>
            </a:rPr>
            <a:t>Write arguments to support claims</a:t>
          </a:r>
        </a:p>
      </dgm:t>
    </dgm:pt>
    <dgm:pt modelId="{ADB2EF52-57DD-430D-A255-A68ED5F414C1}" type="sibTrans" cxnId="{7934B2B2-E344-468D-B6CE-098E710936D0}">
      <dgm:prSet/>
      <dgm:spPr/>
      <dgm:t>
        <a:bodyPr/>
        <a:lstStyle/>
        <a:p>
          <a:endParaRPr lang="en-US"/>
        </a:p>
      </dgm:t>
    </dgm:pt>
    <dgm:pt modelId="{F2E823E3-F617-4A49-8DB2-569F32F2857A}" type="parTrans" cxnId="{7934B2B2-E344-468D-B6CE-098E710936D0}">
      <dgm:prSet/>
      <dgm:spPr/>
      <dgm:t>
        <a:bodyPr/>
        <a:lstStyle/>
        <a:p>
          <a:endParaRPr lang="en-US"/>
        </a:p>
      </dgm:t>
    </dgm:pt>
    <dgm:pt modelId="{811EE57F-98CA-4DA3-A7E5-94D1CCE1AD28}" type="pres">
      <dgm:prSet presAssocID="{6130C222-B114-46BE-BD85-D3AA952369F5}" presName="Name0" presStyleCnt="0">
        <dgm:presLayoutVars>
          <dgm:dir/>
          <dgm:animLvl val="lvl"/>
          <dgm:resizeHandles val="exact"/>
        </dgm:presLayoutVars>
      </dgm:prSet>
      <dgm:spPr/>
    </dgm:pt>
    <dgm:pt modelId="{AA68A0BD-F02D-4FF3-9AD0-378E54A3E997}" type="pres">
      <dgm:prSet presAssocID="{BCF6898F-B853-425F-8FD0-1538415263C0}" presName="linNode" presStyleCnt="0"/>
      <dgm:spPr/>
    </dgm:pt>
    <dgm:pt modelId="{CE9D38DF-D0BA-4674-A66A-95FECC377592}" type="pres">
      <dgm:prSet presAssocID="{BCF6898F-B853-425F-8FD0-1538415263C0}" presName="parentText" presStyleLbl="node1" presStyleIdx="0" presStyleCnt="3">
        <dgm:presLayoutVars>
          <dgm:chMax val="1"/>
          <dgm:bulletEnabled val="1"/>
        </dgm:presLayoutVars>
      </dgm:prSet>
      <dgm:spPr/>
    </dgm:pt>
    <dgm:pt modelId="{D5EE8A00-2747-4C90-BDCA-73FBCE8FE62A}" type="pres">
      <dgm:prSet presAssocID="{BCF6898F-B853-425F-8FD0-1538415263C0}" presName="descendantText" presStyleLbl="alignAccFollowNode1" presStyleIdx="0" presStyleCnt="3">
        <dgm:presLayoutVars>
          <dgm:bulletEnabled val="1"/>
        </dgm:presLayoutVars>
      </dgm:prSet>
      <dgm:spPr/>
    </dgm:pt>
    <dgm:pt modelId="{29ED6719-F216-411D-B4A1-EEAD4927FB31}" type="pres">
      <dgm:prSet presAssocID="{DD3ED8BC-1F2C-4EFB-905D-EB5020C153AE}" presName="sp" presStyleCnt="0"/>
      <dgm:spPr/>
    </dgm:pt>
    <dgm:pt modelId="{70D0F841-75A1-4E00-8B79-C5B55C1A724D}" type="pres">
      <dgm:prSet presAssocID="{99DAB85D-7E48-4FA6-98B4-636E2FE8AF24}" presName="linNode" presStyleCnt="0"/>
      <dgm:spPr/>
    </dgm:pt>
    <dgm:pt modelId="{E92B1970-2FC6-42BB-8997-516AECBB4236}" type="pres">
      <dgm:prSet presAssocID="{99DAB85D-7E48-4FA6-98B4-636E2FE8AF24}" presName="parentText" presStyleLbl="node1" presStyleIdx="1" presStyleCnt="3">
        <dgm:presLayoutVars>
          <dgm:chMax val="1"/>
          <dgm:bulletEnabled val="1"/>
        </dgm:presLayoutVars>
      </dgm:prSet>
      <dgm:spPr/>
    </dgm:pt>
    <dgm:pt modelId="{53ECFCF2-07A5-48A0-92A0-5EF5F23DA0E6}" type="pres">
      <dgm:prSet presAssocID="{99DAB85D-7E48-4FA6-98B4-636E2FE8AF24}" presName="descendantText" presStyleLbl="alignAccFollowNode1" presStyleIdx="1" presStyleCnt="3">
        <dgm:presLayoutVars>
          <dgm:bulletEnabled val="1"/>
        </dgm:presLayoutVars>
      </dgm:prSet>
      <dgm:spPr/>
    </dgm:pt>
    <dgm:pt modelId="{CDE13359-F351-4B5E-B84B-7B07F6575AD7}" type="pres">
      <dgm:prSet presAssocID="{8CB0FF16-49C0-45B9-BD98-373701FBE219}" presName="sp" presStyleCnt="0"/>
      <dgm:spPr/>
    </dgm:pt>
    <dgm:pt modelId="{279C7E2A-FCA6-4EB2-A735-E6AC54C275E7}" type="pres">
      <dgm:prSet presAssocID="{38DA2A79-E408-4E10-81C6-730115F4F24A}" presName="linNode" presStyleCnt="0"/>
      <dgm:spPr/>
    </dgm:pt>
    <dgm:pt modelId="{53A128B4-F22A-4107-8686-1F15228543FF}" type="pres">
      <dgm:prSet presAssocID="{38DA2A79-E408-4E10-81C6-730115F4F24A}" presName="parentText" presStyleLbl="node1" presStyleIdx="2" presStyleCnt="3">
        <dgm:presLayoutVars>
          <dgm:chMax val="1"/>
          <dgm:bulletEnabled val="1"/>
        </dgm:presLayoutVars>
      </dgm:prSet>
      <dgm:spPr/>
    </dgm:pt>
    <dgm:pt modelId="{C7F8B0A6-C94F-4B74-91D5-69F351EA20D0}" type="pres">
      <dgm:prSet presAssocID="{38DA2A79-E408-4E10-81C6-730115F4F24A}" presName="descendantText" presStyleLbl="alignAccFollowNode1" presStyleIdx="2" presStyleCnt="3">
        <dgm:presLayoutVars>
          <dgm:bulletEnabled val="1"/>
        </dgm:presLayoutVars>
      </dgm:prSet>
      <dgm:spPr/>
    </dgm:pt>
  </dgm:ptLst>
  <dgm:cxnLst>
    <dgm:cxn modelId="{D4B9A314-C870-432F-A68D-D36893B94FB2}" srcId="{99DAB85D-7E48-4FA6-98B4-636E2FE8AF24}" destId="{137587C3-1249-454C-892F-4BE440A8FCB4}" srcOrd="0" destOrd="0" parTransId="{D848BC77-6A2B-4861-A332-603D50F00811}" sibTransId="{223667E9-21F2-4706-B8ED-17B682A71590}"/>
    <dgm:cxn modelId="{2ED6AC17-6369-4B14-827E-054E05E9F1C8}" srcId="{6130C222-B114-46BE-BD85-D3AA952369F5}" destId="{BCF6898F-B853-425F-8FD0-1538415263C0}" srcOrd="0" destOrd="0" parTransId="{A816C060-1BE5-4471-ABD8-79E5A9B94670}" sibTransId="{DD3ED8BC-1F2C-4EFB-905D-EB5020C153AE}"/>
    <dgm:cxn modelId="{34918519-E9B5-4E38-BFBD-2EB8B7B782D9}" srcId="{6130C222-B114-46BE-BD85-D3AA952369F5}" destId="{99DAB85D-7E48-4FA6-98B4-636E2FE8AF24}" srcOrd="1" destOrd="0" parTransId="{FCB55ED2-6413-4CC4-A303-08FEDB65E447}" sibTransId="{8CB0FF16-49C0-45B9-BD98-373701FBE219}"/>
    <dgm:cxn modelId="{6BFE381D-3697-4F62-A77C-3EEB26FD887E}" type="presOf" srcId="{38DA2A79-E408-4E10-81C6-730115F4F24A}" destId="{53A128B4-F22A-4107-8686-1F15228543FF}" srcOrd="0" destOrd="0" presId="urn:microsoft.com/office/officeart/2005/8/layout/vList5"/>
    <dgm:cxn modelId="{9D7A3322-9621-4A1B-A435-9BD893483617}" srcId="{6130C222-B114-46BE-BD85-D3AA952369F5}" destId="{38DA2A79-E408-4E10-81C6-730115F4F24A}" srcOrd="2" destOrd="0" parTransId="{5E1D7EB1-A41F-4C5F-ADA4-DFA5B0C5B73D}" sibTransId="{AD4DA612-CE52-4D76-B1FE-15F61D8651FF}"/>
    <dgm:cxn modelId="{4802ED32-5E6F-4909-A652-4608978DF89F}" srcId="{99DAB85D-7E48-4FA6-98B4-636E2FE8AF24}" destId="{C9B02FAA-3D18-479B-BEBD-794630F0BE28}" srcOrd="2" destOrd="0" parTransId="{6BA93152-D6BA-468C-9DAE-4A0ABC146B48}" sibTransId="{55B0A0B9-24B5-452F-ACDD-D977E5EA1868}"/>
    <dgm:cxn modelId="{61527B33-D9EA-4214-891C-BA4FE80CE9D3}" type="presOf" srcId="{BC36A3F2-BE5A-4F88-B481-109FE03BFBC5}" destId="{C7F8B0A6-C94F-4B74-91D5-69F351EA20D0}" srcOrd="0" destOrd="0" presId="urn:microsoft.com/office/officeart/2005/8/layout/vList5"/>
    <dgm:cxn modelId="{DC72A239-4C0C-443E-954D-69FCC49B788D}" type="presOf" srcId="{6130C222-B114-46BE-BD85-D3AA952369F5}" destId="{811EE57F-98CA-4DA3-A7E5-94D1CCE1AD28}" srcOrd="0" destOrd="0" presId="urn:microsoft.com/office/officeart/2005/8/layout/vList5"/>
    <dgm:cxn modelId="{71B99D61-90A1-47FC-A110-57619F1AFA86}" srcId="{BCF6898F-B853-425F-8FD0-1538415263C0}" destId="{56D78A72-9813-492B-85E3-F0C82C8284F5}" srcOrd="2" destOrd="0" parTransId="{09255598-3D3A-4B81-976B-68189348E9BC}" sibTransId="{064EB8FB-5759-4718-A1FF-957500B516EB}"/>
    <dgm:cxn modelId="{500ACA66-B4F9-4D35-8896-632B0D4E2263}" type="presOf" srcId="{BCF6898F-B853-425F-8FD0-1538415263C0}" destId="{CE9D38DF-D0BA-4674-A66A-95FECC377592}" srcOrd="0" destOrd="0" presId="urn:microsoft.com/office/officeart/2005/8/layout/vList5"/>
    <dgm:cxn modelId="{694D9256-95EA-4BA6-806A-45E818B5B70E}" type="presOf" srcId="{BC7F03D3-98D8-479F-B4AF-C08B3E9A5FD0}" destId="{53ECFCF2-07A5-48A0-92A0-5EF5F23DA0E6}" srcOrd="0" destOrd="1" presId="urn:microsoft.com/office/officeart/2005/8/layout/vList5"/>
    <dgm:cxn modelId="{950A5B82-1635-4903-87F6-B204445A930F}" type="presOf" srcId="{C9B02FAA-3D18-479B-BEBD-794630F0BE28}" destId="{53ECFCF2-07A5-48A0-92A0-5EF5F23DA0E6}" srcOrd="0" destOrd="2" presId="urn:microsoft.com/office/officeart/2005/8/layout/vList5"/>
    <dgm:cxn modelId="{2F1AD282-1A6C-4622-873A-3536899D2437}" type="presOf" srcId="{99DAB85D-7E48-4FA6-98B4-636E2FE8AF24}" destId="{E92B1970-2FC6-42BB-8997-516AECBB4236}" srcOrd="0" destOrd="0" presId="urn:microsoft.com/office/officeart/2005/8/layout/vList5"/>
    <dgm:cxn modelId="{39319B95-B2BE-43EF-932D-43162A4C485C}" srcId="{BCF6898F-B853-425F-8FD0-1538415263C0}" destId="{89536ED5-5B1A-4B85-94A8-4926D41B1F16}" srcOrd="1" destOrd="0" parTransId="{F7038E09-0BF7-46B1-B032-62645367C7B8}" sibTransId="{A702CC86-D588-4A48-AA0E-A4EDDF3B7E9E}"/>
    <dgm:cxn modelId="{5152C298-2794-449F-B6EB-C5BC82C7D570}" type="presOf" srcId="{55782018-1495-47DB-ADA7-24789AD7B67C}" destId="{C7F8B0A6-C94F-4B74-91D5-69F351EA20D0}" srcOrd="0" destOrd="1" presId="urn:microsoft.com/office/officeart/2005/8/layout/vList5"/>
    <dgm:cxn modelId="{5E48079B-3385-4A1A-AA08-8A19D34E8DAD}" type="presOf" srcId="{89536ED5-5B1A-4B85-94A8-4926D41B1F16}" destId="{D5EE8A00-2747-4C90-BDCA-73FBCE8FE62A}" srcOrd="0" destOrd="1" presId="urn:microsoft.com/office/officeart/2005/8/layout/vList5"/>
    <dgm:cxn modelId="{7934B2B2-E344-468D-B6CE-098E710936D0}" srcId="{BCF6898F-B853-425F-8FD0-1538415263C0}" destId="{B79668F6-8A12-40F5-A399-0B3DE1ACC4D9}" srcOrd="0" destOrd="0" parTransId="{F2E823E3-F617-4A49-8DB2-569F32F2857A}" sibTransId="{ADB2EF52-57DD-430D-A255-A68ED5F414C1}"/>
    <dgm:cxn modelId="{087EEDB4-8898-41D8-8F42-943DCBFF3D60}" type="presOf" srcId="{137587C3-1249-454C-892F-4BE440A8FCB4}" destId="{53ECFCF2-07A5-48A0-92A0-5EF5F23DA0E6}" srcOrd="0" destOrd="0" presId="urn:microsoft.com/office/officeart/2005/8/layout/vList5"/>
    <dgm:cxn modelId="{217BA3B9-D9FB-4B33-977B-C65051A6D274}" srcId="{38DA2A79-E408-4E10-81C6-730115F4F24A}" destId="{55782018-1495-47DB-ADA7-24789AD7B67C}" srcOrd="1" destOrd="0" parTransId="{550B7109-5228-4A55-9DDD-70D181029614}" sibTransId="{61156850-F3ED-417E-837E-0608038F4098}"/>
    <dgm:cxn modelId="{0C86ECC2-F906-4630-9707-6B88FB1D4C3A}" type="presOf" srcId="{F7C12A11-CF3A-46D3-837B-6854EC827830}" destId="{C7F8B0A6-C94F-4B74-91D5-69F351EA20D0}" srcOrd="0" destOrd="2" presId="urn:microsoft.com/office/officeart/2005/8/layout/vList5"/>
    <dgm:cxn modelId="{9397B3D5-3A71-4715-BA3A-10B9F05DFCFB}" type="presOf" srcId="{B79668F6-8A12-40F5-A399-0B3DE1ACC4D9}" destId="{D5EE8A00-2747-4C90-BDCA-73FBCE8FE62A}" srcOrd="0" destOrd="0" presId="urn:microsoft.com/office/officeart/2005/8/layout/vList5"/>
    <dgm:cxn modelId="{4B0005DA-6B8D-456F-8676-056A278A98DA}" srcId="{38DA2A79-E408-4E10-81C6-730115F4F24A}" destId="{BC36A3F2-BE5A-4F88-B481-109FE03BFBC5}" srcOrd="0" destOrd="0" parTransId="{103B8E57-B465-4BAE-B24B-4B2C8C673872}" sibTransId="{BB6F25B7-99B9-4E53-9AA7-526B2C88CC1A}"/>
    <dgm:cxn modelId="{DFF184DB-B1BB-49EC-A5B3-E423F2142CF8}" srcId="{38DA2A79-E408-4E10-81C6-730115F4F24A}" destId="{F7C12A11-CF3A-46D3-837B-6854EC827830}" srcOrd="2" destOrd="0" parTransId="{04E7769C-1EDA-4CFC-BBF2-2B36D232AE56}" sibTransId="{1F680016-E1EA-4B77-A485-152B159A3136}"/>
    <dgm:cxn modelId="{3F0CD9DC-0FEE-4A07-B3CE-32CF066E8CCB}" type="presOf" srcId="{56D78A72-9813-492B-85E3-F0C82C8284F5}" destId="{D5EE8A00-2747-4C90-BDCA-73FBCE8FE62A}" srcOrd="0" destOrd="2" presId="urn:microsoft.com/office/officeart/2005/8/layout/vList5"/>
    <dgm:cxn modelId="{B6328DFA-83F8-4DEC-B8AE-5C73A672D7BB}" srcId="{99DAB85D-7E48-4FA6-98B4-636E2FE8AF24}" destId="{BC7F03D3-98D8-479F-B4AF-C08B3E9A5FD0}" srcOrd="1" destOrd="0" parTransId="{D42FF646-3774-423A-9979-5EB9DFF4B094}" sibTransId="{02D7C3DE-02F6-48BF-BFE5-AD16C8B6FB86}"/>
    <dgm:cxn modelId="{8AC89AC3-40FA-4ACB-8EA3-B36852277FE5}" type="presParOf" srcId="{811EE57F-98CA-4DA3-A7E5-94D1CCE1AD28}" destId="{AA68A0BD-F02D-4FF3-9AD0-378E54A3E997}" srcOrd="0" destOrd="0" presId="urn:microsoft.com/office/officeart/2005/8/layout/vList5"/>
    <dgm:cxn modelId="{4594A5B5-10D3-4BA9-900C-99EC90A12A1D}" type="presParOf" srcId="{AA68A0BD-F02D-4FF3-9AD0-378E54A3E997}" destId="{CE9D38DF-D0BA-4674-A66A-95FECC377592}" srcOrd="0" destOrd="0" presId="urn:microsoft.com/office/officeart/2005/8/layout/vList5"/>
    <dgm:cxn modelId="{31B4CFD4-5001-4FF2-8C3C-68AA52FA09F8}" type="presParOf" srcId="{AA68A0BD-F02D-4FF3-9AD0-378E54A3E997}" destId="{D5EE8A00-2747-4C90-BDCA-73FBCE8FE62A}" srcOrd="1" destOrd="0" presId="urn:microsoft.com/office/officeart/2005/8/layout/vList5"/>
    <dgm:cxn modelId="{AD874D07-99F0-4CD3-904D-A31A1D576F2E}" type="presParOf" srcId="{811EE57F-98CA-4DA3-A7E5-94D1CCE1AD28}" destId="{29ED6719-F216-411D-B4A1-EEAD4927FB31}" srcOrd="1" destOrd="0" presId="urn:microsoft.com/office/officeart/2005/8/layout/vList5"/>
    <dgm:cxn modelId="{6C1F7387-572D-4508-BE13-84356E94BA2C}" type="presParOf" srcId="{811EE57F-98CA-4DA3-A7E5-94D1CCE1AD28}" destId="{70D0F841-75A1-4E00-8B79-C5B55C1A724D}" srcOrd="2" destOrd="0" presId="urn:microsoft.com/office/officeart/2005/8/layout/vList5"/>
    <dgm:cxn modelId="{E6B16786-54ED-4F97-B54C-9F8338EBA4CC}" type="presParOf" srcId="{70D0F841-75A1-4E00-8B79-C5B55C1A724D}" destId="{E92B1970-2FC6-42BB-8997-516AECBB4236}" srcOrd="0" destOrd="0" presId="urn:microsoft.com/office/officeart/2005/8/layout/vList5"/>
    <dgm:cxn modelId="{702811F8-9E62-4944-8409-7ED773C76C48}" type="presParOf" srcId="{70D0F841-75A1-4E00-8B79-C5B55C1A724D}" destId="{53ECFCF2-07A5-48A0-92A0-5EF5F23DA0E6}" srcOrd="1" destOrd="0" presId="urn:microsoft.com/office/officeart/2005/8/layout/vList5"/>
    <dgm:cxn modelId="{6D5DB873-7902-457D-9C63-5D9208595AC1}" type="presParOf" srcId="{811EE57F-98CA-4DA3-A7E5-94D1CCE1AD28}" destId="{CDE13359-F351-4B5E-B84B-7B07F6575AD7}" srcOrd="3" destOrd="0" presId="urn:microsoft.com/office/officeart/2005/8/layout/vList5"/>
    <dgm:cxn modelId="{4A8A7130-C216-4FCA-9C4B-062EA41DC0F4}" type="presParOf" srcId="{811EE57F-98CA-4DA3-A7E5-94D1CCE1AD28}" destId="{279C7E2A-FCA6-4EB2-A735-E6AC54C275E7}" srcOrd="4" destOrd="0" presId="urn:microsoft.com/office/officeart/2005/8/layout/vList5"/>
    <dgm:cxn modelId="{3507EF78-4AAE-4B12-9E6F-7980E3E2F846}" type="presParOf" srcId="{279C7E2A-FCA6-4EB2-A735-E6AC54C275E7}" destId="{53A128B4-F22A-4107-8686-1F15228543FF}" srcOrd="0" destOrd="0" presId="urn:microsoft.com/office/officeart/2005/8/layout/vList5"/>
    <dgm:cxn modelId="{27195585-B703-4706-91F6-88FEB3BF3304}" type="presParOf" srcId="{279C7E2A-FCA6-4EB2-A735-E6AC54C275E7}" destId="{C7F8B0A6-C94F-4B74-91D5-69F351EA20D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C98857-117D-4449-BE7C-B7729B65FBD3}" type="doc">
      <dgm:prSet loTypeId="urn:microsoft.com/office/officeart/2005/8/layout/hProcess9" loCatId="process" qsTypeId="urn:microsoft.com/office/officeart/2005/8/quickstyle/simple1" qsCatId="simple" csTypeId="urn:microsoft.com/office/officeart/2005/8/colors/accent4_1" csCatId="accent4" phldr="1"/>
      <dgm:spPr/>
    </dgm:pt>
    <dgm:pt modelId="{810AEBBA-B22E-456C-A79E-79BEC20D73DB}">
      <dgm:prSet phldrT="[Text]"/>
      <dgm:spPr>
        <a:ln>
          <a:solidFill>
            <a:srgbClr val="00B0F0"/>
          </a:solidFill>
        </a:ln>
      </dgm:spPr>
      <dgm:t>
        <a:bodyPr/>
        <a:lstStyle/>
        <a:p>
          <a:r>
            <a:rPr lang="en-US" dirty="0">
              <a:effectLst/>
              <a:latin typeface="+mj-lt"/>
            </a:rPr>
            <a:t>Stating opinions</a:t>
          </a:r>
        </a:p>
        <a:p>
          <a:endParaRPr lang="en-US" dirty="0"/>
        </a:p>
      </dgm:t>
    </dgm:pt>
    <dgm:pt modelId="{6BF7FAB3-80F5-45C0-ADC2-085F4A47692E}" type="parTrans" cxnId="{3002E73C-ECFB-4DCD-94BD-5DCA38489A2E}">
      <dgm:prSet/>
      <dgm:spPr/>
      <dgm:t>
        <a:bodyPr/>
        <a:lstStyle/>
        <a:p>
          <a:endParaRPr lang="en-US"/>
        </a:p>
      </dgm:t>
    </dgm:pt>
    <dgm:pt modelId="{220BFBAF-3030-415C-B726-9F95F55632D0}" type="sibTrans" cxnId="{3002E73C-ECFB-4DCD-94BD-5DCA38489A2E}">
      <dgm:prSet/>
      <dgm:spPr/>
      <dgm:t>
        <a:bodyPr/>
        <a:lstStyle/>
        <a:p>
          <a:endParaRPr lang="en-US"/>
        </a:p>
      </dgm:t>
    </dgm:pt>
    <dgm:pt modelId="{81B1EA6C-3972-49AF-B370-239C6F898C14}">
      <dgm:prSet phldrT="[Text]"/>
      <dgm:spPr>
        <a:ln>
          <a:solidFill>
            <a:schemeClr val="accent6">
              <a:lumMod val="75000"/>
            </a:schemeClr>
          </a:solidFill>
        </a:ln>
      </dgm:spPr>
      <dgm:t>
        <a:bodyPr/>
        <a:lstStyle/>
        <a:p>
          <a:r>
            <a:rPr lang="en-US" dirty="0">
              <a:latin typeface="+mj-lt"/>
            </a:rPr>
            <a:t>Supporting with evidence</a:t>
          </a:r>
        </a:p>
      </dgm:t>
    </dgm:pt>
    <dgm:pt modelId="{5D577C89-E9E0-4D3C-8F9E-3544FFB8BB0F}" type="parTrans" cxnId="{88230A32-22F5-44D6-821F-716F4D004C53}">
      <dgm:prSet/>
      <dgm:spPr/>
      <dgm:t>
        <a:bodyPr/>
        <a:lstStyle/>
        <a:p>
          <a:endParaRPr lang="en-US"/>
        </a:p>
      </dgm:t>
    </dgm:pt>
    <dgm:pt modelId="{7F00B6BE-FFBC-4D8D-8928-E0B7DC2B1BCF}" type="sibTrans" cxnId="{88230A32-22F5-44D6-821F-716F4D004C53}">
      <dgm:prSet/>
      <dgm:spPr/>
      <dgm:t>
        <a:bodyPr/>
        <a:lstStyle/>
        <a:p>
          <a:endParaRPr lang="en-US"/>
        </a:p>
      </dgm:t>
    </dgm:pt>
    <dgm:pt modelId="{3CBA02E9-8743-428C-89D9-5585C7475B57}">
      <dgm:prSet phldrT="[Text]"/>
      <dgm:spPr>
        <a:ln>
          <a:solidFill>
            <a:srgbClr val="7030A0"/>
          </a:solidFill>
        </a:ln>
      </dgm:spPr>
      <dgm:t>
        <a:bodyPr/>
        <a:lstStyle/>
        <a:p>
          <a:r>
            <a:rPr lang="en-US" dirty="0">
              <a:latin typeface="+mj-lt"/>
            </a:rPr>
            <a:t>Supporting with textual evidence</a:t>
          </a:r>
        </a:p>
      </dgm:t>
    </dgm:pt>
    <dgm:pt modelId="{DAFE9356-7319-407A-AB79-253B1EF92BEC}" type="parTrans" cxnId="{D796773A-D2BD-426F-96AC-8311A4680B06}">
      <dgm:prSet/>
      <dgm:spPr/>
      <dgm:t>
        <a:bodyPr/>
        <a:lstStyle/>
        <a:p>
          <a:endParaRPr lang="en-US"/>
        </a:p>
      </dgm:t>
    </dgm:pt>
    <dgm:pt modelId="{8CDF3FDE-EB78-4B74-8EDE-43E9CA808DB4}" type="sibTrans" cxnId="{D796773A-D2BD-426F-96AC-8311A4680B06}">
      <dgm:prSet/>
      <dgm:spPr/>
      <dgm:t>
        <a:bodyPr/>
        <a:lstStyle/>
        <a:p>
          <a:endParaRPr lang="en-US"/>
        </a:p>
      </dgm:t>
    </dgm:pt>
    <dgm:pt modelId="{AC6AF6FC-6E4E-4D6B-8525-25052C58BD00}" type="pres">
      <dgm:prSet presAssocID="{0FC98857-117D-4449-BE7C-B7729B65FBD3}" presName="CompostProcess" presStyleCnt="0">
        <dgm:presLayoutVars>
          <dgm:dir/>
          <dgm:resizeHandles val="exact"/>
        </dgm:presLayoutVars>
      </dgm:prSet>
      <dgm:spPr/>
    </dgm:pt>
    <dgm:pt modelId="{A86EE287-82CE-4796-8749-0087B2F5DC2A}" type="pres">
      <dgm:prSet presAssocID="{0FC98857-117D-4449-BE7C-B7729B65FBD3}" presName="arrow" presStyleLbl="bgShp" presStyleIdx="0" presStyleCnt="1" custScaleX="117647" custLinFactNeighborX="2101" custLinFactNeighborY="2036"/>
      <dgm:spPr>
        <a:solidFill>
          <a:srgbClr val="92D050"/>
        </a:solidFill>
      </dgm:spPr>
    </dgm:pt>
    <dgm:pt modelId="{46C7EE42-3F63-4D4D-8119-74BF3BC057FA}" type="pres">
      <dgm:prSet presAssocID="{0FC98857-117D-4449-BE7C-B7729B65FBD3}" presName="linearProcess" presStyleCnt="0"/>
      <dgm:spPr/>
    </dgm:pt>
    <dgm:pt modelId="{588F65A9-BEC6-44EA-A026-48DE0875DF6C}" type="pres">
      <dgm:prSet presAssocID="{810AEBBA-B22E-456C-A79E-79BEC20D73DB}" presName="textNode" presStyleLbl="node1" presStyleIdx="0" presStyleCnt="3" custScaleX="75298" custLinFactX="-10955" custLinFactNeighborX="-100000" custLinFactNeighborY="1368">
        <dgm:presLayoutVars>
          <dgm:bulletEnabled val="1"/>
        </dgm:presLayoutVars>
      </dgm:prSet>
      <dgm:spPr/>
    </dgm:pt>
    <dgm:pt modelId="{3315AF89-8D80-437E-A05E-AF7ED30C7761}" type="pres">
      <dgm:prSet presAssocID="{220BFBAF-3030-415C-B726-9F95F55632D0}" presName="sibTrans" presStyleCnt="0"/>
      <dgm:spPr/>
    </dgm:pt>
    <dgm:pt modelId="{1C9E5B7B-80D3-452A-BF82-41D78EB704AA}" type="pres">
      <dgm:prSet presAssocID="{81B1EA6C-3972-49AF-B370-239C6F898C14}" presName="textNode" presStyleLbl="node1" presStyleIdx="1" presStyleCnt="3" custScaleX="76203" custLinFactX="-2521" custLinFactNeighborX="-100000" custLinFactNeighborY="1368">
        <dgm:presLayoutVars>
          <dgm:bulletEnabled val="1"/>
        </dgm:presLayoutVars>
      </dgm:prSet>
      <dgm:spPr/>
    </dgm:pt>
    <dgm:pt modelId="{3FEC9428-8E7D-4B23-B765-3E0F5ABD9E20}" type="pres">
      <dgm:prSet presAssocID="{7F00B6BE-FFBC-4D8D-8928-E0B7DC2B1BCF}" presName="sibTrans" presStyleCnt="0"/>
      <dgm:spPr/>
    </dgm:pt>
    <dgm:pt modelId="{03C08F99-4C94-423B-B3E1-8ABABCD3038A}" type="pres">
      <dgm:prSet presAssocID="{3CBA02E9-8743-428C-89D9-5585C7475B57}" presName="textNode" presStyleLbl="node1" presStyleIdx="2" presStyleCnt="3" custScaleX="98781" custLinFactX="-589" custLinFactNeighborX="-100000" custLinFactNeighborY="1368">
        <dgm:presLayoutVars>
          <dgm:bulletEnabled val="1"/>
        </dgm:presLayoutVars>
      </dgm:prSet>
      <dgm:spPr/>
    </dgm:pt>
  </dgm:ptLst>
  <dgm:cxnLst>
    <dgm:cxn modelId="{75F3280C-5153-4AE8-8D2A-ADEAC0CB1D8D}" type="presOf" srcId="{0FC98857-117D-4449-BE7C-B7729B65FBD3}" destId="{AC6AF6FC-6E4E-4D6B-8525-25052C58BD00}" srcOrd="0" destOrd="0" presId="urn:microsoft.com/office/officeart/2005/8/layout/hProcess9"/>
    <dgm:cxn modelId="{F20A2C22-57D9-4564-99BF-8FD9204EA799}" type="presOf" srcId="{3CBA02E9-8743-428C-89D9-5585C7475B57}" destId="{03C08F99-4C94-423B-B3E1-8ABABCD3038A}" srcOrd="0" destOrd="0" presId="urn:microsoft.com/office/officeart/2005/8/layout/hProcess9"/>
    <dgm:cxn modelId="{88230A32-22F5-44D6-821F-716F4D004C53}" srcId="{0FC98857-117D-4449-BE7C-B7729B65FBD3}" destId="{81B1EA6C-3972-49AF-B370-239C6F898C14}" srcOrd="1" destOrd="0" parTransId="{5D577C89-E9E0-4D3C-8F9E-3544FFB8BB0F}" sibTransId="{7F00B6BE-FFBC-4D8D-8928-E0B7DC2B1BCF}"/>
    <dgm:cxn modelId="{D796773A-D2BD-426F-96AC-8311A4680B06}" srcId="{0FC98857-117D-4449-BE7C-B7729B65FBD3}" destId="{3CBA02E9-8743-428C-89D9-5585C7475B57}" srcOrd="2" destOrd="0" parTransId="{DAFE9356-7319-407A-AB79-253B1EF92BEC}" sibTransId="{8CDF3FDE-EB78-4B74-8EDE-43E9CA808DB4}"/>
    <dgm:cxn modelId="{3002E73C-ECFB-4DCD-94BD-5DCA38489A2E}" srcId="{0FC98857-117D-4449-BE7C-B7729B65FBD3}" destId="{810AEBBA-B22E-456C-A79E-79BEC20D73DB}" srcOrd="0" destOrd="0" parTransId="{6BF7FAB3-80F5-45C0-ADC2-085F4A47692E}" sibTransId="{220BFBAF-3030-415C-B726-9F95F55632D0}"/>
    <dgm:cxn modelId="{76EB6CC0-99FE-41A7-8FEA-D762883F730B}" type="presOf" srcId="{810AEBBA-B22E-456C-A79E-79BEC20D73DB}" destId="{588F65A9-BEC6-44EA-A026-48DE0875DF6C}" srcOrd="0" destOrd="0" presId="urn:microsoft.com/office/officeart/2005/8/layout/hProcess9"/>
    <dgm:cxn modelId="{4D3DD1FE-2023-4607-BEC3-9D2AD72B00D0}" type="presOf" srcId="{81B1EA6C-3972-49AF-B370-239C6F898C14}" destId="{1C9E5B7B-80D3-452A-BF82-41D78EB704AA}" srcOrd="0" destOrd="0" presId="urn:microsoft.com/office/officeart/2005/8/layout/hProcess9"/>
    <dgm:cxn modelId="{825EAC7E-B1F5-41A2-85DE-F841FDA7AAB0}" type="presParOf" srcId="{AC6AF6FC-6E4E-4D6B-8525-25052C58BD00}" destId="{A86EE287-82CE-4796-8749-0087B2F5DC2A}" srcOrd="0" destOrd="0" presId="urn:microsoft.com/office/officeart/2005/8/layout/hProcess9"/>
    <dgm:cxn modelId="{12AE75C5-0017-4777-91F2-773AADFDD6D6}" type="presParOf" srcId="{AC6AF6FC-6E4E-4D6B-8525-25052C58BD00}" destId="{46C7EE42-3F63-4D4D-8119-74BF3BC057FA}" srcOrd="1" destOrd="0" presId="urn:microsoft.com/office/officeart/2005/8/layout/hProcess9"/>
    <dgm:cxn modelId="{128D541D-ACDC-405B-99A8-04E793118764}" type="presParOf" srcId="{46C7EE42-3F63-4D4D-8119-74BF3BC057FA}" destId="{588F65A9-BEC6-44EA-A026-48DE0875DF6C}" srcOrd="0" destOrd="0" presId="urn:microsoft.com/office/officeart/2005/8/layout/hProcess9"/>
    <dgm:cxn modelId="{2422F4E4-3C3F-4DE0-8864-D2DDC064AAEA}" type="presParOf" srcId="{46C7EE42-3F63-4D4D-8119-74BF3BC057FA}" destId="{3315AF89-8D80-437E-A05E-AF7ED30C7761}" srcOrd="1" destOrd="0" presId="urn:microsoft.com/office/officeart/2005/8/layout/hProcess9"/>
    <dgm:cxn modelId="{B77ACAA6-E93B-4FC5-BD5D-C2A822463067}" type="presParOf" srcId="{46C7EE42-3F63-4D4D-8119-74BF3BC057FA}" destId="{1C9E5B7B-80D3-452A-BF82-41D78EB704AA}" srcOrd="2" destOrd="0" presId="urn:microsoft.com/office/officeart/2005/8/layout/hProcess9"/>
    <dgm:cxn modelId="{799B2CA2-B2DE-4C60-A9E2-389A806F9C5B}" type="presParOf" srcId="{46C7EE42-3F63-4D4D-8119-74BF3BC057FA}" destId="{3FEC9428-8E7D-4B23-B765-3E0F5ABD9E20}" srcOrd="3" destOrd="0" presId="urn:microsoft.com/office/officeart/2005/8/layout/hProcess9"/>
    <dgm:cxn modelId="{0AAD6519-0887-4D80-86B7-3555A1F74348}" type="presParOf" srcId="{46C7EE42-3F63-4D4D-8119-74BF3BC057FA}" destId="{03C08F99-4C94-423B-B3E1-8ABABCD3038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9E9C46-72BD-4F19-9391-7FD52A037C5F}" type="doc">
      <dgm:prSet loTypeId="urn:microsoft.com/office/officeart/2005/8/layout/hierarchy4" loCatId="hierarchy" qsTypeId="urn:microsoft.com/office/officeart/2005/8/quickstyle/simple1" qsCatId="simple" csTypeId="urn:microsoft.com/office/officeart/2005/8/colors/accent4_3" csCatId="accent4" phldr="1"/>
      <dgm:spPr/>
      <dgm:t>
        <a:bodyPr/>
        <a:lstStyle/>
        <a:p>
          <a:endParaRPr lang="en-US"/>
        </a:p>
      </dgm:t>
    </dgm:pt>
    <dgm:pt modelId="{0BFEC2C1-1AC3-4853-A757-FB681D550F7B}">
      <dgm:prSet phldrT="[Text]">
        <dgm:style>
          <a:lnRef idx="2">
            <a:schemeClr val="accent5"/>
          </a:lnRef>
          <a:fillRef idx="1">
            <a:schemeClr val="lt1"/>
          </a:fillRef>
          <a:effectRef idx="0">
            <a:schemeClr val="accent5"/>
          </a:effectRef>
          <a:fontRef idx="minor">
            <a:schemeClr val="dk1"/>
          </a:fontRef>
        </dgm:style>
      </dgm:prSet>
      <dgm:spPr>
        <a:ln w="57150"/>
      </dgm:spPr>
      <dgm:t>
        <a:bodyPr/>
        <a:lstStyle/>
        <a:p>
          <a:r>
            <a:rPr lang="en-US" dirty="0">
              <a:solidFill>
                <a:schemeClr val="tx1"/>
              </a:solidFill>
            </a:rPr>
            <a:t>Students are on-track or ready for college and careers </a:t>
          </a:r>
        </a:p>
      </dgm:t>
    </dgm:pt>
    <dgm:pt modelId="{FD52AF77-3F3B-4ED9-8064-11AFF5803947}" type="parTrans" cxnId="{EEBC79FD-B319-4A7C-AA2B-B28E293A99B3}">
      <dgm:prSet/>
      <dgm:spPr/>
      <dgm:t>
        <a:bodyPr/>
        <a:lstStyle/>
        <a:p>
          <a:endParaRPr lang="en-US"/>
        </a:p>
      </dgm:t>
    </dgm:pt>
    <dgm:pt modelId="{B72263C7-AB61-405C-9180-35815214FEB7}" type="sibTrans" cxnId="{EEBC79FD-B319-4A7C-AA2B-B28E293A99B3}">
      <dgm:prSet/>
      <dgm:spPr/>
      <dgm:t>
        <a:bodyPr/>
        <a:lstStyle/>
        <a:p>
          <a:endParaRPr lang="en-US"/>
        </a:p>
      </dgm:t>
    </dgm:pt>
    <dgm:pt modelId="{5C084ED3-FB46-404D-9066-B9F98F6C1326}">
      <dgm:prSet phldrT="[Text]"/>
      <dgm:spPr>
        <a:solidFill>
          <a:srgbClr val="78488E"/>
        </a:solidFill>
      </dgm:spPr>
      <dgm:t>
        <a:bodyPr/>
        <a:lstStyle/>
        <a:p>
          <a:r>
            <a:rPr lang="en-US" b="1" dirty="0"/>
            <a:t>Students build and present knowledge through research and the integration, comparison, and synthesis of ideas.</a:t>
          </a:r>
        </a:p>
      </dgm:t>
    </dgm:pt>
    <dgm:pt modelId="{8B89319A-E72F-4B5B-8877-10543B20D14F}" type="parTrans" cxnId="{48258F0A-F23A-4793-B23C-1B90362E37B5}">
      <dgm:prSet/>
      <dgm:spPr/>
      <dgm:t>
        <a:bodyPr/>
        <a:lstStyle/>
        <a:p>
          <a:endParaRPr lang="en-US"/>
        </a:p>
      </dgm:t>
    </dgm:pt>
    <dgm:pt modelId="{C1B0E0C3-7EF5-47D2-8D6B-277C08C811DE}" type="sibTrans" cxnId="{48258F0A-F23A-4793-B23C-1B90362E37B5}">
      <dgm:prSet/>
      <dgm:spPr/>
      <dgm:t>
        <a:bodyPr/>
        <a:lstStyle/>
        <a:p>
          <a:endParaRPr lang="en-US"/>
        </a:p>
      </dgm:t>
    </dgm:pt>
    <dgm:pt modelId="{E8C09872-BA41-4A3A-838C-B8951C39903C}">
      <dgm:prSet phldrT="[Text]" custT="1"/>
      <dgm:spPr>
        <a:solidFill>
          <a:schemeClr val="accent5">
            <a:lumMod val="75000"/>
            <a:alpha val="60000"/>
          </a:schemeClr>
        </a:solidFill>
      </dgm:spPr>
      <dgm:t>
        <a:bodyPr/>
        <a:lstStyle/>
        <a:p>
          <a:r>
            <a:rPr lang="en-US" sz="1500" b="1" dirty="0"/>
            <a:t>Reading Literature</a:t>
          </a:r>
        </a:p>
      </dgm:t>
    </dgm:pt>
    <dgm:pt modelId="{8302A2A9-545E-416B-A7E7-90417E54A573}" type="sibTrans" cxnId="{BCF51E20-3ADD-43DE-8EEE-4BD3FD7E91B5}">
      <dgm:prSet/>
      <dgm:spPr/>
      <dgm:t>
        <a:bodyPr/>
        <a:lstStyle/>
        <a:p>
          <a:endParaRPr lang="en-US"/>
        </a:p>
      </dgm:t>
    </dgm:pt>
    <dgm:pt modelId="{7D81B2AE-214E-423A-8855-CD27C214A330}" type="parTrans" cxnId="{BCF51E20-3ADD-43DE-8EEE-4BD3FD7E91B5}">
      <dgm:prSet/>
      <dgm:spPr/>
      <dgm:t>
        <a:bodyPr/>
        <a:lstStyle/>
        <a:p>
          <a:endParaRPr lang="en-US"/>
        </a:p>
      </dgm:t>
    </dgm:pt>
    <dgm:pt modelId="{EF2DFE25-6C8F-45F2-9280-CD7B2402CB91}">
      <dgm:prSet phldrT="[Text]" custT="1"/>
      <dgm:spPr>
        <a:solidFill>
          <a:srgbClr val="0091B2"/>
        </a:solidFill>
      </dgm:spPr>
      <dgm:t>
        <a:bodyPr/>
        <a:lstStyle/>
        <a:p>
          <a:r>
            <a:rPr lang="en-US" sz="1800" b="1" dirty="0"/>
            <a:t>Students read and comprehend a range of sufficiently complex texts independently</a:t>
          </a:r>
        </a:p>
      </dgm:t>
    </dgm:pt>
    <dgm:pt modelId="{C6F858C4-5CD0-493C-87D7-1004B6837688}" type="sibTrans" cxnId="{A8560A74-ACF1-4733-8229-408F38F143B3}">
      <dgm:prSet/>
      <dgm:spPr/>
      <dgm:t>
        <a:bodyPr/>
        <a:lstStyle/>
        <a:p>
          <a:endParaRPr lang="en-US"/>
        </a:p>
      </dgm:t>
    </dgm:pt>
    <dgm:pt modelId="{3C2666D6-AC5E-4D74-9646-708737D079D5}" type="parTrans" cxnId="{A8560A74-ACF1-4733-8229-408F38F143B3}">
      <dgm:prSet/>
      <dgm:spPr/>
      <dgm:t>
        <a:bodyPr/>
        <a:lstStyle/>
        <a:p>
          <a:endParaRPr lang="en-US"/>
        </a:p>
      </dgm:t>
    </dgm:pt>
    <dgm:pt modelId="{8C5281CD-6A8E-4EE7-AC26-E0BF2D0AC23A}">
      <dgm:prSet custT="1"/>
      <dgm:spPr>
        <a:solidFill>
          <a:schemeClr val="tx1">
            <a:lumMod val="50000"/>
            <a:lumOff val="50000"/>
          </a:schemeClr>
        </a:solidFill>
      </dgm:spPr>
      <dgm:t>
        <a:bodyPr/>
        <a:lstStyle/>
        <a:p>
          <a:r>
            <a:rPr lang="en-US" sz="1800" b="1" dirty="0"/>
            <a:t>Students write effectively when using and/or analyzing sources. </a:t>
          </a:r>
        </a:p>
      </dgm:t>
    </dgm:pt>
    <dgm:pt modelId="{18A15307-BEE7-4D1B-BFDC-6C52DB3E12C3}" type="parTrans" cxnId="{B5BF4F52-4F3C-4C79-BEE8-ED8BA7A08961}">
      <dgm:prSet/>
      <dgm:spPr/>
      <dgm:t>
        <a:bodyPr/>
        <a:lstStyle/>
        <a:p>
          <a:endParaRPr lang="en-US"/>
        </a:p>
      </dgm:t>
    </dgm:pt>
    <dgm:pt modelId="{C155198B-0412-46D0-9BC7-EBA79367B558}" type="sibTrans" cxnId="{B5BF4F52-4F3C-4C79-BEE8-ED8BA7A08961}">
      <dgm:prSet/>
      <dgm:spPr/>
      <dgm:t>
        <a:bodyPr/>
        <a:lstStyle/>
        <a:p>
          <a:endParaRPr lang="en-US"/>
        </a:p>
      </dgm:t>
    </dgm:pt>
    <dgm:pt modelId="{3E961B85-882D-4308-A6CD-981DE00CD385}">
      <dgm:prSet custT="1"/>
      <dgm:spPr>
        <a:solidFill>
          <a:srgbClr val="0091B2">
            <a:alpha val="60000"/>
          </a:srgbClr>
        </a:solidFill>
      </dgm:spPr>
      <dgm:t>
        <a:bodyPr/>
        <a:lstStyle/>
        <a:p>
          <a:r>
            <a:rPr lang="en-US" sz="1400" b="1" dirty="0"/>
            <a:t>Reading Informational Text</a:t>
          </a:r>
        </a:p>
      </dgm:t>
    </dgm:pt>
    <dgm:pt modelId="{DA79A859-3D10-40B8-AB73-3F2BAFA73CCA}" type="parTrans" cxnId="{82FE8227-3BAB-407C-8906-9EC67E7AEEC0}">
      <dgm:prSet/>
      <dgm:spPr/>
      <dgm:t>
        <a:bodyPr/>
        <a:lstStyle/>
        <a:p>
          <a:endParaRPr lang="en-US"/>
        </a:p>
      </dgm:t>
    </dgm:pt>
    <dgm:pt modelId="{97C21A00-B0A2-4AC8-AFBD-1171D3EF1ED3}" type="sibTrans" cxnId="{82FE8227-3BAB-407C-8906-9EC67E7AEEC0}">
      <dgm:prSet/>
      <dgm:spPr/>
      <dgm:t>
        <a:bodyPr/>
        <a:lstStyle/>
        <a:p>
          <a:endParaRPr lang="en-US"/>
        </a:p>
      </dgm:t>
    </dgm:pt>
    <dgm:pt modelId="{AEE5BAD3-80DB-42F1-8E1C-A05AE99083A6}">
      <dgm:prSet custT="1"/>
      <dgm:spPr>
        <a:solidFill>
          <a:srgbClr val="0091B2">
            <a:alpha val="60000"/>
          </a:srgbClr>
        </a:solidFill>
      </dgm:spPr>
      <dgm:t>
        <a:bodyPr/>
        <a:lstStyle/>
        <a:p>
          <a:r>
            <a:rPr lang="en-US" sz="1400" b="1" dirty="0"/>
            <a:t>Vocabulary Interpretation and Use</a:t>
          </a:r>
        </a:p>
      </dgm:t>
    </dgm:pt>
    <dgm:pt modelId="{48D05EE0-45A1-495E-B5B5-6049BF97EC04}" type="parTrans" cxnId="{A65EC324-C8DA-4BDD-8DB8-60F15DB13EE9}">
      <dgm:prSet/>
      <dgm:spPr/>
      <dgm:t>
        <a:bodyPr/>
        <a:lstStyle/>
        <a:p>
          <a:endParaRPr lang="en-US"/>
        </a:p>
      </dgm:t>
    </dgm:pt>
    <dgm:pt modelId="{9FD4CE48-6B60-475F-9491-ACFD9DEACA98}" type="sibTrans" cxnId="{A65EC324-C8DA-4BDD-8DB8-60F15DB13EE9}">
      <dgm:prSet/>
      <dgm:spPr/>
      <dgm:t>
        <a:bodyPr/>
        <a:lstStyle/>
        <a:p>
          <a:endParaRPr lang="en-US"/>
        </a:p>
      </dgm:t>
    </dgm:pt>
    <dgm:pt modelId="{BA8CCB43-ABD9-406F-96FD-0F48B4C00FD3}">
      <dgm:prSet custT="1"/>
      <dgm:spPr>
        <a:solidFill>
          <a:schemeClr val="bg1">
            <a:lumMod val="65000"/>
          </a:schemeClr>
        </a:solidFill>
      </dgm:spPr>
      <dgm:t>
        <a:bodyPr/>
        <a:lstStyle/>
        <a:p>
          <a:r>
            <a:rPr lang="en-US" sz="1600" b="1" dirty="0"/>
            <a:t>Written Expression</a:t>
          </a:r>
        </a:p>
      </dgm:t>
    </dgm:pt>
    <dgm:pt modelId="{2154C11F-AACF-4C40-A135-C457CAD01E17}" type="parTrans" cxnId="{6F67B847-5595-44CC-A45A-39E442201A24}">
      <dgm:prSet/>
      <dgm:spPr/>
      <dgm:t>
        <a:bodyPr/>
        <a:lstStyle/>
        <a:p>
          <a:endParaRPr lang="en-US"/>
        </a:p>
      </dgm:t>
    </dgm:pt>
    <dgm:pt modelId="{DAF3F89D-CE5F-4FEC-A3B1-369BA08DCAEC}" type="sibTrans" cxnId="{6F67B847-5595-44CC-A45A-39E442201A24}">
      <dgm:prSet/>
      <dgm:spPr/>
      <dgm:t>
        <a:bodyPr/>
        <a:lstStyle/>
        <a:p>
          <a:endParaRPr lang="en-US"/>
        </a:p>
      </dgm:t>
    </dgm:pt>
    <dgm:pt modelId="{8C33E629-E528-4673-A8C4-9DC87EEC5630}">
      <dgm:prSet custT="1"/>
      <dgm:spPr>
        <a:solidFill>
          <a:schemeClr val="bg1">
            <a:lumMod val="65000"/>
          </a:schemeClr>
        </a:solidFill>
      </dgm:spPr>
      <dgm:t>
        <a:bodyPr/>
        <a:lstStyle/>
        <a:p>
          <a:r>
            <a:rPr lang="en-US" sz="1400" b="1" dirty="0"/>
            <a:t>Conventions and Knowledge of Language</a:t>
          </a:r>
        </a:p>
      </dgm:t>
    </dgm:pt>
    <dgm:pt modelId="{557AB01A-F119-462F-9D11-EC9A9BBD95F6}" type="parTrans" cxnId="{B7B31FFA-4CF1-4F72-9ECD-5C9838651BAC}">
      <dgm:prSet/>
      <dgm:spPr/>
      <dgm:t>
        <a:bodyPr/>
        <a:lstStyle/>
        <a:p>
          <a:endParaRPr lang="en-US"/>
        </a:p>
      </dgm:t>
    </dgm:pt>
    <dgm:pt modelId="{39C7089A-F5DA-4EB6-8B85-BE055C66DC4C}" type="sibTrans" cxnId="{B7B31FFA-4CF1-4F72-9ECD-5C9838651BAC}">
      <dgm:prSet/>
      <dgm:spPr/>
      <dgm:t>
        <a:bodyPr/>
        <a:lstStyle/>
        <a:p>
          <a:endParaRPr lang="en-US"/>
        </a:p>
      </dgm:t>
    </dgm:pt>
    <dgm:pt modelId="{3ED2881F-2039-4EE4-9178-15D8EF6D3E97}" type="pres">
      <dgm:prSet presAssocID="{259E9C46-72BD-4F19-9391-7FD52A037C5F}" presName="Name0" presStyleCnt="0">
        <dgm:presLayoutVars>
          <dgm:chPref val="1"/>
          <dgm:dir/>
          <dgm:animOne val="branch"/>
          <dgm:animLvl val="lvl"/>
          <dgm:resizeHandles/>
        </dgm:presLayoutVars>
      </dgm:prSet>
      <dgm:spPr/>
    </dgm:pt>
    <dgm:pt modelId="{BEA5EBA7-9E1E-4367-932B-F27EE8463C46}" type="pres">
      <dgm:prSet presAssocID="{0BFEC2C1-1AC3-4853-A757-FB681D550F7B}" presName="vertOne" presStyleCnt="0"/>
      <dgm:spPr/>
    </dgm:pt>
    <dgm:pt modelId="{CE2853C3-8D22-4EEB-99A1-326022E51770}" type="pres">
      <dgm:prSet presAssocID="{0BFEC2C1-1AC3-4853-A757-FB681D550F7B}" presName="txOne" presStyleLbl="node0" presStyleIdx="0" presStyleCnt="1" custScaleY="60050" custLinFactNeighborY="23929">
        <dgm:presLayoutVars>
          <dgm:chPref val="3"/>
        </dgm:presLayoutVars>
      </dgm:prSet>
      <dgm:spPr/>
    </dgm:pt>
    <dgm:pt modelId="{9B3D340B-F31D-4496-ABCE-BB4933FB22D5}" type="pres">
      <dgm:prSet presAssocID="{0BFEC2C1-1AC3-4853-A757-FB681D550F7B}" presName="parTransOne" presStyleCnt="0"/>
      <dgm:spPr/>
    </dgm:pt>
    <dgm:pt modelId="{61A830BD-FE61-44A1-830D-10A5288FF952}" type="pres">
      <dgm:prSet presAssocID="{0BFEC2C1-1AC3-4853-A757-FB681D550F7B}" presName="horzOne" presStyleCnt="0"/>
      <dgm:spPr/>
    </dgm:pt>
    <dgm:pt modelId="{63E4A7CB-52C2-4196-8FAD-73E7A223280C}" type="pres">
      <dgm:prSet presAssocID="{EF2DFE25-6C8F-45F2-9280-CD7B2402CB91}" presName="vertTwo" presStyleCnt="0"/>
      <dgm:spPr/>
    </dgm:pt>
    <dgm:pt modelId="{BF0C99B6-0110-4FBF-8CAF-C1BEEA48DB32}" type="pres">
      <dgm:prSet presAssocID="{EF2DFE25-6C8F-45F2-9280-CD7B2402CB91}" presName="txTwo" presStyleLbl="node2" presStyleIdx="0" presStyleCnt="3" custScaleX="93273">
        <dgm:presLayoutVars>
          <dgm:chPref val="3"/>
        </dgm:presLayoutVars>
      </dgm:prSet>
      <dgm:spPr/>
    </dgm:pt>
    <dgm:pt modelId="{CA444F59-C012-4510-8651-F5394EA473AC}" type="pres">
      <dgm:prSet presAssocID="{EF2DFE25-6C8F-45F2-9280-CD7B2402CB91}" presName="parTransTwo" presStyleCnt="0"/>
      <dgm:spPr/>
    </dgm:pt>
    <dgm:pt modelId="{5266D4E9-E8F4-4CB5-88E5-D6CBD3A91A63}" type="pres">
      <dgm:prSet presAssocID="{EF2DFE25-6C8F-45F2-9280-CD7B2402CB91}" presName="horzTwo" presStyleCnt="0"/>
      <dgm:spPr/>
    </dgm:pt>
    <dgm:pt modelId="{880CCE6D-0A6C-4D90-901D-2DC82CC80A44}" type="pres">
      <dgm:prSet presAssocID="{E8C09872-BA41-4A3A-838C-B8951C39903C}" presName="vertThree" presStyleCnt="0"/>
      <dgm:spPr/>
    </dgm:pt>
    <dgm:pt modelId="{F9EB82F5-6649-4365-8C16-35363D72439B}" type="pres">
      <dgm:prSet presAssocID="{E8C09872-BA41-4A3A-838C-B8951C39903C}" presName="txThree" presStyleLbl="node3" presStyleIdx="0" presStyleCnt="5">
        <dgm:presLayoutVars>
          <dgm:chPref val="3"/>
        </dgm:presLayoutVars>
      </dgm:prSet>
      <dgm:spPr/>
    </dgm:pt>
    <dgm:pt modelId="{3A3B78EE-615D-4C73-AE05-89DD646F8182}" type="pres">
      <dgm:prSet presAssocID="{E8C09872-BA41-4A3A-838C-B8951C39903C}" presName="horzThree" presStyleCnt="0"/>
      <dgm:spPr/>
    </dgm:pt>
    <dgm:pt modelId="{838744B4-3F01-428E-9321-83BAE5B8FC2F}" type="pres">
      <dgm:prSet presAssocID="{8302A2A9-545E-416B-A7E7-90417E54A573}" presName="sibSpaceThree" presStyleCnt="0"/>
      <dgm:spPr/>
    </dgm:pt>
    <dgm:pt modelId="{B72340EA-B2D9-4972-9420-CD819F219E99}" type="pres">
      <dgm:prSet presAssocID="{3E961B85-882D-4308-A6CD-981DE00CD385}" presName="vertThree" presStyleCnt="0"/>
      <dgm:spPr/>
    </dgm:pt>
    <dgm:pt modelId="{76E68AFD-BEEA-4EB4-B301-66695741DAF4}" type="pres">
      <dgm:prSet presAssocID="{3E961B85-882D-4308-A6CD-981DE00CD385}" presName="txThree" presStyleLbl="node3" presStyleIdx="1" presStyleCnt="5">
        <dgm:presLayoutVars>
          <dgm:chPref val="3"/>
        </dgm:presLayoutVars>
      </dgm:prSet>
      <dgm:spPr/>
    </dgm:pt>
    <dgm:pt modelId="{7B2D55AD-5CFE-485D-ABB0-AF30940DA1A0}" type="pres">
      <dgm:prSet presAssocID="{3E961B85-882D-4308-A6CD-981DE00CD385}" presName="horzThree" presStyleCnt="0"/>
      <dgm:spPr/>
    </dgm:pt>
    <dgm:pt modelId="{AE893B9D-27DD-4940-A04B-249B229735A9}" type="pres">
      <dgm:prSet presAssocID="{97C21A00-B0A2-4AC8-AFBD-1171D3EF1ED3}" presName="sibSpaceThree" presStyleCnt="0"/>
      <dgm:spPr/>
    </dgm:pt>
    <dgm:pt modelId="{EFCC8499-EC9B-4D60-B268-0488D55D8B0D}" type="pres">
      <dgm:prSet presAssocID="{AEE5BAD3-80DB-42F1-8E1C-A05AE99083A6}" presName="vertThree" presStyleCnt="0"/>
      <dgm:spPr/>
    </dgm:pt>
    <dgm:pt modelId="{0DEAF55B-653B-4602-946E-CA2345D343F5}" type="pres">
      <dgm:prSet presAssocID="{AEE5BAD3-80DB-42F1-8E1C-A05AE99083A6}" presName="txThree" presStyleLbl="node3" presStyleIdx="2" presStyleCnt="5">
        <dgm:presLayoutVars>
          <dgm:chPref val="3"/>
        </dgm:presLayoutVars>
      </dgm:prSet>
      <dgm:spPr/>
    </dgm:pt>
    <dgm:pt modelId="{654A765D-8071-4280-949D-3680CE910473}" type="pres">
      <dgm:prSet presAssocID="{AEE5BAD3-80DB-42F1-8E1C-A05AE99083A6}" presName="horzThree" presStyleCnt="0"/>
      <dgm:spPr/>
    </dgm:pt>
    <dgm:pt modelId="{878B232C-7E99-48BE-8736-1C2C471F8957}" type="pres">
      <dgm:prSet presAssocID="{C6F858C4-5CD0-493C-87D7-1004B6837688}" presName="sibSpaceTwo" presStyleCnt="0"/>
      <dgm:spPr/>
    </dgm:pt>
    <dgm:pt modelId="{0BACA4B8-6894-4B35-9126-5063244D19EE}" type="pres">
      <dgm:prSet presAssocID="{8C5281CD-6A8E-4EE7-AC26-E0BF2D0AC23A}" presName="vertTwo" presStyleCnt="0"/>
      <dgm:spPr/>
    </dgm:pt>
    <dgm:pt modelId="{FAE6083A-E99C-4838-A2E4-4229C993C0F7}" type="pres">
      <dgm:prSet presAssocID="{8C5281CD-6A8E-4EE7-AC26-E0BF2D0AC23A}" presName="txTwo" presStyleLbl="node2" presStyleIdx="1" presStyleCnt="3" custScaleX="96450" custLinFactNeighborX="-1475" custLinFactNeighborY="-1595">
        <dgm:presLayoutVars>
          <dgm:chPref val="3"/>
        </dgm:presLayoutVars>
      </dgm:prSet>
      <dgm:spPr/>
    </dgm:pt>
    <dgm:pt modelId="{42D6AEA1-CE42-4C41-B25A-F50E985CD181}" type="pres">
      <dgm:prSet presAssocID="{8C5281CD-6A8E-4EE7-AC26-E0BF2D0AC23A}" presName="parTransTwo" presStyleCnt="0"/>
      <dgm:spPr/>
    </dgm:pt>
    <dgm:pt modelId="{7B1A4462-0CAF-4BB3-8AB0-C7C3E279EA94}" type="pres">
      <dgm:prSet presAssocID="{8C5281CD-6A8E-4EE7-AC26-E0BF2D0AC23A}" presName="horzTwo" presStyleCnt="0"/>
      <dgm:spPr/>
    </dgm:pt>
    <dgm:pt modelId="{E0C11B86-6100-4B22-8176-798277A44CB4}" type="pres">
      <dgm:prSet presAssocID="{BA8CCB43-ABD9-406F-96FD-0F48B4C00FD3}" presName="vertThree" presStyleCnt="0"/>
      <dgm:spPr/>
    </dgm:pt>
    <dgm:pt modelId="{52048A83-900E-4722-983E-B23B7B5C934B}" type="pres">
      <dgm:prSet presAssocID="{BA8CCB43-ABD9-406F-96FD-0F48B4C00FD3}" presName="txThree" presStyleLbl="node3" presStyleIdx="3" presStyleCnt="5">
        <dgm:presLayoutVars>
          <dgm:chPref val="3"/>
        </dgm:presLayoutVars>
      </dgm:prSet>
      <dgm:spPr/>
    </dgm:pt>
    <dgm:pt modelId="{B9E0764D-B762-4845-B268-28203CBA68A1}" type="pres">
      <dgm:prSet presAssocID="{BA8CCB43-ABD9-406F-96FD-0F48B4C00FD3}" presName="horzThree" presStyleCnt="0"/>
      <dgm:spPr/>
    </dgm:pt>
    <dgm:pt modelId="{584CF285-F9D3-4578-9344-A352AD80FA92}" type="pres">
      <dgm:prSet presAssocID="{DAF3F89D-CE5F-4FEC-A3B1-369BA08DCAEC}" presName="sibSpaceThree" presStyleCnt="0"/>
      <dgm:spPr/>
    </dgm:pt>
    <dgm:pt modelId="{977836E2-9FAB-4143-BDC2-D2C90C76C1AE}" type="pres">
      <dgm:prSet presAssocID="{8C33E629-E528-4673-A8C4-9DC87EEC5630}" presName="vertThree" presStyleCnt="0"/>
      <dgm:spPr/>
    </dgm:pt>
    <dgm:pt modelId="{F3505574-33A9-468D-8CEF-4ADF71CB9495}" type="pres">
      <dgm:prSet presAssocID="{8C33E629-E528-4673-A8C4-9DC87EEC5630}" presName="txThree" presStyleLbl="node3" presStyleIdx="4" presStyleCnt="5">
        <dgm:presLayoutVars>
          <dgm:chPref val="3"/>
        </dgm:presLayoutVars>
      </dgm:prSet>
      <dgm:spPr/>
    </dgm:pt>
    <dgm:pt modelId="{8289B21D-63E1-4522-A6E2-135B8C0E42D9}" type="pres">
      <dgm:prSet presAssocID="{8C33E629-E528-4673-A8C4-9DC87EEC5630}" presName="horzThree" presStyleCnt="0"/>
      <dgm:spPr/>
    </dgm:pt>
    <dgm:pt modelId="{AE36F022-AAC8-4907-9796-EB182EC960B4}" type="pres">
      <dgm:prSet presAssocID="{C155198B-0412-46D0-9BC7-EBA79367B558}" presName="sibSpaceTwo" presStyleCnt="0"/>
      <dgm:spPr/>
    </dgm:pt>
    <dgm:pt modelId="{2FA0B3A4-091A-4591-87CA-BA79C0D17CF2}" type="pres">
      <dgm:prSet presAssocID="{5C084ED3-FB46-404D-9066-B9F98F6C1326}" presName="vertTwo" presStyleCnt="0"/>
      <dgm:spPr/>
    </dgm:pt>
    <dgm:pt modelId="{62F4246D-493F-4A4B-9AC1-02082E8EB325}" type="pres">
      <dgm:prSet presAssocID="{5C084ED3-FB46-404D-9066-B9F98F6C1326}" presName="txTwo" presStyleLbl="node2" presStyleIdx="2" presStyleCnt="3" custScaleX="128325" custScaleY="215427" custLinFactNeighborY="-162">
        <dgm:presLayoutVars>
          <dgm:chPref val="3"/>
        </dgm:presLayoutVars>
      </dgm:prSet>
      <dgm:spPr/>
    </dgm:pt>
    <dgm:pt modelId="{737DDBBE-A493-454C-9488-9088732724FA}" type="pres">
      <dgm:prSet presAssocID="{5C084ED3-FB46-404D-9066-B9F98F6C1326}" presName="horzTwo" presStyleCnt="0"/>
      <dgm:spPr/>
    </dgm:pt>
  </dgm:ptLst>
  <dgm:cxnLst>
    <dgm:cxn modelId="{48258F0A-F23A-4793-B23C-1B90362E37B5}" srcId="{0BFEC2C1-1AC3-4853-A757-FB681D550F7B}" destId="{5C084ED3-FB46-404D-9066-B9F98F6C1326}" srcOrd="2" destOrd="0" parTransId="{8B89319A-E72F-4B5B-8877-10543B20D14F}" sibTransId="{C1B0E0C3-7EF5-47D2-8D6B-277C08C811DE}"/>
    <dgm:cxn modelId="{BCF51E20-3ADD-43DE-8EEE-4BD3FD7E91B5}" srcId="{EF2DFE25-6C8F-45F2-9280-CD7B2402CB91}" destId="{E8C09872-BA41-4A3A-838C-B8951C39903C}" srcOrd="0" destOrd="0" parTransId="{7D81B2AE-214E-423A-8855-CD27C214A330}" sibTransId="{8302A2A9-545E-416B-A7E7-90417E54A573}"/>
    <dgm:cxn modelId="{A65EC324-C8DA-4BDD-8DB8-60F15DB13EE9}" srcId="{EF2DFE25-6C8F-45F2-9280-CD7B2402CB91}" destId="{AEE5BAD3-80DB-42F1-8E1C-A05AE99083A6}" srcOrd="2" destOrd="0" parTransId="{48D05EE0-45A1-495E-B5B5-6049BF97EC04}" sibTransId="{9FD4CE48-6B60-475F-9491-ACFD9DEACA98}"/>
    <dgm:cxn modelId="{82FE8227-3BAB-407C-8906-9EC67E7AEEC0}" srcId="{EF2DFE25-6C8F-45F2-9280-CD7B2402CB91}" destId="{3E961B85-882D-4308-A6CD-981DE00CD385}" srcOrd="1" destOrd="0" parTransId="{DA79A859-3D10-40B8-AB73-3F2BAFA73CCA}" sibTransId="{97C21A00-B0A2-4AC8-AFBD-1171D3EF1ED3}"/>
    <dgm:cxn modelId="{876E6D44-3CE3-4CC2-BAA9-A9E31B4F2FB2}" type="presOf" srcId="{259E9C46-72BD-4F19-9391-7FD52A037C5F}" destId="{3ED2881F-2039-4EE4-9178-15D8EF6D3E97}" srcOrd="0" destOrd="0" presId="urn:microsoft.com/office/officeart/2005/8/layout/hierarchy4"/>
    <dgm:cxn modelId="{20708244-9E79-451D-A12C-D5D9A8244618}" type="presOf" srcId="{E8C09872-BA41-4A3A-838C-B8951C39903C}" destId="{F9EB82F5-6649-4365-8C16-35363D72439B}" srcOrd="0" destOrd="0" presId="urn:microsoft.com/office/officeart/2005/8/layout/hierarchy4"/>
    <dgm:cxn modelId="{6F67B847-5595-44CC-A45A-39E442201A24}" srcId="{8C5281CD-6A8E-4EE7-AC26-E0BF2D0AC23A}" destId="{BA8CCB43-ABD9-406F-96FD-0F48B4C00FD3}" srcOrd="0" destOrd="0" parTransId="{2154C11F-AACF-4C40-A135-C457CAD01E17}" sibTransId="{DAF3F89D-CE5F-4FEC-A3B1-369BA08DCAEC}"/>
    <dgm:cxn modelId="{5C61356C-20AB-4A51-8EFE-50C70AD19A24}" type="presOf" srcId="{AEE5BAD3-80DB-42F1-8E1C-A05AE99083A6}" destId="{0DEAF55B-653B-4602-946E-CA2345D343F5}" srcOrd="0" destOrd="0" presId="urn:microsoft.com/office/officeart/2005/8/layout/hierarchy4"/>
    <dgm:cxn modelId="{B5BF4F52-4F3C-4C79-BEE8-ED8BA7A08961}" srcId="{0BFEC2C1-1AC3-4853-A757-FB681D550F7B}" destId="{8C5281CD-6A8E-4EE7-AC26-E0BF2D0AC23A}" srcOrd="1" destOrd="0" parTransId="{18A15307-BEE7-4D1B-BFDC-6C52DB3E12C3}" sibTransId="{C155198B-0412-46D0-9BC7-EBA79367B558}"/>
    <dgm:cxn modelId="{A8560A74-ACF1-4733-8229-408F38F143B3}" srcId="{0BFEC2C1-1AC3-4853-A757-FB681D550F7B}" destId="{EF2DFE25-6C8F-45F2-9280-CD7B2402CB91}" srcOrd="0" destOrd="0" parTransId="{3C2666D6-AC5E-4D74-9646-708737D079D5}" sibTransId="{C6F858C4-5CD0-493C-87D7-1004B6837688}"/>
    <dgm:cxn modelId="{81335158-7CF5-499D-ADDF-93598C7D25D7}" type="presOf" srcId="{8C33E629-E528-4673-A8C4-9DC87EEC5630}" destId="{F3505574-33A9-468D-8CEF-4ADF71CB9495}" srcOrd="0" destOrd="0" presId="urn:microsoft.com/office/officeart/2005/8/layout/hierarchy4"/>
    <dgm:cxn modelId="{9A955F8C-9D9D-48F6-9545-B99E5EEB41E8}" type="presOf" srcId="{0BFEC2C1-1AC3-4853-A757-FB681D550F7B}" destId="{CE2853C3-8D22-4EEB-99A1-326022E51770}" srcOrd="0" destOrd="0" presId="urn:microsoft.com/office/officeart/2005/8/layout/hierarchy4"/>
    <dgm:cxn modelId="{1464DA93-600F-4F99-A325-8AFC6461DB78}" type="presOf" srcId="{5C084ED3-FB46-404D-9066-B9F98F6C1326}" destId="{62F4246D-493F-4A4B-9AC1-02082E8EB325}" srcOrd="0" destOrd="0" presId="urn:microsoft.com/office/officeart/2005/8/layout/hierarchy4"/>
    <dgm:cxn modelId="{5B0C7EA3-7315-4493-B89C-02D44F945E1C}" type="presOf" srcId="{3E961B85-882D-4308-A6CD-981DE00CD385}" destId="{76E68AFD-BEEA-4EB4-B301-66695741DAF4}" srcOrd="0" destOrd="0" presId="urn:microsoft.com/office/officeart/2005/8/layout/hierarchy4"/>
    <dgm:cxn modelId="{E1DA63C9-DEAB-43B3-9824-0EF2151BC557}" type="presOf" srcId="{BA8CCB43-ABD9-406F-96FD-0F48B4C00FD3}" destId="{52048A83-900E-4722-983E-B23B7B5C934B}" srcOrd="0" destOrd="0" presId="urn:microsoft.com/office/officeart/2005/8/layout/hierarchy4"/>
    <dgm:cxn modelId="{191D67E3-5033-4979-AECD-AFC41F409098}" type="presOf" srcId="{EF2DFE25-6C8F-45F2-9280-CD7B2402CB91}" destId="{BF0C99B6-0110-4FBF-8CAF-C1BEEA48DB32}" srcOrd="0" destOrd="0" presId="urn:microsoft.com/office/officeart/2005/8/layout/hierarchy4"/>
    <dgm:cxn modelId="{293ABEEC-20B4-4514-B7BE-5FD087147A4F}" type="presOf" srcId="{8C5281CD-6A8E-4EE7-AC26-E0BF2D0AC23A}" destId="{FAE6083A-E99C-4838-A2E4-4229C993C0F7}" srcOrd="0" destOrd="0" presId="urn:microsoft.com/office/officeart/2005/8/layout/hierarchy4"/>
    <dgm:cxn modelId="{B7B31FFA-4CF1-4F72-9ECD-5C9838651BAC}" srcId="{8C5281CD-6A8E-4EE7-AC26-E0BF2D0AC23A}" destId="{8C33E629-E528-4673-A8C4-9DC87EEC5630}" srcOrd="1" destOrd="0" parTransId="{557AB01A-F119-462F-9D11-EC9A9BBD95F6}" sibTransId="{39C7089A-F5DA-4EB6-8B85-BE055C66DC4C}"/>
    <dgm:cxn modelId="{EEBC79FD-B319-4A7C-AA2B-B28E293A99B3}" srcId="{259E9C46-72BD-4F19-9391-7FD52A037C5F}" destId="{0BFEC2C1-1AC3-4853-A757-FB681D550F7B}" srcOrd="0" destOrd="0" parTransId="{FD52AF77-3F3B-4ED9-8064-11AFF5803947}" sibTransId="{B72263C7-AB61-405C-9180-35815214FEB7}"/>
    <dgm:cxn modelId="{27FB8F61-8271-4374-9CC8-CB0603D85263}" type="presParOf" srcId="{3ED2881F-2039-4EE4-9178-15D8EF6D3E97}" destId="{BEA5EBA7-9E1E-4367-932B-F27EE8463C46}" srcOrd="0" destOrd="0" presId="urn:microsoft.com/office/officeart/2005/8/layout/hierarchy4"/>
    <dgm:cxn modelId="{28DBE183-D712-4275-9EDA-1A5DBD96C8B6}" type="presParOf" srcId="{BEA5EBA7-9E1E-4367-932B-F27EE8463C46}" destId="{CE2853C3-8D22-4EEB-99A1-326022E51770}" srcOrd="0" destOrd="0" presId="urn:microsoft.com/office/officeart/2005/8/layout/hierarchy4"/>
    <dgm:cxn modelId="{BA672576-EE27-4E97-85D6-F20149576345}" type="presParOf" srcId="{BEA5EBA7-9E1E-4367-932B-F27EE8463C46}" destId="{9B3D340B-F31D-4496-ABCE-BB4933FB22D5}" srcOrd="1" destOrd="0" presId="urn:microsoft.com/office/officeart/2005/8/layout/hierarchy4"/>
    <dgm:cxn modelId="{99DF736E-C28E-4C52-80C2-0A9D6E1B66BD}" type="presParOf" srcId="{BEA5EBA7-9E1E-4367-932B-F27EE8463C46}" destId="{61A830BD-FE61-44A1-830D-10A5288FF952}" srcOrd="2" destOrd="0" presId="urn:microsoft.com/office/officeart/2005/8/layout/hierarchy4"/>
    <dgm:cxn modelId="{C250B56D-83E6-407D-AE7B-D0359D0B6228}" type="presParOf" srcId="{61A830BD-FE61-44A1-830D-10A5288FF952}" destId="{63E4A7CB-52C2-4196-8FAD-73E7A223280C}" srcOrd="0" destOrd="0" presId="urn:microsoft.com/office/officeart/2005/8/layout/hierarchy4"/>
    <dgm:cxn modelId="{9F43CD36-169A-47F2-87E5-760CE49CE4C0}" type="presParOf" srcId="{63E4A7CB-52C2-4196-8FAD-73E7A223280C}" destId="{BF0C99B6-0110-4FBF-8CAF-C1BEEA48DB32}" srcOrd="0" destOrd="0" presId="urn:microsoft.com/office/officeart/2005/8/layout/hierarchy4"/>
    <dgm:cxn modelId="{CC611A43-B75B-4068-A7EF-6D2E29154DAB}" type="presParOf" srcId="{63E4A7CB-52C2-4196-8FAD-73E7A223280C}" destId="{CA444F59-C012-4510-8651-F5394EA473AC}" srcOrd="1" destOrd="0" presId="urn:microsoft.com/office/officeart/2005/8/layout/hierarchy4"/>
    <dgm:cxn modelId="{F496E49B-37D8-4C2D-9253-C98CE38A6E21}" type="presParOf" srcId="{63E4A7CB-52C2-4196-8FAD-73E7A223280C}" destId="{5266D4E9-E8F4-4CB5-88E5-D6CBD3A91A63}" srcOrd="2" destOrd="0" presId="urn:microsoft.com/office/officeart/2005/8/layout/hierarchy4"/>
    <dgm:cxn modelId="{15CDAAB2-A9B0-47D4-A24D-7A27378C39F2}" type="presParOf" srcId="{5266D4E9-E8F4-4CB5-88E5-D6CBD3A91A63}" destId="{880CCE6D-0A6C-4D90-901D-2DC82CC80A44}" srcOrd="0" destOrd="0" presId="urn:microsoft.com/office/officeart/2005/8/layout/hierarchy4"/>
    <dgm:cxn modelId="{0B66A42A-3A32-43F5-AF30-B669E81610CC}" type="presParOf" srcId="{880CCE6D-0A6C-4D90-901D-2DC82CC80A44}" destId="{F9EB82F5-6649-4365-8C16-35363D72439B}" srcOrd="0" destOrd="0" presId="urn:microsoft.com/office/officeart/2005/8/layout/hierarchy4"/>
    <dgm:cxn modelId="{2B6CA40A-EF9D-4D94-80E0-BF35AB7E394A}" type="presParOf" srcId="{880CCE6D-0A6C-4D90-901D-2DC82CC80A44}" destId="{3A3B78EE-615D-4C73-AE05-89DD646F8182}" srcOrd="1" destOrd="0" presId="urn:microsoft.com/office/officeart/2005/8/layout/hierarchy4"/>
    <dgm:cxn modelId="{48C824FA-2C6E-4557-9AA0-C573A0A768C7}" type="presParOf" srcId="{5266D4E9-E8F4-4CB5-88E5-D6CBD3A91A63}" destId="{838744B4-3F01-428E-9321-83BAE5B8FC2F}" srcOrd="1" destOrd="0" presId="urn:microsoft.com/office/officeart/2005/8/layout/hierarchy4"/>
    <dgm:cxn modelId="{A1EF5FE1-486B-4818-8FDA-13E06AE8E31D}" type="presParOf" srcId="{5266D4E9-E8F4-4CB5-88E5-D6CBD3A91A63}" destId="{B72340EA-B2D9-4972-9420-CD819F219E99}" srcOrd="2" destOrd="0" presId="urn:microsoft.com/office/officeart/2005/8/layout/hierarchy4"/>
    <dgm:cxn modelId="{4FF8F6DE-BEEF-414B-8185-DCD2153912D1}" type="presParOf" srcId="{B72340EA-B2D9-4972-9420-CD819F219E99}" destId="{76E68AFD-BEEA-4EB4-B301-66695741DAF4}" srcOrd="0" destOrd="0" presId="urn:microsoft.com/office/officeart/2005/8/layout/hierarchy4"/>
    <dgm:cxn modelId="{4470763C-A2BC-4A64-9279-A82FEFD56AEA}" type="presParOf" srcId="{B72340EA-B2D9-4972-9420-CD819F219E99}" destId="{7B2D55AD-5CFE-485D-ABB0-AF30940DA1A0}" srcOrd="1" destOrd="0" presId="urn:microsoft.com/office/officeart/2005/8/layout/hierarchy4"/>
    <dgm:cxn modelId="{5AEB94A1-2B41-4F1E-8D6E-9C29ED7150EB}" type="presParOf" srcId="{5266D4E9-E8F4-4CB5-88E5-D6CBD3A91A63}" destId="{AE893B9D-27DD-4940-A04B-249B229735A9}" srcOrd="3" destOrd="0" presId="urn:microsoft.com/office/officeart/2005/8/layout/hierarchy4"/>
    <dgm:cxn modelId="{50E51DBB-FCA6-4754-BFEE-757C5BD59119}" type="presParOf" srcId="{5266D4E9-E8F4-4CB5-88E5-D6CBD3A91A63}" destId="{EFCC8499-EC9B-4D60-B268-0488D55D8B0D}" srcOrd="4" destOrd="0" presId="urn:microsoft.com/office/officeart/2005/8/layout/hierarchy4"/>
    <dgm:cxn modelId="{F2A8D755-72EF-40B8-A4E9-48734ED7F278}" type="presParOf" srcId="{EFCC8499-EC9B-4D60-B268-0488D55D8B0D}" destId="{0DEAF55B-653B-4602-946E-CA2345D343F5}" srcOrd="0" destOrd="0" presId="urn:microsoft.com/office/officeart/2005/8/layout/hierarchy4"/>
    <dgm:cxn modelId="{EEC5AD80-A49B-4120-A72F-12C3CD822349}" type="presParOf" srcId="{EFCC8499-EC9B-4D60-B268-0488D55D8B0D}" destId="{654A765D-8071-4280-949D-3680CE910473}" srcOrd="1" destOrd="0" presId="urn:microsoft.com/office/officeart/2005/8/layout/hierarchy4"/>
    <dgm:cxn modelId="{2B291AB9-6061-49B2-ABC9-7123265BA7B9}" type="presParOf" srcId="{61A830BD-FE61-44A1-830D-10A5288FF952}" destId="{878B232C-7E99-48BE-8736-1C2C471F8957}" srcOrd="1" destOrd="0" presId="urn:microsoft.com/office/officeart/2005/8/layout/hierarchy4"/>
    <dgm:cxn modelId="{4E4719C4-644F-493F-8249-C0D8DFC63176}" type="presParOf" srcId="{61A830BD-FE61-44A1-830D-10A5288FF952}" destId="{0BACA4B8-6894-4B35-9126-5063244D19EE}" srcOrd="2" destOrd="0" presId="urn:microsoft.com/office/officeart/2005/8/layout/hierarchy4"/>
    <dgm:cxn modelId="{73DD78ED-F538-436C-A634-036D0C956E28}" type="presParOf" srcId="{0BACA4B8-6894-4B35-9126-5063244D19EE}" destId="{FAE6083A-E99C-4838-A2E4-4229C993C0F7}" srcOrd="0" destOrd="0" presId="urn:microsoft.com/office/officeart/2005/8/layout/hierarchy4"/>
    <dgm:cxn modelId="{CDAF9F99-7371-4C2C-A6E3-A0F0A59F2214}" type="presParOf" srcId="{0BACA4B8-6894-4B35-9126-5063244D19EE}" destId="{42D6AEA1-CE42-4C41-B25A-F50E985CD181}" srcOrd="1" destOrd="0" presId="urn:microsoft.com/office/officeart/2005/8/layout/hierarchy4"/>
    <dgm:cxn modelId="{356FEB8C-9281-485F-9404-E21E12709602}" type="presParOf" srcId="{0BACA4B8-6894-4B35-9126-5063244D19EE}" destId="{7B1A4462-0CAF-4BB3-8AB0-C7C3E279EA94}" srcOrd="2" destOrd="0" presId="urn:microsoft.com/office/officeart/2005/8/layout/hierarchy4"/>
    <dgm:cxn modelId="{A41AC916-FFED-4B24-80E0-67A48D32D1E3}" type="presParOf" srcId="{7B1A4462-0CAF-4BB3-8AB0-C7C3E279EA94}" destId="{E0C11B86-6100-4B22-8176-798277A44CB4}" srcOrd="0" destOrd="0" presId="urn:microsoft.com/office/officeart/2005/8/layout/hierarchy4"/>
    <dgm:cxn modelId="{13350BB0-8578-4322-8253-50B364B192DF}" type="presParOf" srcId="{E0C11B86-6100-4B22-8176-798277A44CB4}" destId="{52048A83-900E-4722-983E-B23B7B5C934B}" srcOrd="0" destOrd="0" presId="urn:microsoft.com/office/officeart/2005/8/layout/hierarchy4"/>
    <dgm:cxn modelId="{948839FF-FD0D-400A-9D36-E3AEFB5D883A}" type="presParOf" srcId="{E0C11B86-6100-4B22-8176-798277A44CB4}" destId="{B9E0764D-B762-4845-B268-28203CBA68A1}" srcOrd="1" destOrd="0" presId="urn:microsoft.com/office/officeart/2005/8/layout/hierarchy4"/>
    <dgm:cxn modelId="{ECD3E63F-1DF6-4862-8DBA-C820FD72B9C3}" type="presParOf" srcId="{7B1A4462-0CAF-4BB3-8AB0-C7C3E279EA94}" destId="{584CF285-F9D3-4578-9344-A352AD80FA92}" srcOrd="1" destOrd="0" presId="urn:microsoft.com/office/officeart/2005/8/layout/hierarchy4"/>
    <dgm:cxn modelId="{DEBB9F17-02E2-48B1-8A57-D4A6B6751CD8}" type="presParOf" srcId="{7B1A4462-0CAF-4BB3-8AB0-C7C3E279EA94}" destId="{977836E2-9FAB-4143-BDC2-D2C90C76C1AE}" srcOrd="2" destOrd="0" presId="urn:microsoft.com/office/officeart/2005/8/layout/hierarchy4"/>
    <dgm:cxn modelId="{E0F18780-0B71-4348-8DE2-6D5015B4CD69}" type="presParOf" srcId="{977836E2-9FAB-4143-BDC2-D2C90C76C1AE}" destId="{F3505574-33A9-468D-8CEF-4ADF71CB9495}" srcOrd="0" destOrd="0" presId="urn:microsoft.com/office/officeart/2005/8/layout/hierarchy4"/>
    <dgm:cxn modelId="{C880AE35-BAE7-4095-B1ED-DD516874F0A4}" type="presParOf" srcId="{977836E2-9FAB-4143-BDC2-D2C90C76C1AE}" destId="{8289B21D-63E1-4522-A6E2-135B8C0E42D9}" srcOrd="1" destOrd="0" presId="urn:microsoft.com/office/officeart/2005/8/layout/hierarchy4"/>
    <dgm:cxn modelId="{E67E9D37-6F47-4F5B-922B-A022B3D66321}" type="presParOf" srcId="{61A830BD-FE61-44A1-830D-10A5288FF952}" destId="{AE36F022-AAC8-4907-9796-EB182EC960B4}" srcOrd="3" destOrd="0" presId="urn:microsoft.com/office/officeart/2005/8/layout/hierarchy4"/>
    <dgm:cxn modelId="{9F5A2F92-C4AF-464F-8879-CB77CC995F3C}" type="presParOf" srcId="{61A830BD-FE61-44A1-830D-10A5288FF952}" destId="{2FA0B3A4-091A-4591-87CA-BA79C0D17CF2}" srcOrd="4" destOrd="0" presId="urn:microsoft.com/office/officeart/2005/8/layout/hierarchy4"/>
    <dgm:cxn modelId="{7D2EEA5D-7483-41BC-9557-3FC9F637BC2B}" type="presParOf" srcId="{2FA0B3A4-091A-4591-87CA-BA79C0D17CF2}" destId="{62F4246D-493F-4A4B-9AC1-02082E8EB325}" srcOrd="0" destOrd="0" presId="urn:microsoft.com/office/officeart/2005/8/layout/hierarchy4"/>
    <dgm:cxn modelId="{C14FFFB5-D913-4DCC-A537-FA2BCFD172D0}" type="presParOf" srcId="{2FA0B3A4-091A-4591-87CA-BA79C0D17CF2}" destId="{737DDBBE-A493-454C-9488-9088732724F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D4309-5D0C-451B-BE90-5CBCE8820E5B}">
      <dsp:nvSpPr>
        <dsp:cNvPr id="0" name=""/>
        <dsp:cNvSpPr/>
      </dsp:nvSpPr>
      <dsp:spPr>
        <a:xfrm>
          <a:off x="4267470" y="2007127"/>
          <a:ext cx="794544" cy="1421454"/>
        </a:xfrm>
        <a:custGeom>
          <a:avLst/>
          <a:gdLst/>
          <a:ahLst/>
          <a:cxnLst/>
          <a:rect l="0" t="0" r="0" b="0"/>
          <a:pathLst>
            <a:path>
              <a:moveTo>
                <a:pt x="0" y="0"/>
              </a:moveTo>
              <a:lnTo>
                <a:pt x="0" y="1421454"/>
              </a:lnTo>
              <a:lnTo>
                <a:pt x="794544" y="1421454"/>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6A0C05-8B94-42DA-8FD7-84D4445AFD5B}">
      <dsp:nvSpPr>
        <dsp:cNvPr id="0" name=""/>
        <dsp:cNvSpPr/>
      </dsp:nvSpPr>
      <dsp:spPr>
        <a:xfrm>
          <a:off x="4267470" y="2007127"/>
          <a:ext cx="658447" cy="511350"/>
        </a:xfrm>
        <a:custGeom>
          <a:avLst/>
          <a:gdLst/>
          <a:ahLst/>
          <a:cxnLst/>
          <a:rect l="0" t="0" r="0" b="0"/>
          <a:pathLst>
            <a:path>
              <a:moveTo>
                <a:pt x="0" y="0"/>
              </a:moveTo>
              <a:lnTo>
                <a:pt x="0" y="511350"/>
              </a:lnTo>
              <a:lnTo>
                <a:pt x="658447" y="51135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3D1DBB-3B34-47E3-BF03-D5FA3385F98B}">
      <dsp:nvSpPr>
        <dsp:cNvPr id="0" name=""/>
        <dsp:cNvSpPr/>
      </dsp:nvSpPr>
      <dsp:spPr>
        <a:xfrm>
          <a:off x="4279257" y="696682"/>
          <a:ext cx="1753689" cy="261703"/>
        </a:xfrm>
        <a:custGeom>
          <a:avLst/>
          <a:gdLst/>
          <a:ahLst/>
          <a:cxnLst/>
          <a:rect l="0" t="0" r="0" b="0"/>
          <a:pathLst>
            <a:path>
              <a:moveTo>
                <a:pt x="0" y="0"/>
              </a:moveTo>
              <a:lnTo>
                <a:pt x="0" y="142249"/>
              </a:lnTo>
              <a:lnTo>
                <a:pt x="1753689" y="142249"/>
              </a:lnTo>
              <a:lnTo>
                <a:pt x="1753689" y="26170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27386C-C611-4CF4-A638-154F0C7628C3}">
      <dsp:nvSpPr>
        <dsp:cNvPr id="0" name=""/>
        <dsp:cNvSpPr/>
      </dsp:nvSpPr>
      <dsp:spPr>
        <a:xfrm>
          <a:off x="468393" y="1913896"/>
          <a:ext cx="532771" cy="3869016"/>
        </a:xfrm>
        <a:custGeom>
          <a:avLst/>
          <a:gdLst/>
          <a:ahLst/>
          <a:cxnLst/>
          <a:rect l="0" t="0" r="0" b="0"/>
          <a:pathLst>
            <a:path>
              <a:moveTo>
                <a:pt x="0" y="0"/>
              </a:moveTo>
              <a:lnTo>
                <a:pt x="0" y="3869016"/>
              </a:lnTo>
              <a:lnTo>
                <a:pt x="532771" y="3869016"/>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83D709-6304-4703-9864-5B41DC6A4663}">
      <dsp:nvSpPr>
        <dsp:cNvPr id="0" name=""/>
        <dsp:cNvSpPr/>
      </dsp:nvSpPr>
      <dsp:spPr>
        <a:xfrm>
          <a:off x="468393" y="1913896"/>
          <a:ext cx="499369" cy="3047549"/>
        </a:xfrm>
        <a:custGeom>
          <a:avLst/>
          <a:gdLst/>
          <a:ahLst/>
          <a:cxnLst/>
          <a:rect l="0" t="0" r="0" b="0"/>
          <a:pathLst>
            <a:path>
              <a:moveTo>
                <a:pt x="0" y="0"/>
              </a:moveTo>
              <a:lnTo>
                <a:pt x="0" y="3047549"/>
              </a:lnTo>
              <a:lnTo>
                <a:pt x="499369" y="3047549"/>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5F10EC-6B33-42A8-BE63-18E6651CD7B3}">
      <dsp:nvSpPr>
        <dsp:cNvPr id="0" name=""/>
        <dsp:cNvSpPr/>
      </dsp:nvSpPr>
      <dsp:spPr>
        <a:xfrm>
          <a:off x="468393" y="1913896"/>
          <a:ext cx="532771" cy="1945102"/>
        </a:xfrm>
        <a:custGeom>
          <a:avLst/>
          <a:gdLst/>
          <a:ahLst/>
          <a:cxnLst/>
          <a:rect l="0" t="0" r="0" b="0"/>
          <a:pathLst>
            <a:path>
              <a:moveTo>
                <a:pt x="0" y="0"/>
              </a:moveTo>
              <a:lnTo>
                <a:pt x="0" y="1945102"/>
              </a:lnTo>
              <a:lnTo>
                <a:pt x="532771" y="194510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4CD99D-9BFA-4E58-9E8D-DA60051534C5}">
      <dsp:nvSpPr>
        <dsp:cNvPr id="0" name=""/>
        <dsp:cNvSpPr/>
      </dsp:nvSpPr>
      <dsp:spPr>
        <a:xfrm>
          <a:off x="468393" y="1913896"/>
          <a:ext cx="519198" cy="781429"/>
        </a:xfrm>
        <a:custGeom>
          <a:avLst/>
          <a:gdLst/>
          <a:ahLst/>
          <a:cxnLst/>
          <a:rect l="0" t="0" r="0" b="0"/>
          <a:pathLst>
            <a:path>
              <a:moveTo>
                <a:pt x="0" y="0"/>
              </a:moveTo>
              <a:lnTo>
                <a:pt x="0" y="781429"/>
              </a:lnTo>
              <a:lnTo>
                <a:pt x="519198" y="781429"/>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5E74B0-617E-43BA-ACAC-20C6BFBF00FF}">
      <dsp:nvSpPr>
        <dsp:cNvPr id="0" name=""/>
        <dsp:cNvSpPr/>
      </dsp:nvSpPr>
      <dsp:spPr>
        <a:xfrm>
          <a:off x="1852924" y="696682"/>
          <a:ext cx="2426333" cy="241742"/>
        </a:xfrm>
        <a:custGeom>
          <a:avLst/>
          <a:gdLst/>
          <a:ahLst/>
          <a:cxnLst/>
          <a:rect l="0" t="0" r="0" b="0"/>
          <a:pathLst>
            <a:path>
              <a:moveTo>
                <a:pt x="2426333" y="0"/>
              </a:moveTo>
              <a:lnTo>
                <a:pt x="2426333" y="122289"/>
              </a:lnTo>
              <a:lnTo>
                <a:pt x="0" y="122289"/>
              </a:lnTo>
              <a:lnTo>
                <a:pt x="0" y="24174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92914D-FFFD-470D-9B2D-E8413C8D8A94}">
      <dsp:nvSpPr>
        <dsp:cNvPr id="0" name=""/>
        <dsp:cNvSpPr/>
      </dsp:nvSpPr>
      <dsp:spPr>
        <a:xfrm>
          <a:off x="231629" y="0"/>
          <a:ext cx="8095256" cy="696682"/>
        </a:xfrm>
        <a:prstGeom prst="rect">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College and Career Readiness Standards</a:t>
          </a:r>
        </a:p>
      </dsp:txBody>
      <dsp:txXfrm>
        <a:off x="231629" y="0"/>
        <a:ext cx="8095256" cy="696682"/>
      </dsp:txXfrm>
    </dsp:sp>
    <dsp:sp modelId="{1C6BF5A2-525C-459F-9F90-9B4D34D655D8}">
      <dsp:nvSpPr>
        <dsp:cNvPr id="0" name=""/>
        <dsp:cNvSpPr/>
      </dsp:nvSpPr>
      <dsp:spPr>
        <a:xfrm>
          <a:off x="122261" y="938425"/>
          <a:ext cx="3461326" cy="975470"/>
        </a:xfrm>
        <a:prstGeom prst="rect">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English Language Arts </a:t>
          </a:r>
        </a:p>
      </dsp:txBody>
      <dsp:txXfrm>
        <a:off x="122261" y="938425"/>
        <a:ext cx="3461326" cy="975470"/>
      </dsp:txXfrm>
    </dsp:sp>
    <dsp:sp modelId="{09137075-9EE0-4452-B079-D7B9827A5A28}">
      <dsp:nvSpPr>
        <dsp:cNvPr id="0" name=""/>
        <dsp:cNvSpPr/>
      </dsp:nvSpPr>
      <dsp:spPr>
        <a:xfrm>
          <a:off x="987592" y="2136996"/>
          <a:ext cx="2369541" cy="1116659"/>
        </a:xfrm>
        <a:prstGeom prst="rect">
          <a:avLst/>
        </a:prstGeom>
        <a:solidFill>
          <a:schemeClr val="bg2"/>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baseline="0" dirty="0">
              <a:solidFill>
                <a:schemeClr val="tx1"/>
              </a:solidFill>
            </a:rPr>
            <a:t>Reading (20)</a:t>
          </a:r>
        </a:p>
        <a:p>
          <a:pPr marL="0" lvl="0" indent="0" algn="ctr" defTabSz="933450">
            <a:lnSpc>
              <a:spcPct val="90000"/>
            </a:lnSpc>
            <a:spcBef>
              <a:spcPct val="0"/>
            </a:spcBef>
            <a:spcAft>
              <a:spcPct val="35000"/>
            </a:spcAft>
            <a:buNone/>
          </a:pPr>
          <a:r>
            <a:rPr lang="en-US" sz="2100" b="1" kern="1200" baseline="0" dirty="0">
              <a:solidFill>
                <a:schemeClr val="tx1"/>
              </a:solidFill>
            </a:rPr>
            <a:t>1)Informational (10)</a:t>
          </a:r>
        </a:p>
        <a:p>
          <a:pPr marL="0" lvl="0" indent="0" algn="ctr" defTabSz="933450">
            <a:lnSpc>
              <a:spcPct val="90000"/>
            </a:lnSpc>
            <a:spcBef>
              <a:spcPct val="0"/>
            </a:spcBef>
            <a:spcAft>
              <a:spcPct val="35000"/>
            </a:spcAft>
            <a:buNone/>
          </a:pPr>
          <a:r>
            <a:rPr lang="en-US" sz="2100" b="1" kern="1200" baseline="0" dirty="0">
              <a:solidFill>
                <a:schemeClr val="tx1"/>
              </a:solidFill>
            </a:rPr>
            <a:t>2)Literary (10)</a:t>
          </a:r>
        </a:p>
      </dsp:txBody>
      <dsp:txXfrm>
        <a:off x="987592" y="2136996"/>
        <a:ext cx="2369541" cy="1116659"/>
      </dsp:txXfrm>
    </dsp:sp>
    <dsp:sp modelId="{8C9F3B3F-BB9A-42F9-A845-2FA8F0BADFEB}">
      <dsp:nvSpPr>
        <dsp:cNvPr id="0" name=""/>
        <dsp:cNvSpPr/>
      </dsp:nvSpPr>
      <dsp:spPr>
        <a:xfrm>
          <a:off x="1001164" y="3430214"/>
          <a:ext cx="2369541" cy="857569"/>
        </a:xfrm>
        <a:prstGeom prst="rect">
          <a:avLst/>
        </a:prstGeom>
        <a:solidFill>
          <a:schemeClr val="bg2"/>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baseline="0" dirty="0">
              <a:solidFill>
                <a:schemeClr val="tx1"/>
              </a:solidFill>
            </a:rPr>
            <a:t>Writing (10)</a:t>
          </a:r>
        </a:p>
      </dsp:txBody>
      <dsp:txXfrm>
        <a:off x="1001164" y="3430214"/>
        <a:ext cx="2369541" cy="857569"/>
      </dsp:txXfrm>
    </dsp:sp>
    <dsp:sp modelId="{A33345CC-CCF2-450D-A9D7-9AF26EE7741A}">
      <dsp:nvSpPr>
        <dsp:cNvPr id="0" name=""/>
        <dsp:cNvSpPr/>
      </dsp:nvSpPr>
      <dsp:spPr>
        <a:xfrm>
          <a:off x="967763" y="4629916"/>
          <a:ext cx="2369541" cy="663059"/>
        </a:xfrm>
        <a:prstGeom prst="rect">
          <a:avLst/>
        </a:prstGeom>
        <a:solidFill>
          <a:schemeClr val="bg2"/>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baseline="0" dirty="0">
              <a:solidFill>
                <a:schemeClr val="tx1"/>
              </a:solidFill>
            </a:rPr>
            <a:t>Speaking &amp; Listening (6)</a:t>
          </a:r>
        </a:p>
      </dsp:txBody>
      <dsp:txXfrm>
        <a:off x="967763" y="4629916"/>
        <a:ext cx="2369541" cy="663059"/>
      </dsp:txXfrm>
    </dsp:sp>
    <dsp:sp modelId="{F0472C60-21E1-455A-9415-39D1F101F70C}">
      <dsp:nvSpPr>
        <dsp:cNvPr id="0" name=""/>
        <dsp:cNvSpPr/>
      </dsp:nvSpPr>
      <dsp:spPr>
        <a:xfrm>
          <a:off x="1001164" y="5460643"/>
          <a:ext cx="2248176" cy="644538"/>
        </a:xfrm>
        <a:prstGeom prst="rect">
          <a:avLst/>
        </a:prstGeom>
        <a:solidFill>
          <a:schemeClr val="bg2"/>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baseline="0" dirty="0">
              <a:solidFill>
                <a:schemeClr val="tx1"/>
              </a:solidFill>
            </a:rPr>
            <a:t>Language</a:t>
          </a:r>
          <a:r>
            <a:rPr lang="en-US" sz="2100" b="1" kern="1200" baseline="0" dirty="0">
              <a:solidFill>
                <a:schemeClr val="bg1"/>
              </a:solidFill>
            </a:rPr>
            <a:t> </a:t>
          </a:r>
          <a:r>
            <a:rPr lang="en-US" sz="2100" b="1" kern="1200" baseline="0" dirty="0">
              <a:solidFill>
                <a:schemeClr val="tx1"/>
              </a:solidFill>
            </a:rPr>
            <a:t>(6)</a:t>
          </a:r>
        </a:p>
      </dsp:txBody>
      <dsp:txXfrm>
        <a:off x="1001164" y="5460643"/>
        <a:ext cx="2248176" cy="644538"/>
      </dsp:txXfrm>
    </dsp:sp>
    <dsp:sp modelId="{0FC3AB55-C710-4BCB-BEF7-BA8B82575096}">
      <dsp:nvSpPr>
        <dsp:cNvPr id="0" name=""/>
        <dsp:cNvSpPr/>
      </dsp:nvSpPr>
      <dsp:spPr>
        <a:xfrm>
          <a:off x="3826101" y="958385"/>
          <a:ext cx="4413691" cy="1048741"/>
        </a:xfrm>
        <a:prstGeom prst="rect">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CA" sz="1800" kern="1200" dirty="0" err="1">
              <a:solidFill>
                <a:schemeClr val="tx1"/>
              </a:solidFill>
              <a:latin typeface="Georgia" pitchFamily="18" charset="0"/>
            </a:rPr>
            <a:t>Literacy</a:t>
          </a:r>
          <a:r>
            <a:rPr lang="fr-CA" sz="1800" kern="1200" dirty="0">
              <a:solidFill>
                <a:schemeClr val="tx1"/>
              </a:solidFill>
              <a:latin typeface="Georgia" pitchFamily="18" charset="0"/>
            </a:rPr>
            <a:t> in </a:t>
          </a:r>
          <a:r>
            <a:rPr lang="fr-CA" sz="1800" kern="1200" dirty="0" err="1">
              <a:solidFill>
                <a:schemeClr val="tx1"/>
              </a:solidFill>
              <a:latin typeface="Georgia" pitchFamily="18" charset="0"/>
            </a:rPr>
            <a:t>History</a:t>
          </a:r>
          <a:r>
            <a:rPr lang="fr-CA" sz="1800" kern="1200" dirty="0">
              <a:solidFill>
                <a:schemeClr val="tx1"/>
              </a:solidFill>
              <a:latin typeface="Georgia" pitchFamily="18" charset="0"/>
            </a:rPr>
            <a:t>/Social </a:t>
          </a:r>
          <a:r>
            <a:rPr lang="fr-CA" sz="1800" kern="1200" dirty="0" err="1">
              <a:solidFill>
                <a:schemeClr val="tx1"/>
              </a:solidFill>
              <a:latin typeface="Georgia" pitchFamily="18" charset="0"/>
            </a:rPr>
            <a:t>Studies</a:t>
          </a:r>
          <a:r>
            <a:rPr lang="fr-CA" sz="1800" kern="1200" dirty="0">
              <a:solidFill>
                <a:schemeClr val="tx1"/>
              </a:solidFill>
              <a:latin typeface="Georgia" pitchFamily="18" charset="0"/>
            </a:rPr>
            <a:t>, Science, and </a:t>
          </a:r>
          <a:r>
            <a:rPr lang="fr-CA" sz="1800" kern="1200" dirty="0" err="1">
              <a:solidFill>
                <a:schemeClr val="tx1"/>
              </a:solidFill>
              <a:latin typeface="Georgia" pitchFamily="18" charset="0"/>
            </a:rPr>
            <a:t>Technical</a:t>
          </a:r>
          <a:r>
            <a:rPr lang="fr-CA" sz="1800" kern="1200" dirty="0">
              <a:solidFill>
                <a:schemeClr val="tx1"/>
              </a:solidFill>
              <a:latin typeface="Georgia" pitchFamily="18" charset="0"/>
            </a:rPr>
            <a:t> </a:t>
          </a:r>
          <a:r>
            <a:rPr lang="fr-CA" sz="1800" kern="1200" dirty="0" err="1">
              <a:solidFill>
                <a:schemeClr val="tx1"/>
              </a:solidFill>
              <a:latin typeface="Georgia" pitchFamily="18" charset="0"/>
            </a:rPr>
            <a:t>Subjects</a:t>
          </a:r>
          <a:r>
            <a:rPr lang="fr-CA" sz="1800" kern="1200" dirty="0">
              <a:solidFill>
                <a:schemeClr val="tx1"/>
              </a:solidFill>
              <a:latin typeface="Georgia" pitchFamily="18" charset="0"/>
            </a:rPr>
            <a:t> </a:t>
          </a:r>
          <a:endParaRPr lang="en-US" sz="1800" kern="1200" dirty="0">
            <a:solidFill>
              <a:schemeClr val="tx1"/>
            </a:solidFill>
          </a:endParaRPr>
        </a:p>
      </dsp:txBody>
      <dsp:txXfrm>
        <a:off x="3826101" y="958385"/>
        <a:ext cx="4413691" cy="1048741"/>
      </dsp:txXfrm>
    </dsp:sp>
    <dsp:sp modelId="{06E6FFFA-4EB5-4F8B-AB8D-C9346F13FE75}">
      <dsp:nvSpPr>
        <dsp:cNvPr id="0" name=""/>
        <dsp:cNvSpPr/>
      </dsp:nvSpPr>
      <dsp:spPr>
        <a:xfrm>
          <a:off x="4925917" y="2226074"/>
          <a:ext cx="2550121" cy="584805"/>
        </a:xfrm>
        <a:prstGeom prst="rect">
          <a:avLst/>
        </a:prstGeom>
        <a:solidFill>
          <a:schemeClr val="bg2"/>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baseline="0" dirty="0">
              <a:solidFill>
                <a:schemeClr val="tx1"/>
              </a:solidFill>
            </a:rPr>
            <a:t>Reading</a:t>
          </a:r>
          <a:r>
            <a:rPr lang="en-US" sz="2100" b="1" kern="1200" baseline="0" dirty="0">
              <a:solidFill>
                <a:schemeClr val="bg1"/>
              </a:solidFill>
            </a:rPr>
            <a:t> </a:t>
          </a:r>
          <a:r>
            <a:rPr lang="en-US" sz="2100" b="1" kern="1200" baseline="0" dirty="0">
              <a:solidFill>
                <a:schemeClr val="tx1"/>
              </a:solidFill>
            </a:rPr>
            <a:t>(10) </a:t>
          </a:r>
        </a:p>
      </dsp:txBody>
      <dsp:txXfrm>
        <a:off x="4925917" y="2226074"/>
        <a:ext cx="2550121" cy="584805"/>
      </dsp:txXfrm>
    </dsp:sp>
    <dsp:sp modelId="{6313C5EA-7416-482E-A9A1-7F296A103F60}">
      <dsp:nvSpPr>
        <dsp:cNvPr id="0" name=""/>
        <dsp:cNvSpPr/>
      </dsp:nvSpPr>
      <dsp:spPr>
        <a:xfrm>
          <a:off x="5062015" y="3165373"/>
          <a:ext cx="2489177" cy="526415"/>
        </a:xfrm>
        <a:prstGeom prst="rect">
          <a:avLst/>
        </a:prstGeom>
        <a:solidFill>
          <a:schemeClr val="bg2"/>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baseline="0" dirty="0">
              <a:solidFill>
                <a:schemeClr val="tx1"/>
              </a:solidFill>
            </a:rPr>
            <a:t>Writing (10) </a:t>
          </a:r>
        </a:p>
      </dsp:txBody>
      <dsp:txXfrm>
        <a:off x="5062015" y="3165373"/>
        <a:ext cx="2489177" cy="526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1412E-C7D7-496C-810F-4FAD11C999A5}">
      <dsp:nvSpPr>
        <dsp:cNvPr id="0" name=""/>
        <dsp:cNvSpPr/>
      </dsp:nvSpPr>
      <dsp:spPr>
        <a:xfrm>
          <a:off x="0" y="0"/>
          <a:ext cx="5290458" cy="5290458"/>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6529AE-DFC8-47AE-A0D8-DB02963D9F28}">
      <dsp:nvSpPr>
        <dsp:cNvPr id="0" name=""/>
        <dsp:cNvSpPr/>
      </dsp:nvSpPr>
      <dsp:spPr>
        <a:xfrm>
          <a:off x="2645229" y="0"/>
          <a:ext cx="8697685" cy="5290458"/>
        </a:xfrm>
        <a:prstGeom prst="rect">
          <a:avLst/>
        </a:prstGeom>
        <a:solidFill>
          <a:schemeClr val="lt1">
            <a:alpha val="90000"/>
            <a:hueOff val="0"/>
            <a:satOff val="0"/>
            <a:lumOff val="0"/>
            <a:alphaOff val="0"/>
          </a:schemeClr>
        </a:solidFill>
        <a:ln w="1905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latin typeface="Calibri" panose="020F0502020204030204" pitchFamily="34" charset="0"/>
            </a:rPr>
            <a:t>Using writing to learn provides students with frequent opportunities to write expressively in order to wrestle with classroom content.</a:t>
          </a:r>
        </a:p>
      </dsp:txBody>
      <dsp:txXfrm>
        <a:off x="2645229" y="0"/>
        <a:ext cx="8697685" cy="1587140"/>
      </dsp:txXfrm>
    </dsp:sp>
    <dsp:sp modelId="{715D71F1-C773-424A-9918-951AC3E17645}">
      <dsp:nvSpPr>
        <dsp:cNvPr id="0" name=""/>
        <dsp:cNvSpPr/>
      </dsp:nvSpPr>
      <dsp:spPr>
        <a:xfrm>
          <a:off x="788623" y="1774451"/>
          <a:ext cx="3438794" cy="3438794"/>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9C9ADC-5FD1-445D-8B90-E31F9AB58D89}">
      <dsp:nvSpPr>
        <dsp:cNvPr id="0" name=""/>
        <dsp:cNvSpPr/>
      </dsp:nvSpPr>
      <dsp:spPr>
        <a:xfrm>
          <a:off x="2645229" y="1587140"/>
          <a:ext cx="8697685" cy="3438794"/>
        </a:xfrm>
        <a:prstGeom prst="rect">
          <a:avLst/>
        </a:prstGeom>
        <a:solidFill>
          <a:schemeClr val="lt1">
            <a:alpha val="90000"/>
            <a:hueOff val="0"/>
            <a:satOff val="0"/>
            <a:lumOff val="0"/>
            <a:alphaOff val="0"/>
          </a:schemeClr>
        </a:solidFill>
        <a:ln w="1905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latin typeface="Calibri" panose="020F0502020204030204" pitchFamily="34" charset="0"/>
            </a:rPr>
            <a:t>Writing is a method of demonstrating understanding of content area knowledge.</a:t>
          </a:r>
        </a:p>
      </dsp:txBody>
      <dsp:txXfrm>
        <a:off x="2645229" y="1587140"/>
        <a:ext cx="8697685" cy="1587135"/>
      </dsp:txXfrm>
    </dsp:sp>
    <dsp:sp modelId="{39ED11C2-2A0B-4C38-B5CC-1E7B6341D6D0}">
      <dsp:nvSpPr>
        <dsp:cNvPr id="0" name=""/>
        <dsp:cNvSpPr/>
      </dsp:nvSpPr>
      <dsp:spPr>
        <a:xfrm>
          <a:off x="1851661" y="3174276"/>
          <a:ext cx="1587135" cy="1587135"/>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32276D-0924-404B-83AE-5B1CA030B0ED}">
      <dsp:nvSpPr>
        <dsp:cNvPr id="0" name=""/>
        <dsp:cNvSpPr/>
      </dsp:nvSpPr>
      <dsp:spPr>
        <a:xfrm>
          <a:off x="2645229" y="3174276"/>
          <a:ext cx="8697685" cy="158713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latin typeface="Calibri" panose="020F0502020204030204" pitchFamily="34" charset="0"/>
            </a:rPr>
            <a:t>Writing should be utilized in all content areas, not just English language arts classrooms</a:t>
          </a:r>
          <a:r>
            <a:rPr lang="en-US" sz="3200" kern="1200" dirty="0">
              <a:solidFill>
                <a:schemeClr val="tx2"/>
              </a:solidFill>
              <a:latin typeface="Calibri" panose="020F0502020204030204" pitchFamily="34" charset="0"/>
            </a:rPr>
            <a:t>.</a:t>
          </a:r>
        </a:p>
      </dsp:txBody>
      <dsp:txXfrm>
        <a:off x="2645229" y="3174276"/>
        <a:ext cx="8697685" cy="15871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21F34-BEC5-E145-AF68-0A09A47B6D9B}">
      <dsp:nvSpPr>
        <dsp:cNvPr id="0" name=""/>
        <dsp:cNvSpPr/>
      </dsp:nvSpPr>
      <dsp:spPr>
        <a:xfrm>
          <a:off x="2673" y="1095208"/>
          <a:ext cx="3205060" cy="1282024"/>
        </a:xfrm>
        <a:prstGeom prst="chevron">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0" tIns="31750" rIns="0" bIns="31750" numCol="1" spcCol="1270" anchor="ctr" anchorCtr="0">
          <a:noAutofit/>
        </a:bodyPr>
        <a:lstStyle/>
        <a:p>
          <a:pPr marL="0" lvl="0" indent="0" algn="ctr" defTabSz="2222500">
            <a:lnSpc>
              <a:spcPct val="90000"/>
            </a:lnSpc>
            <a:spcBef>
              <a:spcPct val="0"/>
            </a:spcBef>
            <a:spcAft>
              <a:spcPct val="35000"/>
            </a:spcAft>
            <a:buNone/>
          </a:pPr>
          <a:r>
            <a:rPr lang="en-US" sz="5000" kern="1200" dirty="0">
              <a:effectLst>
                <a:outerShdw blurRad="50800" dist="38100" dir="5400000" algn="t" rotWithShape="0">
                  <a:prstClr val="black">
                    <a:alpha val="40000"/>
                  </a:prstClr>
                </a:outerShdw>
              </a:effectLst>
            </a:rPr>
            <a:t>History</a:t>
          </a:r>
        </a:p>
      </dsp:txBody>
      <dsp:txXfrm>
        <a:off x="643685" y="1095208"/>
        <a:ext cx="1923036" cy="1282024"/>
      </dsp:txXfrm>
    </dsp:sp>
    <dsp:sp modelId="{F4BAEF26-E450-4E48-8815-5CB7850E527C}">
      <dsp:nvSpPr>
        <dsp:cNvPr id="0" name=""/>
        <dsp:cNvSpPr/>
      </dsp:nvSpPr>
      <dsp:spPr>
        <a:xfrm>
          <a:off x="2791075" y="1204180"/>
          <a:ext cx="2660199" cy="1064079"/>
        </a:xfrm>
        <a:prstGeom prst="chevron">
          <a:avLst/>
        </a:prstGeom>
        <a:solidFill>
          <a:schemeClr val="accent3">
            <a:lumMod val="40000"/>
            <a:lumOff val="6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i="1" kern="1200" dirty="0"/>
            <a:t>Primary source documents</a:t>
          </a:r>
        </a:p>
      </dsp:txBody>
      <dsp:txXfrm>
        <a:off x="3323115" y="1204180"/>
        <a:ext cx="1596120" cy="1064079"/>
      </dsp:txXfrm>
    </dsp:sp>
    <dsp:sp modelId="{649C3E1D-B45D-2F4A-9B76-339B65CD9713}">
      <dsp:nvSpPr>
        <dsp:cNvPr id="0" name=""/>
        <dsp:cNvSpPr/>
      </dsp:nvSpPr>
      <dsp:spPr>
        <a:xfrm>
          <a:off x="5078847" y="1204180"/>
          <a:ext cx="2660199" cy="1064079"/>
        </a:xfrm>
        <a:prstGeom prst="chevron">
          <a:avLst/>
        </a:prstGeom>
        <a:solidFill>
          <a:schemeClr val="accent3">
            <a:lumMod val="40000"/>
            <a:lumOff val="6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i="1" kern="1200" dirty="0"/>
            <a:t>Sourcing</a:t>
          </a:r>
        </a:p>
      </dsp:txBody>
      <dsp:txXfrm>
        <a:off x="5610887" y="1204180"/>
        <a:ext cx="1596120" cy="1064079"/>
      </dsp:txXfrm>
    </dsp:sp>
    <dsp:sp modelId="{39F32EE8-BB7D-7346-8E4C-F136F6BE1F4B}">
      <dsp:nvSpPr>
        <dsp:cNvPr id="0" name=""/>
        <dsp:cNvSpPr/>
      </dsp:nvSpPr>
      <dsp:spPr>
        <a:xfrm>
          <a:off x="7366619" y="1204180"/>
          <a:ext cx="3382683" cy="1064079"/>
        </a:xfrm>
        <a:prstGeom prst="chevron">
          <a:avLst/>
        </a:prstGeom>
        <a:solidFill>
          <a:schemeClr val="accent3">
            <a:lumMod val="40000"/>
            <a:lumOff val="6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i="1" kern="1200" dirty="0"/>
            <a:t>Contextualizing</a:t>
          </a:r>
          <a:endParaRPr lang="en-US" sz="2400" kern="1200" dirty="0"/>
        </a:p>
      </dsp:txBody>
      <dsp:txXfrm>
        <a:off x="7898659" y="1204180"/>
        <a:ext cx="2318604" cy="1064079"/>
      </dsp:txXfrm>
    </dsp:sp>
    <dsp:sp modelId="{FF62C764-99C6-B641-B640-925A663064EA}">
      <dsp:nvSpPr>
        <dsp:cNvPr id="0" name=""/>
        <dsp:cNvSpPr/>
      </dsp:nvSpPr>
      <dsp:spPr>
        <a:xfrm>
          <a:off x="2673" y="2556716"/>
          <a:ext cx="3205060" cy="1282024"/>
        </a:xfrm>
        <a:prstGeom prst="chevron">
          <a:avLst/>
        </a:prstGeom>
        <a:solidFill>
          <a:schemeClr val="accent6"/>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0" tIns="31750" rIns="0" bIns="31750" numCol="1" spcCol="1270" anchor="ctr" anchorCtr="0">
          <a:noAutofit/>
        </a:bodyPr>
        <a:lstStyle/>
        <a:p>
          <a:pPr marL="0" lvl="0" indent="0" algn="ctr" defTabSz="2222500">
            <a:lnSpc>
              <a:spcPct val="90000"/>
            </a:lnSpc>
            <a:spcBef>
              <a:spcPct val="0"/>
            </a:spcBef>
            <a:spcAft>
              <a:spcPct val="35000"/>
            </a:spcAft>
            <a:buNone/>
          </a:pPr>
          <a:r>
            <a:rPr lang="en-US" sz="5000" kern="1200" dirty="0">
              <a:effectLst>
                <a:outerShdw blurRad="50800" dist="38100" dir="5400000" algn="t" rotWithShape="0">
                  <a:prstClr val="black">
                    <a:alpha val="40000"/>
                  </a:prstClr>
                </a:outerShdw>
              </a:effectLst>
            </a:rPr>
            <a:t>CTE</a:t>
          </a:r>
        </a:p>
      </dsp:txBody>
      <dsp:txXfrm>
        <a:off x="643685" y="2556716"/>
        <a:ext cx="1923036" cy="1282024"/>
      </dsp:txXfrm>
    </dsp:sp>
    <dsp:sp modelId="{9C448103-D97B-684D-8B68-A8AA1CD72E96}">
      <dsp:nvSpPr>
        <dsp:cNvPr id="0" name=""/>
        <dsp:cNvSpPr/>
      </dsp:nvSpPr>
      <dsp:spPr>
        <a:xfrm>
          <a:off x="2791075" y="2665688"/>
          <a:ext cx="2660199" cy="1064079"/>
        </a:xfrm>
        <a:prstGeom prst="chevron">
          <a:avLst/>
        </a:prstGeom>
        <a:solidFill>
          <a:schemeClr val="accent6">
            <a:lumMod val="60000"/>
            <a:lumOff val="4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i="1" kern="1200" dirty="0"/>
            <a:t>Technical manuals</a:t>
          </a:r>
          <a:endParaRPr lang="en-US" sz="2400" kern="1200" dirty="0"/>
        </a:p>
      </dsp:txBody>
      <dsp:txXfrm>
        <a:off x="3323115" y="2665688"/>
        <a:ext cx="1596120" cy="1064079"/>
      </dsp:txXfrm>
    </dsp:sp>
    <dsp:sp modelId="{06708FD8-B1D1-194A-97B9-D13426790141}">
      <dsp:nvSpPr>
        <dsp:cNvPr id="0" name=""/>
        <dsp:cNvSpPr/>
      </dsp:nvSpPr>
      <dsp:spPr>
        <a:xfrm>
          <a:off x="5025221" y="2685490"/>
          <a:ext cx="3774956" cy="1064079"/>
        </a:xfrm>
        <a:prstGeom prst="chevron">
          <a:avLst/>
        </a:prstGeom>
        <a:solidFill>
          <a:schemeClr val="accent6">
            <a:lumMod val="60000"/>
            <a:lumOff val="4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i="1" kern="1200" dirty="0"/>
            <a:t>Fostering collaboration</a:t>
          </a:r>
          <a:endParaRPr lang="en-US" sz="2400" kern="1200" dirty="0"/>
        </a:p>
      </dsp:txBody>
      <dsp:txXfrm>
        <a:off x="5557261" y="2685490"/>
        <a:ext cx="2710877" cy="1064079"/>
      </dsp:txXfrm>
    </dsp:sp>
    <dsp:sp modelId="{C00C2989-5354-3F48-A615-D4319489D7F6}">
      <dsp:nvSpPr>
        <dsp:cNvPr id="0" name=""/>
        <dsp:cNvSpPr/>
      </dsp:nvSpPr>
      <dsp:spPr>
        <a:xfrm>
          <a:off x="8484050" y="2684852"/>
          <a:ext cx="2660199" cy="1064079"/>
        </a:xfrm>
        <a:prstGeom prst="chevron">
          <a:avLst/>
        </a:prstGeom>
        <a:solidFill>
          <a:schemeClr val="accent6">
            <a:lumMod val="60000"/>
            <a:lumOff val="4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i="1" kern="1200" dirty="0"/>
            <a:t>Resolving problems</a:t>
          </a:r>
          <a:endParaRPr lang="en-US" sz="2400" kern="1200" dirty="0"/>
        </a:p>
      </dsp:txBody>
      <dsp:txXfrm>
        <a:off x="9016090" y="2684852"/>
        <a:ext cx="1596120" cy="10640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21F34-BEC5-E145-AF68-0A09A47B6D9B}">
      <dsp:nvSpPr>
        <dsp:cNvPr id="0" name=""/>
        <dsp:cNvSpPr/>
      </dsp:nvSpPr>
      <dsp:spPr>
        <a:xfrm>
          <a:off x="2714" y="1255080"/>
          <a:ext cx="3254368" cy="1301747"/>
        </a:xfrm>
        <a:prstGeom prst="chevron">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0" bIns="30480" numCol="1" spcCol="1270" anchor="ctr" anchorCtr="0">
          <a:noAutofit/>
        </a:bodyPr>
        <a:lstStyle/>
        <a:p>
          <a:pPr marL="0" lvl="0" indent="0" algn="ctr" defTabSz="2133600">
            <a:lnSpc>
              <a:spcPct val="90000"/>
            </a:lnSpc>
            <a:spcBef>
              <a:spcPct val="0"/>
            </a:spcBef>
            <a:spcAft>
              <a:spcPct val="35000"/>
            </a:spcAft>
            <a:buNone/>
          </a:pPr>
          <a:r>
            <a:rPr lang="en-US" sz="4800" kern="1200">
              <a:effectLst>
                <a:outerShdw blurRad="50800" dist="38100" dir="5400000" algn="t" rotWithShape="0">
                  <a:prstClr val="black">
                    <a:alpha val="40000"/>
                  </a:prstClr>
                </a:outerShdw>
              </a:effectLst>
            </a:rPr>
            <a:t>Math</a:t>
          </a:r>
          <a:endParaRPr lang="en-US" sz="4800" kern="1200" dirty="0">
            <a:effectLst>
              <a:outerShdw blurRad="50800" dist="38100" dir="5400000" algn="t" rotWithShape="0">
                <a:prstClr val="black">
                  <a:alpha val="40000"/>
                </a:prstClr>
              </a:outerShdw>
            </a:effectLst>
          </a:endParaRPr>
        </a:p>
      </dsp:txBody>
      <dsp:txXfrm>
        <a:off x="653588" y="1255080"/>
        <a:ext cx="1952621" cy="1301747"/>
      </dsp:txXfrm>
    </dsp:sp>
    <dsp:sp modelId="{F4BAEF26-E450-4E48-8815-5CB7850E527C}">
      <dsp:nvSpPr>
        <dsp:cNvPr id="0" name=""/>
        <dsp:cNvSpPr/>
      </dsp:nvSpPr>
      <dsp:spPr>
        <a:xfrm>
          <a:off x="2834015" y="1365728"/>
          <a:ext cx="2701126" cy="1080450"/>
        </a:xfrm>
        <a:prstGeom prst="chevron">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i="1" kern="1200" dirty="0"/>
            <a:t>Language-rich, multi-step problems </a:t>
          </a:r>
        </a:p>
      </dsp:txBody>
      <dsp:txXfrm>
        <a:off x="3374240" y="1365728"/>
        <a:ext cx="1620676" cy="1080450"/>
      </dsp:txXfrm>
    </dsp:sp>
    <dsp:sp modelId="{649C3E1D-B45D-2F4A-9B76-339B65CD9713}">
      <dsp:nvSpPr>
        <dsp:cNvPr id="0" name=""/>
        <dsp:cNvSpPr/>
      </dsp:nvSpPr>
      <dsp:spPr>
        <a:xfrm>
          <a:off x="5156983" y="1365728"/>
          <a:ext cx="2701126" cy="1080450"/>
        </a:xfrm>
        <a:prstGeom prst="chevron">
          <a:avLst/>
        </a:prstGeom>
        <a:solidFill>
          <a:schemeClr val="accent4">
            <a:tint val="40000"/>
            <a:alpha val="90000"/>
            <a:hueOff val="-789142"/>
            <a:satOff val="4431"/>
            <a:lumOff val="28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i="1" kern="1200" dirty="0"/>
            <a:t>Concepts represented in multiple ways </a:t>
          </a:r>
          <a:endParaRPr lang="en-US" sz="2000" kern="1200" dirty="0"/>
        </a:p>
      </dsp:txBody>
      <dsp:txXfrm>
        <a:off x="5697208" y="1365728"/>
        <a:ext cx="1620676" cy="1080450"/>
      </dsp:txXfrm>
    </dsp:sp>
    <dsp:sp modelId="{39F32EE8-BB7D-7346-8E4C-F136F6BE1F4B}">
      <dsp:nvSpPr>
        <dsp:cNvPr id="0" name=""/>
        <dsp:cNvSpPr/>
      </dsp:nvSpPr>
      <dsp:spPr>
        <a:xfrm>
          <a:off x="7479952" y="1365728"/>
          <a:ext cx="3434724" cy="1080450"/>
        </a:xfrm>
        <a:prstGeom prst="chevron">
          <a:avLst/>
        </a:prstGeom>
        <a:solidFill>
          <a:schemeClr val="accent4">
            <a:tint val="40000"/>
            <a:alpha val="90000"/>
            <a:hueOff val="-1578284"/>
            <a:satOff val="8863"/>
            <a:lumOff val="56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i="1" kern="1200" dirty="0"/>
            <a:t>Use of language to defend, explain, or provide evidence of reasonableness</a:t>
          </a:r>
          <a:endParaRPr lang="en-US" sz="2000" kern="1200" dirty="0"/>
        </a:p>
      </dsp:txBody>
      <dsp:txXfrm>
        <a:off x="8020177" y="1365728"/>
        <a:ext cx="2354274" cy="1080450"/>
      </dsp:txXfrm>
    </dsp:sp>
    <dsp:sp modelId="{FF62C764-99C6-B641-B640-925A663064EA}">
      <dsp:nvSpPr>
        <dsp:cNvPr id="0" name=""/>
        <dsp:cNvSpPr/>
      </dsp:nvSpPr>
      <dsp:spPr>
        <a:xfrm>
          <a:off x="2714" y="2739072"/>
          <a:ext cx="3254368" cy="1301747"/>
        </a:xfrm>
        <a:prstGeom prst="chevron">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0" bIns="30480" numCol="1" spcCol="1270" anchor="ctr" anchorCtr="0">
          <a:noAutofit/>
        </a:bodyPr>
        <a:lstStyle/>
        <a:p>
          <a:pPr marL="0" lvl="0" indent="0" algn="ctr" defTabSz="2133600">
            <a:lnSpc>
              <a:spcPct val="90000"/>
            </a:lnSpc>
            <a:spcBef>
              <a:spcPct val="0"/>
            </a:spcBef>
            <a:spcAft>
              <a:spcPct val="35000"/>
            </a:spcAft>
            <a:buNone/>
          </a:pPr>
          <a:r>
            <a:rPr lang="en-US" sz="4800" kern="1200">
              <a:effectLst>
                <a:outerShdw blurRad="50800" dist="38100" dir="5400000" algn="t" rotWithShape="0">
                  <a:prstClr val="black">
                    <a:alpha val="40000"/>
                  </a:prstClr>
                </a:outerShdw>
              </a:effectLst>
            </a:rPr>
            <a:t>Science</a:t>
          </a:r>
          <a:endParaRPr lang="en-US" sz="4800" kern="1200" dirty="0">
            <a:effectLst>
              <a:outerShdw blurRad="50800" dist="38100" dir="5400000" algn="t" rotWithShape="0">
                <a:prstClr val="black">
                  <a:alpha val="40000"/>
                </a:prstClr>
              </a:outerShdw>
            </a:effectLst>
          </a:endParaRPr>
        </a:p>
      </dsp:txBody>
      <dsp:txXfrm>
        <a:off x="653588" y="2739072"/>
        <a:ext cx="1952621" cy="1301747"/>
      </dsp:txXfrm>
    </dsp:sp>
    <dsp:sp modelId="{9C448103-D97B-684D-8B68-A8AA1CD72E96}">
      <dsp:nvSpPr>
        <dsp:cNvPr id="0" name=""/>
        <dsp:cNvSpPr/>
      </dsp:nvSpPr>
      <dsp:spPr>
        <a:xfrm>
          <a:off x="2834015" y="2849720"/>
          <a:ext cx="2701126" cy="1080450"/>
        </a:xfrm>
        <a:prstGeom prst="chevron">
          <a:avLst/>
        </a:prstGeom>
        <a:solidFill>
          <a:schemeClr val="accent4">
            <a:tint val="40000"/>
            <a:alpha val="90000"/>
            <a:hueOff val="-2367426"/>
            <a:satOff val="13294"/>
            <a:lumOff val="84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i="1" kern="1200" dirty="0"/>
            <a:t>Unique text features  </a:t>
          </a:r>
          <a:endParaRPr lang="en-US" sz="2000" kern="1200" dirty="0"/>
        </a:p>
      </dsp:txBody>
      <dsp:txXfrm>
        <a:off x="3374240" y="2849720"/>
        <a:ext cx="1620676" cy="1080450"/>
      </dsp:txXfrm>
    </dsp:sp>
    <dsp:sp modelId="{06708FD8-B1D1-194A-97B9-D13426790141}">
      <dsp:nvSpPr>
        <dsp:cNvPr id="0" name=""/>
        <dsp:cNvSpPr/>
      </dsp:nvSpPr>
      <dsp:spPr>
        <a:xfrm>
          <a:off x="5102533" y="2869828"/>
          <a:ext cx="3833032" cy="1080450"/>
        </a:xfrm>
        <a:prstGeom prst="chevron">
          <a:avLst/>
        </a:prstGeom>
        <a:solidFill>
          <a:schemeClr val="accent4">
            <a:tint val="40000"/>
            <a:alpha val="90000"/>
            <a:hueOff val="-3156568"/>
            <a:satOff val="17726"/>
            <a:lumOff val="112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i="1" kern="1200" dirty="0"/>
            <a:t>Information conveyed through visual representations</a:t>
          </a:r>
          <a:endParaRPr lang="en-US" sz="2000" kern="1200" dirty="0"/>
        </a:p>
      </dsp:txBody>
      <dsp:txXfrm>
        <a:off x="5642758" y="2869828"/>
        <a:ext cx="2752582" cy="1080450"/>
      </dsp:txXfrm>
    </dsp:sp>
    <dsp:sp modelId="{C00C2989-5354-3F48-A615-D4319489D7F6}">
      <dsp:nvSpPr>
        <dsp:cNvPr id="0" name=""/>
        <dsp:cNvSpPr/>
      </dsp:nvSpPr>
      <dsp:spPr>
        <a:xfrm>
          <a:off x="8614573" y="2869179"/>
          <a:ext cx="2701126" cy="1080450"/>
        </a:xfrm>
        <a:prstGeom prst="chevron">
          <a:avLst/>
        </a:prstGeom>
        <a:solidFill>
          <a:schemeClr val="accent4">
            <a:tint val="40000"/>
            <a:alpha val="90000"/>
            <a:hueOff val="-3945710"/>
            <a:satOff val="22157"/>
            <a:lumOff val="14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i="1" kern="1200" dirty="0"/>
            <a:t>Acquisition of technical vocabulary </a:t>
          </a:r>
          <a:endParaRPr lang="en-US" sz="2000" kern="1200" dirty="0"/>
        </a:p>
      </dsp:txBody>
      <dsp:txXfrm>
        <a:off x="9154798" y="2869179"/>
        <a:ext cx="1620676" cy="10804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E8A00-2747-4C90-BDCA-73FBCE8FE62A}">
      <dsp:nvSpPr>
        <dsp:cNvPr id="0" name=""/>
        <dsp:cNvSpPr/>
      </dsp:nvSpPr>
      <dsp:spPr>
        <a:xfrm rot="5400000">
          <a:off x="6582765" y="-2506941"/>
          <a:ext cx="1508759" cy="6905548"/>
        </a:xfrm>
        <a:prstGeom prst="round2Same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rPr>
            <a:t>Write arguments to support claims</a:t>
          </a:r>
        </a:p>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rPr>
            <a:t>Write informative/explanatory texts to examine and convey complex ideas</a:t>
          </a:r>
        </a:p>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rPr>
            <a:t>Write narratives to develop real or imagined experience</a:t>
          </a:r>
        </a:p>
      </dsp:txBody>
      <dsp:txXfrm rot="-5400000">
        <a:off x="3884371" y="265105"/>
        <a:ext cx="6831896" cy="1361455"/>
      </dsp:txXfrm>
    </dsp:sp>
    <dsp:sp modelId="{CE9D38DF-D0BA-4674-A66A-95FECC377592}">
      <dsp:nvSpPr>
        <dsp:cNvPr id="0" name=""/>
        <dsp:cNvSpPr/>
      </dsp:nvSpPr>
      <dsp:spPr>
        <a:xfrm>
          <a:off x="0" y="2857"/>
          <a:ext cx="3884370" cy="1885949"/>
        </a:xfrm>
        <a:prstGeom prst="roundRect">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latin typeface="+mj-lt"/>
            </a:rPr>
            <a:t>Text Types and Purposes</a:t>
          </a:r>
        </a:p>
      </dsp:txBody>
      <dsp:txXfrm>
        <a:off x="92064" y="94921"/>
        <a:ext cx="3700242" cy="1701821"/>
      </dsp:txXfrm>
    </dsp:sp>
    <dsp:sp modelId="{53ECFCF2-07A5-48A0-92A0-5EF5F23DA0E6}">
      <dsp:nvSpPr>
        <dsp:cNvPr id="0" name=""/>
        <dsp:cNvSpPr/>
      </dsp:nvSpPr>
      <dsp:spPr>
        <a:xfrm rot="5400000">
          <a:off x="6582765" y="-526694"/>
          <a:ext cx="1508759" cy="6905548"/>
        </a:xfrm>
        <a:prstGeom prst="round2SameRect">
          <a:avLst/>
        </a:prstGeom>
        <a:solidFill>
          <a:schemeClr val="accent5">
            <a:tint val="40000"/>
            <a:alpha val="90000"/>
            <a:hueOff val="-1816360"/>
            <a:satOff val="-1683"/>
            <a:lumOff val="-1554"/>
            <a:alphaOff val="0"/>
          </a:schemeClr>
        </a:solidFill>
        <a:ln w="19050" cap="flat" cmpd="sng" algn="ctr">
          <a:solidFill>
            <a:schemeClr val="accent5">
              <a:tint val="40000"/>
              <a:alpha val="90000"/>
              <a:hueOff val="-1816360"/>
              <a:satOff val="-1683"/>
              <a:lumOff val="-15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rPr>
            <a:t>Produce clear and coherent writing</a:t>
          </a:r>
        </a:p>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rPr>
            <a:t>Planning, revising, editing, rewriting</a:t>
          </a:r>
        </a:p>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rPr>
            <a:t>Use technology to produce, publish, interact and collaborate</a:t>
          </a:r>
        </a:p>
      </dsp:txBody>
      <dsp:txXfrm rot="-5400000">
        <a:off x="3884371" y="2245352"/>
        <a:ext cx="6831896" cy="1361455"/>
      </dsp:txXfrm>
    </dsp:sp>
    <dsp:sp modelId="{E92B1970-2FC6-42BB-8997-516AECBB4236}">
      <dsp:nvSpPr>
        <dsp:cNvPr id="0" name=""/>
        <dsp:cNvSpPr/>
      </dsp:nvSpPr>
      <dsp:spPr>
        <a:xfrm>
          <a:off x="0" y="1983104"/>
          <a:ext cx="3884370" cy="1885949"/>
        </a:xfrm>
        <a:prstGeom prst="roundRect">
          <a:avLst/>
        </a:prstGeom>
        <a:solidFill>
          <a:schemeClr val="accent5">
            <a:hueOff val="-1548259"/>
            <a:satOff val="15522"/>
            <a:lumOff val="-107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latin typeface="+mj-lt"/>
            </a:rPr>
            <a:t>Production and Distribution of Writing</a:t>
          </a:r>
        </a:p>
      </dsp:txBody>
      <dsp:txXfrm>
        <a:off x="92064" y="2075168"/>
        <a:ext cx="3700242" cy="1701821"/>
      </dsp:txXfrm>
    </dsp:sp>
    <dsp:sp modelId="{C7F8B0A6-C94F-4B74-91D5-69F351EA20D0}">
      <dsp:nvSpPr>
        <dsp:cNvPr id="0" name=""/>
        <dsp:cNvSpPr/>
      </dsp:nvSpPr>
      <dsp:spPr>
        <a:xfrm rot="5400000">
          <a:off x="6582765" y="1453552"/>
          <a:ext cx="1508759" cy="6905548"/>
        </a:xfrm>
        <a:prstGeom prst="round2SameRect">
          <a:avLst/>
        </a:prstGeom>
        <a:solidFill>
          <a:schemeClr val="accent5">
            <a:tint val="40000"/>
            <a:alpha val="90000"/>
            <a:hueOff val="-3632719"/>
            <a:satOff val="-3365"/>
            <a:lumOff val="-3109"/>
            <a:alphaOff val="0"/>
          </a:schemeClr>
        </a:solidFill>
        <a:ln w="19050" cap="flat" cmpd="sng" algn="ctr">
          <a:solidFill>
            <a:schemeClr val="accent5">
              <a:tint val="40000"/>
              <a:alpha val="90000"/>
              <a:hueOff val="-3632719"/>
              <a:satOff val="-3365"/>
              <a:lumOff val="-31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rPr>
            <a:t>Conduct short/sustained research projects</a:t>
          </a:r>
        </a:p>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rPr>
            <a:t>Gather information from multiple sources</a:t>
          </a:r>
        </a:p>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rPr>
            <a:t>Draw evidence from literary/informational texts</a:t>
          </a:r>
        </a:p>
      </dsp:txBody>
      <dsp:txXfrm rot="-5400000">
        <a:off x="3884371" y="4225598"/>
        <a:ext cx="6831896" cy="1361455"/>
      </dsp:txXfrm>
    </dsp:sp>
    <dsp:sp modelId="{53A128B4-F22A-4107-8686-1F15228543FF}">
      <dsp:nvSpPr>
        <dsp:cNvPr id="0" name=""/>
        <dsp:cNvSpPr/>
      </dsp:nvSpPr>
      <dsp:spPr>
        <a:xfrm>
          <a:off x="0" y="3963351"/>
          <a:ext cx="3884370" cy="1885949"/>
        </a:xfrm>
        <a:prstGeom prst="roundRect">
          <a:avLst/>
        </a:prstGeom>
        <a:solidFill>
          <a:schemeClr val="accent5">
            <a:hueOff val="-3096518"/>
            <a:satOff val="31044"/>
            <a:lumOff val="-2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latin typeface="+mj-lt"/>
            </a:rPr>
            <a:t>Research to Build and Present Knowledge</a:t>
          </a:r>
        </a:p>
      </dsp:txBody>
      <dsp:txXfrm>
        <a:off x="92064" y="4055415"/>
        <a:ext cx="3700242" cy="17018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EE287-82CE-4796-8749-0087B2F5DC2A}">
      <dsp:nvSpPr>
        <dsp:cNvPr id="0" name=""/>
        <dsp:cNvSpPr/>
      </dsp:nvSpPr>
      <dsp:spPr>
        <a:xfrm>
          <a:off x="4" y="0"/>
          <a:ext cx="8458195" cy="3741738"/>
        </a:xfrm>
        <a:prstGeom prst="rightArrow">
          <a:avLst/>
        </a:prstGeom>
        <a:solidFill>
          <a:srgbClr val="92D050"/>
        </a:solidFill>
        <a:ln>
          <a:noFill/>
        </a:ln>
        <a:effectLst/>
      </dsp:spPr>
      <dsp:style>
        <a:lnRef idx="0">
          <a:scrgbClr r="0" g="0" b="0"/>
        </a:lnRef>
        <a:fillRef idx="1">
          <a:scrgbClr r="0" g="0" b="0"/>
        </a:fillRef>
        <a:effectRef idx="0">
          <a:scrgbClr r="0" g="0" b="0"/>
        </a:effectRef>
        <a:fontRef idx="minor"/>
      </dsp:style>
    </dsp:sp>
    <dsp:sp modelId="{588F65A9-BEC6-44EA-A026-48DE0875DF6C}">
      <dsp:nvSpPr>
        <dsp:cNvPr id="0" name=""/>
        <dsp:cNvSpPr/>
      </dsp:nvSpPr>
      <dsp:spPr>
        <a:xfrm>
          <a:off x="315638" y="1142996"/>
          <a:ext cx="1910656" cy="1496695"/>
        </a:xfrm>
        <a:prstGeom prst="roundRect">
          <a:avLst/>
        </a:prstGeom>
        <a:solidFill>
          <a:schemeClr val="lt1">
            <a:hueOff val="0"/>
            <a:satOff val="0"/>
            <a:lumOff val="0"/>
            <a:alphaOff val="0"/>
          </a:schemeClr>
        </a:solidFill>
        <a:ln w="1905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effectLst/>
              <a:latin typeface="+mj-lt"/>
            </a:rPr>
            <a:t>Stating opinions</a:t>
          </a:r>
        </a:p>
        <a:p>
          <a:pPr marL="0" lvl="0" indent="0" algn="ctr" defTabSz="1200150">
            <a:lnSpc>
              <a:spcPct val="90000"/>
            </a:lnSpc>
            <a:spcBef>
              <a:spcPct val="0"/>
            </a:spcBef>
            <a:spcAft>
              <a:spcPct val="35000"/>
            </a:spcAft>
            <a:buNone/>
          </a:pPr>
          <a:endParaRPr lang="en-US" sz="2700" kern="1200" dirty="0"/>
        </a:p>
      </dsp:txBody>
      <dsp:txXfrm>
        <a:off x="388701" y="1216059"/>
        <a:ext cx="1764530" cy="1350569"/>
      </dsp:txXfrm>
    </dsp:sp>
    <dsp:sp modelId="{1C9E5B7B-80D3-452A-BF82-41D78EB704AA}">
      <dsp:nvSpPr>
        <dsp:cNvPr id="0" name=""/>
        <dsp:cNvSpPr/>
      </dsp:nvSpPr>
      <dsp:spPr>
        <a:xfrm>
          <a:off x="2670344" y="1142996"/>
          <a:ext cx="1933620" cy="1496695"/>
        </a:xfrm>
        <a:prstGeom prst="roundRect">
          <a:avLst/>
        </a:prstGeom>
        <a:solidFill>
          <a:schemeClr val="lt1">
            <a:hueOff val="0"/>
            <a:satOff val="0"/>
            <a:lumOff val="0"/>
            <a:alphaOff val="0"/>
          </a:schemeClr>
        </a:solidFill>
        <a:ln w="1905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mj-lt"/>
            </a:rPr>
            <a:t>Supporting with evidence</a:t>
          </a:r>
        </a:p>
      </dsp:txBody>
      <dsp:txXfrm>
        <a:off x="2743407" y="1216059"/>
        <a:ext cx="1787494" cy="1350569"/>
      </dsp:txXfrm>
    </dsp:sp>
    <dsp:sp modelId="{03C08F99-4C94-423B-B3E1-8ABABCD3038A}">
      <dsp:nvSpPr>
        <dsp:cNvPr id="0" name=""/>
        <dsp:cNvSpPr/>
      </dsp:nvSpPr>
      <dsp:spPr>
        <a:xfrm>
          <a:off x="4883028" y="1142996"/>
          <a:ext cx="2506528" cy="1496695"/>
        </a:xfrm>
        <a:prstGeom prst="roundRect">
          <a:avLst/>
        </a:prstGeom>
        <a:solidFill>
          <a:schemeClr val="lt1">
            <a:hueOff val="0"/>
            <a:satOff val="0"/>
            <a:lumOff val="0"/>
            <a:alphaOff val="0"/>
          </a:schemeClr>
        </a:solidFill>
        <a:ln w="1905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mj-lt"/>
            </a:rPr>
            <a:t>Supporting with textual evidence</a:t>
          </a:r>
        </a:p>
      </dsp:txBody>
      <dsp:txXfrm>
        <a:off x="4956091" y="1216059"/>
        <a:ext cx="2360402" cy="13505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853C3-8D22-4EEB-99A1-326022E51770}">
      <dsp:nvSpPr>
        <dsp:cNvPr id="0" name=""/>
        <dsp:cNvSpPr/>
      </dsp:nvSpPr>
      <dsp:spPr>
        <a:xfrm>
          <a:off x="5272" y="44591"/>
          <a:ext cx="8713731" cy="1098229"/>
        </a:xfrm>
        <a:prstGeom prst="roundRect">
          <a:avLst>
            <a:gd name="adj" fmla="val 10000"/>
          </a:avLst>
        </a:prstGeom>
        <a:solidFill>
          <a:schemeClr val="lt1"/>
        </a:solidFill>
        <a:ln w="5715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rPr>
            <a:t>Students are on-track or ready for college and careers </a:t>
          </a:r>
        </a:p>
      </dsp:txBody>
      <dsp:txXfrm>
        <a:off x="37438" y="76757"/>
        <a:ext cx="8649399" cy="1033897"/>
      </dsp:txXfrm>
    </dsp:sp>
    <dsp:sp modelId="{BF0C99B6-0110-4FBF-8CAF-C1BEEA48DB32}">
      <dsp:nvSpPr>
        <dsp:cNvPr id="0" name=""/>
        <dsp:cNvSpPr/>
      </dsp:nvSpPr>
      <dsp:spPr>
        <a:xfrm>
          <a:off x="150934" y="1273116"/>
          <a:ext cx="3803483" cy="1828858"/>
        </a:xfrm>
        <a:prstGeom prst="roundRect">
          <a:avLst>
            <a:gd name="adj" fmla="val 10000"/>
          </a:avLst>
        </a:prstGeom>
        <a:solidFill>
          <a:srgbClr val="0091B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Students read and comprehend a range of sufficiently complex texts independently</a:t>
          </a:r>
        </a:p>
      </dsp:txBody>
      <dsp:txXfrm>
        <a:off x="204499" y="1326681"/>
        <a:ext cx="3696353" cy="1721728"/>
      </dsp:txXfrm>
    </dsp:sp>
    <dsp:sp modelId="{F9EB82F5-6649-4365-8C16-35363D72439B}">
      <dsp:nvSpPr>
        <dsp:cNvPr id="0" name=""/>
        <dsp:cNvSpPr/>
      </dsp:nvSpPr>
      <dsp:spPr>
        <a:xfrm>
          <a:off x="13777" y="3273256"/>
          <a:ext cx="1322242" cy="1828858"/>
        </a:xfrm>
        <a:prstGeom prst="roundRect">
          <a:avLst>
            <a:gd name="adj" fmla="val 10000"/>
          </a:avLst>
        </a:prstGeom>
        <a:solidFill>
          <a:schemeClr val="accent5">
            <a:lumMod val="75000"/>
            <a:alpha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Reading Literature</a:t>
          </a:r>
        </a:p>
      </dsp:txBody>
      <dsp:txXfrm>
        <a:off x="52504" y="3311983"/>
        <a:ext cx="1244788" cy="1751404"/>
      </dsp:txXfrm>
    </dsp:sp>
    <dsp:sp modelId="{76E68AFD-BEEA-4EB4-B301-66695741DAF4}">
      <dsp:nvSpPr>
        <dsp:cNvPr id="0" name=""/>
        <dsp:cNvSpPr/>
      </dsp:nvSpPr>
      <dsp:spPr>
        <a:xfrm>
          <a:off x="1391554" y="3273256"/>
          <a:ext cx="1322242" cy="1828858"/>
        </a:xfrm>
        <a:prstGeom prst="roundRect">
          <a:avLst>
            <a:gd name="adj" fmla="val 10000"/>
          </a:avLst>
        </a:prstGeom>
        <a:solidFill>
          <a:srgbClr val="0091B2">
            <a:alpha val="60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Reading Informational Text</a:t>
          </a:r>
        </a:p>
      </dsp:txBody>
      <dsp:txXfrm>
        <a:off x="1430281" y="3311983"/>
        <a:ext cx="1244788" cy="1751404"/>
      </dsp:txXfrm>
    </dsp:sp>
    <dsp:sp modelId="{0DEAF55B-653B-4602-946E-CA2345D343F5}">
      <dsp:nvSpPr>
        <dsp:cNvPr id="0" name=""/>
        <dsp:cNvSpPr/>
      </dsp:nvSpPr>
      <dsp:spPr>
        <a:xfrm>
          <a:off x="2769331" y="3273256"/>
          <a:ext cx="1322242" cy="1828858"/>
        </a:xfrm>
        <a:prstGeom prst="roundRect">
          <a:avLst>
            <a:gd name="adj" fmla="val 10000"/>
          </a:avLst>
        </a:prstGeom>
        <a:solidFill>
          <a:srgbClr val="0091B2">
            <a:alpha val="60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Vocabulary Interpretation and Use</a:t>
          </a:r>
        </a:p>
      </dsp:txBody>
      <dsp:txXfrm>
        <a:off x="2808058" y="3311983"/>
        <a:ext cx="1244788" cy="1751404"/>
      </dsp:txXfrm>
    </dsp:sp>
    <dsp:sp modelId="{FAE6083A-E99C-4838-A2E4-4229C993C0F7}">
      <dsp:nvSpPr>
        <dsp:cNvPr id="0" name=""/>
        <dsp:cNvSpPr/>
      </dsp:nvSpPr>
      <dsp:spPr>
        <a:xfrm>
          <a:off x="4210742" y="1270384"/>
          <a:ext cx="2604168" cy="1828858"/>
        </a:xfrm>
        <a:prstGeom prst="roundRect">
          <a:avLst>
            <a:gd name="adj" fmla="val 10000"/>
          </a:avLst>
        </a:prstGeom>
        <a:solidFill>
          <a:schemeClr val="tx1">
            <a:lumMod val="50000"/>
            <a:lumOff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Students write effectively when using and/or analyzing sources. </a:t>
          </a:r>
        </a:p>
      </dsp:txBody>
      <dsp:txXfrm>
        <a:off x="4264307" y="1323949"/>
        <a:ext cx="2497038" cy="1721728"/>
      </dsp:txXfrm>
    </dsp:sp>
    <dsp:sp modelId="{52048A83-900E-4722-983E-B23B7B5C934B}">
      <dsp:nvSpPr>
        <dsp:cNvPr id="0" name=""/>
        <dsp:cNvSpPr/>
      </dsp:nvSpPr>
      <dsp:spPr>
        <a:xfrm>
          <a:off x="4202642" y="3273256"/>
          <a:ext cx="1322242" cy="1828858"/>
        </a:xfrm>
        <a:prstGeom prst="roundRect">
          <a:avLst>
            <a:gd name="adj" fmla="val 10000"/>
          </a:avLst>
        </a:prstGeom>
        <a:solidFill>
          <a:schemeClr val="bg1">
            <a:lumMod val="6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Written Expression</a:t>
          </a:r>
        </a:p>
      </dsp:txBody>
      <dsp:txXfrm>
        <a:off x="4241369" y="3311983"/>
        <a:ext cx="1244788" cy="1751404"/>
      </dsp:txXfrm>
    </dsp:sp>
    <dsp:sp modelId="{F3505574-33A9-468D-8CEF-4ADF71CB9495}">
      <dsp:nvSpPr>
        <dsp:cNvPr id="0" name=""/>
        <dsp:cNvSpPr/>
      </dsp:nvSpPr>
      <dsp:spPr>
        <a:xfrm>
          <a:off x="5580419" y="3273256"/>
          <a:ext cx="1322242" cy="1828858"/>
        </a:xfrm>
        <a:prstGeom prst="roundRect">
          <a:avLst>
            <a:gd name="adj" fmla="val 10000"/>
          </a:avLst>
        </a:prstGeom>
        <a:solidFill>
          <a:schemeClr val="bg1">
            <a:lumMod val="6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Conventions and Knowledge of Language</a:t>
          </a:r>
        </a:p>
      </dsp:txBody>
      <dsp:txXfrm>
        <a:off x="5619146" y="3311983"/>
        <a:ext cx="1244788" cy="1751404"/>
      </dsp:txXfrm>
    </dsp:sp>
    <dsp:sp modelId="{62F4246D-493F-4A4B-9AC1-02082E8EB325}">
      <dsp:nvSpPr>
        <dsp:cNvPr id="0" name=""/>
        <dsp:cNvSpPr/>
      </dsp:nvSpPr>
      <dsp:spPr>
        <a:xfrm>
          <a:off x="7013730" y="1270153"/>
          <a:ext cx="1696767" cy="3939854"/>
        </a:xfrm>
        <a:prstGeom prst="roundRect">
          <a:avLst>
            <a:gd name="adj" fmla="val 10000"/>
          </a:avLst>
        </a:prstGeom>
        <a:solidFill>
          <a:srgbClr val="78488E"/>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Students build and present knowledge through research and the integration, comparison, and synthesis of ideas.</a:t>
          </a:r>
        </a:p>
      </dsp:txBody>
      <dsp:txXfrm>
        <a:off x="7063427" y="1319850"/>
        <a:ext cx="1597373" cy="384046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88D82FD-839C-484C-865F-74BBEB569A4B}" type="datetimeFigureOut">
              <a:rPr lang="en-US" smtClean="0"/>
              <a:t>11/26/2017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89F1D7C-9429-4832-A906-187A4077121E}" type="slidenum">
              <a:rPr lang="en-US" smtClean="0"/>
              <a:t>‹#›</a:t>
            </a:fld>
            <a:endParaRPr lang="en-US"/>
          </a:p>
        </p:txBody>
      </p:sp>
    </p:spTree>
    <p:extLst>
      <p:ext uri="{BB962C8B-B14F-4D97-AF65-F5344CB8AC3E}">
        <p14:creationId xmlns:p14="http://schemas.microsoft.com/office/powerpoint/2010/main" val="357137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www.youtube.com/watch?v=k7yQk6a501s&amp;feature=related" TargetMode="External"/><Relationship Id="rId13" Type="http://schemas.openxmlformats.org/officeDocument/2006/relationships/hyperlink" Target="http://www.youtube.com/watch?v=zoeh0r1Qe_k&amp;feature=related" TargetMode="External"/><Relationship Id="rId3" Type="http://schemas.openxmlformats.org/officeDocument/2006/relationships/hyperlink" Target="http://www.youtube.com/watch?v=9IGD9oLofks" TargetMode="External"/><Relationship Id="rId7" Type="http://schemas.openxmlformats.org/officeDocument/2006/relationships/hyperlink" Target="http://www.youtube.com/watch?v=1zHWMfg_8r0&amp;feature=related" TargetMode="External"/><Relationship Id="rId12" Type="http://schemas.openxmlformats.org/officeDocument/2006/relationships/hyperlink" Target="http://www.youtube.com/watch?v=FZXwEaHrdbo&amp;feature=related"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www.youtube.com/watch?v=JDzTOyxRGLI&amp;feature=related" TargetMode="External"/><Relationship Id="rId11" Type="http://schemas.openxmlformats.org/officeDocument/2006/relationships/hyperlink" Target="http://www.youtube.com/watch?v=Jt_2jI010WU&amp;feature=related" TargetMode="External"/><Relationship Id="rId5" Type="http://schemas.openxmlformats.org/officeDocument/2006/relationships/hyperlink" Target="http://www.youtube.com/watch?v=_VqzWyjSlk4" TargetMode="External"/><Relationship Id="rId10" Type="http://schemas.openxmlformats.org/officeDocument/2006/relationships/hyperlink" Target="http://www.youtube.com/watch?v=I0uvIAqZbNI&amp;feature=related" TargetMode="External"/><Relationship Id="rId4" Type="http://schemas.openxmlformats.org/officeDocument/2006/relationships/hyperlink" Target="http://www.youtube.com/watch?v=d1MVErnOD7c" TargetMode="External"/><Relationship Id="rId9" Type="http://schemas.openxmlformats.org/officeDocument/2006/relationships/hyperlink" Target="http://www.youtube.com/watch?v=KC5lgdf0-W8" TargetMode="External"/><Relationship Id="rId14" Type="http://schemas.openxmlformats.org/officeDocument/2006/relationships/hyperlink" Target="http://www.youtube.com/watch?v=Ho_ntaYbL7o"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teachingthecore.wordpress.com/2012/07/11/common-core-w-ccr-1-explained-part-1-the-why-and-the-what/" TargetMode="External"/><Relationship Id="rId2" Type="http://schemas.openxmlformats.org/officeDocument/2006/relationships/slide" Target="../slides/slide58.xml"/><Relationship Id="rId1" Type="http://schemas.openxmlformats.org/officeDocument/2006/relationships/notesMaster" Target="../notesMasters/notesMaster1.xml"/><Relationship Id="rId4" Type="http://schemas.openxmlformats.org/officeDocument/2006/relationships/hyperlink" Target="http://corestandards.org/assets/Appendix_A.pdf" TargetMode="Externa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1</a:t>
            </a:fld>
            <a:endParaRPr lang="en-US"/>
          </a:p>
        </p:txBody>
      </p:sp>
    </p:spTree>
    <p:extLst>
      <p:ext uri="{BB962C8B-B14F-4D97-AF65-F5344CB8AC3E}">
        <p14:creationId xmlns:p14="http://schemas.microsoft.com/office/powerpoint/2010/main" val="2803504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kern="1200" dirty="0">
                <a:solidFill>
                  <a:schemeClr val="tx1"/>
                </a:solidFill>
                <a:effectLst/>
                <a:latin typeface="+mn-lt"/>
                <a:ea typeface="+mn-ea"/>
                <a:cs typeface="+mn-cs"/>
              </a:rPr>
              <a:t>Carole</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kern="1200" dirty="0">
                <a:solidFill>
                  <a:schemeClr val="tx1"/>
                </a:solidFill>
                <a:effectLst/>
                <a:latin typeface="+mn-lt"/>
                <a:ea typeface="+mn-ea"/>
                <a:cs typeface="+mn-cs"/>
              </a:rPr>
              <a:t>Expectations for Literature and Informational Reading and Content Literacy</a:t>
            </a:r>
            <a:r>
              <a:rPr lang="en-US" sz="1200" b="1" u="sng" kern="1200" dirty="0">
                <a:solidFill>
                  <a:schemeClr val="tx1"/>
                </a:solidFill>
                <a:effectLst/>
                <a:latin typeface="+mn-lt"/>
                <a:ea typeface="+mn-ea"/>
                <a:cs typeface="+mn-cs"/>
              </a:rPr>
              <a:t>: Standard #1 H/O</a:t>
            </a:r>
            <a:endParaRPr lang="en-US" sz="1200" u="sng" kern="1200" dirty="0">
              <a:solidFill>
                <a:schemeClr val="tx1"/>
              </a:solidFill>
              <a:effectLst/>
              <a:latin typeface="+mn-lt"/>
              <a:ea typeface="+mn-ea"/>
              <a:cs typeface="+mn-cs"/>
            </a:endParaRPr>
          </a:p>
          <a:p>
            <a:endParaRPr lang="en-US" altLang="en-US" b="1" dirty="0"/>
          </a:p>
          <a:p>
            <a:r>
              <a:rPr lang="en-US" altLang="en-US" b="1" dirty="0"/>
              <a:t>ELA Reading Standard #1 – Have participants to: </a:t>
            </a:r>
          </a:p>
          <a:p>
            <a:pPr lvl="1">
              <a:buFontTx/>
              <a:buChar char="•"/>
            </a:pPr>
            <a:r>
              <a:rPr lang="en-US" altLang="en-US" dirty="0"/>
              <a:t>Skim/Scan</a:t>
            </a:r>
            <a:r>
              <a:rPr lang="en-US" altLang="en-US" baseline="0" dirty="0"/>
              <a:t> </a:t>
            </a:r>
            <a:r>
              <a:rPr lang="en-US" altLang="en-US" dirty="0"/>
              <a:t>grade level’s standard in both literature and informational reading.  </a:t>
            </a:r>
          </a:p>
          <a:p>
            <a:pPr lvl="1">
              <a:buFontTx/>
              <a:buChar char="•"/>
            </a:pPr>
            <a:r>
              <a:rPr lang="en-US" altLang="en-US" dirty="0"/>
              <a:t>Compare/Contrast (Reading</a:t>
            </a:r>
            <a:r>
              <a:rPr lang="en-US" altLang="en-US" baseline="0" dirty="0"/>
              <a:t> St 1 Skills are the same for both L and I.</a:t>
            </a:r>
            <a:endParaRPr lang="en-US" altLang="en-US" dirty="0"/>
          </a:p>
          <a:p>
            <a:pPr lvl="1">
              <a:buFontTx/>
              <a:buChar char="•"/>
            </a:pPr>
            <a:r>
              <a:rPr lang="en-US" altLang="en-US" dirty="0"/>
              <a:t>Now highlight the first word in each grade level K-12</a:t>
            </a:r>
          </a:p>
          <a:p>
            <a:pPr lvl="1">
              <a:buFontTx/>
              <a:buChar char="•"/>
            </a:pPr>
            <a:r>
              <a:rPr lang="en-US" altLang="en-US" dirty="0"/>
              <a:t>Discuss observations</a:t>
            </a:r>
            <a:r>
              <a:rPr lang="en-US" altLang="en-US" baseline="0" dirty="0"/>
              <a:t> you made with others at your table </a:t>
            </a:r>
            <a:endParaRPr lang="en-US" altLang="en-US" dirty="0"/>
          </a:p>
          <a:p>
            <a:r>
              <a:rPr lang="en-US" altLang="en-US" b="1" dirty="0"/>
              <a:t>“Transition” for R/W skills in all content areas actually takes place at 5</a:t>
            </a:r>
            <a:r>
              <a:rPr lang="en-US" altLang="en-US" b="1" baseline="30000" dirty="0"/>
              <a:t>th</a:t>
            </a:r>
            <a:r>
              <a:rPr lang="en-US" altLang="en-US" b="1" dirty="0"/>
              <a:t> grade!</a:t>
            </a:r>
          </a:p>
          <a:p>
            <a:endParaRPr lang="en-US" altLang="en-US" b="1"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b="1" dirty="0"/>
              <a:t>Great for planning and communication for vertical alignment.  Development of units, </a:t>
            </a:r>
            <a:r>
              <a:rPr lang="en-US" altLang="en-US" b="1" dirty="0" err="1"/>
              <a:t>etc</a:t>
            </a:r>
            <a:r>
              <a:rPr lang="en-US" altLang="en-US" b="1" dirty="0"/>
              <a:t>…</a:t>
            </a:r>
          </a:p>
          <a:p>
            <a:pPr eaLnBrk="1" hangingPunct="1">
              <a:spcBef>
                <a:spcPct val="0"/>
              </a:spcBef>
            </a:pPr>
            <a:endParaRPr lang="en-US" altLang="en-US" b="1" dirty="0"/>
          </a:p>
          <a:p>
            <a:pPr eaLnBrk="1" hangingPunct="1">
              <a:spcBef>
                <a:spcPct val="0"/>
              </a:spcBef>
            </a:pPr>
            <a:r>
              <a:rPr lang="en-US" altLang="en-US" b="1" dirty="0"/>
              <a:t>Full Document available on my</a:t>
            </a:r>
            <a:r>
              <a:rPr lang="en-US" altLang="en-US" b="1" baseline="0" dirty="0"/>
              <a:t> website and will be posted to the HOLLER along with today’s handouts.  I will also be posting additional resources that I have researched, used, etc.</a:t>
            </a:r>
          </a:p>
          <a:p>
            <a:endParaRPr lang="en-US" altLang="en-US" b="1"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F81899-783F-4928-B48D-A2175AD8E087}" type="slidenum">
              <a:rPr lang="en-US" altLang="en-US">
                <a:latin typeface="Arial" panose="020B0604020202020204" pitchFamily="34" charset="0"/>
              </a:rPr>
              <a:pPr>
                <a:spcBef>
                  <a:spcPct val="0"/>
                </a:spcBef>
              </a:pPr>
              <a:t>10</a:t>
            </a:fld>
            <a:endParaRPr lang="en-US" altLang="en-US">
              <a:latin typeface="Arial" panose="020B0604020202020204" pitchFamily="34" charset="0"/>
            </a:endParaRPr>
          </a:p>
        </p:txBody>
      </p:sp>
    </p:spTree>
    <p:extLst>
      <p:ext uri="{BB962C8B-B14F-4D97-AF65-F5344CB8AC3E}">
        <p14:creationId xmlns:p14="http://schemas.microsoft.com/office/powerpoint/2010/main" val="1592152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u="sng" dirty="0"/>
              <a:t>WORK ON THESE NOTES </a:t>
            </a:r>
            <a:r>
              <a:rPr lang="en-US" altLang="en-US" b="1" dirty="0"/>
              <a:t>The Standards are not alone in calling for a special emphasis on disciplinary literacy and informational text. The 2009 reading framework of the National Assessment of Educational Progress </a:t>
            </a:r>
            <a:r>
              <a:rPr lang="en-US" altLang="en-US" b="1" u="sng" dirty="0"/>
              <a:t>(NAEP) requires a high and increasing proportion of informational text on its assessment as students advance through the grades.</a:t>
            </a:r>
          </a:p>
          <a:p>
            <a:endParaRPr lang="en-US" altLang="en-US" dirty="0"/>
          </a:p>
          <a:p>
            <a:r>
              <a:rPr lang="en-US" altLang="en-US" dirty="0"/>
              <a:t>Percentages do not</a:t>
            </a:r>
            <a:r>
              <a:rPr lang="en-US" altLang="en-US" baseline="0" dirty="0"/>
              <a:t> imply that high school ELA teachers must teach 70% informational text; they demand instead that a great deal of reading should occur in other disciplines.  It is a shared responsibility!!</a:t>
            </a:r>
          </a:p>
          <a:p>
            <a:r>
              <a:rPr lang="en-US" altLang="en-US" baseline="0" dirty="0"/>
              <a:t>Students who were successful on NAEP were found to spend a high percentage of time reading informational passages</a:t>
            </a:r>
          </a:p>
          <a:p>
            <a:endParaRPr lang="en-US" altLang="en-US" baseline="0" dirty="0"/>
          </a:p>
          <a:p>
            <a:endParaRPr lang="en-US" altLang="en-US" dirty="0"/>
          </a:p>
          <a:p>
            <a:r>
              <a:rPr lang="en-US" altLang="en-US" b="1" dirty="0"/>
              <a:t>The percentages on the table reflect the sum of student reading, not just reading in ELA settings. </a:t>
            </a:r>
          </a:p>
          <a:p>
            <a:endParaRPr lang="en-US" altLang="en-US" b="1" dirty="0"/>
          </a:p>
          <a:p>
            <a:r>
              <a:rPr lang="en-US" altLang="en-US" b="1" dirty="0"/>
              <a:t>Teachers of senior English classes, for example, are not required to devote 70 percent of reading to informational texts. Rather, 70 percent of student reading across the grade should be informational.</a:t>
            </a:r>
          </a:p>
          <a:p>
            <a:endParaRPr lang="en-US" altLang="en-US" b="1" dirty="0"/>
          </a:p>
          <a:p>
            <a:r>
              <a:rPr lang="en-US" altLang="en-US" b="1" dirty="0"/>
              <a:t>Because the ELA classroom must focus on literature (stories, drama, and poetry) as well as literary nonfiction, </a:t>
            </a:r>
            <a:r>
              <a:rPr lang="en-US" altLang="en-US" b="1" u="sng" dirty="0"/>
              <a:t>a great deal of informational reading in grades 6–12 must take place in other classes if the NAEP assessment framework is to be matched instructionally.</a:t>
            </a:r>
          </a:p>
          <a:p>
            <a:endParaRPr lang="en-US" altLang="en-US" b="1"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F459CA-F062-40AB-8A7D-82B2FE574A6C}" type="slidenum">
              <a:rPr lang="en-US" altLang="en-US">
                <a:latin typeface="Arial" panose="020B0604020202020204" pitchFamily="34" charset="0"/>
              </a:rPr>
              <a:pPr>
                <a:spcBef>
                  <a:spcPct val="0"/>
                </a:spcBef>
              </a:pPr>
              <a:t>12</a:t>
            </a:fld>
            <a:endParaRPr lang="en-US" altLang="en-US">
              <a:latin typeface="Arial" panose="020B0604020202020204" pitchFamily="34" charset="0"/>
            </a:endParaRPr>
          </a:p>
        </p:txBody>
      </p:sp>
    </p:spTree>
    <p:extLst>
      <p:ext uri="{BB962C8B-B14F-4D97-AF65-F5344CB8AC3E}">
        <p14:creationId xmlns:p14="http://schemas.microsoft.com/office/powerpoint/2010/main" val="2032366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baseline="0" dirty="0"/>
              <a:t>Carole</a:t>
            </a:r>
          </a:p>
          <a:p>
            <a:pPr eaLnBrk="1" hangingPunct="1">
              <a:spcBef>
                <a:spcPct val="0"/>
              </a:spcBef>
            </a:pPr>
            <a:r>
              <a:rPr lang="en-US" b="1" u="none" baseline="0" dirty="0"/>
              <a:t>Emphasize the</a:t>
            </a:r>
            <a:r>
              <a:rPr lang="en-US" u="none" baseline="0" dirty="0"/>
              <a:t> </a:t>
            </a:r>
            <a:r>
              <a:rPr lang="en-US" b="1" u="none" baseline="0" dirty="0"/>
              <a:t>DIFFERENCES IN LITERATURE AND INFORMATIONAL TEXT…  SAME SKILL, DIFFERENT APPROACH</a:t>
            </a:r>
          </a:p>
          <a:p>
            <a:pPr eaLnBrk="1" hangingPunct="1">
              <a:spcBef>
                <a:spcPct val="0"/>
              </a:spcBef>
            </a:pPr>
            <a:endParaRPr lang="en-US" u="sng" baseline="0" dirty="0"/>
          </a:p>
          <a:p>
            <a:pPr eaLnBrk="1" hangingPunct="1">
              <a:spcBef>
                <a:spcPct val="0"/>
              </a:spcBef>
            </a:pPr>
            <a:r>
              <a:rPr lang="en-US" b="1" u="none" baseline="0" dirty="0"/>
              <a:t>Content teachers need the “clarification” (especially H.S. level) of how the standards define reading skills within their subject area.  </a:t>
            </a:r>
          </a:p>
          <a:p>
            <a:pPr eaLnBrk="1" hangingPunct="1">
              <a:spcBef>
                <a:spcPct val="0"/>
              </a:spcBef>
            </a:pPr>
            <a:endParaRPr lang="en-US" b="1" u="none" baseline="0" dirty="0"/>
          </a:p>
          <a:p>
            <a:pPr eaLnBrk="1" hangingPunct="1">
              <a:spcBef>
                <a:spcPct val="0"/>
              </a:spcBef>
            </a:pPr>
            <a:r>
              <a:rPr lang="en-US" b="1" u="none" baseline="0" dirty="0"/>
              <a:t>Another important aspect is that ALL teachers should emphasize to their students that the SKILLS PROCESS of a standard are the same (i.e. describe, analyze, etc).  It is the context, subject or topic that will be different! </a:t>
            </a:r>
          </a:p>
          <a:p>
            <a:pPr defTabSz="931774">
              <a:spcBef>
                <a:spcPct val="0"/>
              </a:spcBef>
              <a:defRPr/>
            </a:pPr>
            <a:endParaRPr lang="en-US" sz="1400" b="1" dirty="0"/>
          </a:p>
          <a:p>
            <a:pPr eaLnBrk="1" hangingPunct="1">
              <a:spcBef>
                <a:spcPct val="0"/>
              </a:spcBef>
            </a:pPr>
            <a:endParaRPr lang="en-US" b="1" dirty="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B62D47-5EBB-4C6A-AA4C-C43DDC7D7090}" type="slidenum">
              <a:rPr lang="en-US" smtClean="0">
                <a:latin typeface="Arial" pitchFamily="34" charset="0"/>
              </a:rPr>
              <a:pPr/>
              <a:t>13</a:t>
            </a:fld>
            <a:endParaRPr lang="en-US">
              <a:latin typeface="Arial" pitchFamily="34" charset="0"/>
            </a:endParaRPr>
          </a:p>
        </p:txBody>
      </p:sp>
    </p:spTree>
    <p:extLst>
      <p:ext uri="{BB962C8B-B14F-4D97-AF65-F5344CB8AC3E}">
        <p14:creationId xmlns:p14="http://schemas.microsoft.com/office/powerpoint/2010/main" val="1921520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r>
              <a:rPr lang="en-US" b="1" baseline="0" dirty="0"/>
              <a:t> </a:t>
            </a:r>
          </a:p>
          <a:p>
            <a:endParaRPr lang="en-US" b="1" baseline="0" dirty="0"/>
          </a:p>
          <a:p>
            <a:r>
              <a:rPr lang="en-US" b="1" baseline="0" dirty="0"/>
              <a:t>I want to discuss some KY specific issues that are directly connected to the teaching of Reading K-2.</a:t>
            </a:r>
          </a:p>
          <a:p>
            <a:endParaRPr lang="en-US" b="1" baseline="0" dirty="0"/>
          </a:p>
          <a:p>
            <a:r>
              <a:rPr lang="en-US" b="1" baseline="0" dirty="0"/>
              <a:t>Share information from these two reports that focuses, especially on 3</a:t>
            </a:r>
            <a:r>
              <a:rPr lang="en-US" b="1" baseline="30000" dirty="0"/>
              <a:t>rd</a:t>
            </a:r>
            <a:r>
              <a:rPr lang="en-US" b="1" baseline="0" dirty="0"/>
              <a:t> grade reading…</a:t>
            </a:r>
          </a:p>
          <a:p>
            <a:endParaRPr lang="en-US" b="1" baseline="0" dirty="0"/>
          </a:p>
          <a:p>
            <a:r>
              <a:rPr lang="en-US" b="1" baseline="0" dirty="0"/>
              <a:t>Not spending enough time with instruction around the 5 components of reading at K-2</a:t>
            </a:r>
            <a:endParaRPr lang="en-US" b="1" dirty="0"/>
          </a:p>
        </p:txBody>
      </p:sp>
      <p:sp>
        <p:nvSpPr>
          <p:cNvPr id="4" name="Slide Number Placeholder 3"/>
          <p:cNvSpPr>
            <a:spLocks noGrp="1"/>
          </p:cNvSpPr>
          <p:nvPr>
            <p:ph type="sldNum" sz="quarter" idx="10"/>
          </p:nvPr>
        </p:nvSpPr>
        <p:spPr/>
        <p:txBody>
          <a:bodyPr/>
          <a:lstStyle/>
          <a:p>
            <a:fld id="{189F1D7C-9429-4832-A906-187A4077121E}" type="slidenum">
              <a:rPr lang="en-US" smtClean="0"/>
              <a:t>14</a:t>
            </a:fld>
            <a:endParaRPr lang="en-US"/>
          </a:p>
        </p:txBody>
      </p:sp>
    </p:spTree>
    <p:extLst>
      <p:ext uri="{BB962C8B-B14F-4D97-AF65-F5344CB8AC3E}">
        <p14:creationId xmlns:p14="http://schemas.microsoft.com/office/powerpoint/2010/main" val="2705064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b="1" dirty="0"/>
              <a:t>Carole</a:t>
            </a:r>
          </a:p>
          <a:p>
            <a:pPr eaLnBrk="1" hangingPunct="1">
              <a:spcBef>
                <a:spcPct val="0"/>
              </a:spcBef>
              <a:defRPr/>
            </a:pPr>
            <a:r>
              <a:rPr lang="en-US" dirty="0"/>
              <a:t>Review </a:t>
            </a:r>
            <a:r>
              <a:rPr lang="en-US" b="1" u="sng" dirty="0"/>
              <a:t>Writing Standard #1-2-3 Progression Handout</a:t>
            </a:r>
          </a:p>
          <a:p>
            <a:pPr eaLnBrk="1" hangingPunct="1">
              <a:spcBef>
                <a:spcPct val="0"/>
              </a:spcBef>
              <a:defRPr/>
            </a:pPr>
            <a:endParaRPr lang="en-US" b="1" u="sng" dirty="0"/>
          </a:p>
          <a:p>
            <a:pPr eaLnBrk="1" hangingPunct="1">
              <a:spcBef>
                <a:spcPct val="0"/>
              </a:spcBef>
              <a:defRPr/>
            </a:pPr>
            <a:r>
              <a:rPr lang="en-US" dirty="0"/>
              <a:t>The </a:t>
            </a:r>
            <a:r>
              <a:rPr lang="en-US" b="1" dirty="0"/>
              <a:t>Standards</a:t>
            </a:r>
            <a:r>
              <a:rPr lang="en-US" b="1" baseline="0" dirty="0"/>
              <a:t> </a:t>
            </a:r>
            <a:r>
              <a:rPr lang="en-US" dirty="0"/>
              <a:t>place an important emphasis on argumentation across all disciplines and grade levels. </a:t>
            </a:r>
            <a:endParaRPr lang="en-US" u="sng" dirty="0"/>
          </a:p>
          <a:p>
            <a:pPr>
              <a:defRPr/>
            </a:pPr>
            <a:endParaRPr lang="en-US" b="1" dirty="0"/>
          </a:p>
          <a:p>
            <a:pPr>
              <a:defRPr/>
            </a:pPr>
            <a:r>
              <a:rPr lang="en-US" b="1" dirty="0"/>
              <a:t>ELA Writing Standard #1 –  Argumentation</a:t>
            </a:r>
          </a:p>
          <a:p>
            <a:pPr>
              <a:defRPr/>
            </a:pPr>
            <a:r>
              <a:rPr lang="en-US" b="1" dirty="0"/>
              <a:t>Have participants to: </a:t>
            </a:r>
          </a:p>
          <a:p>
            <a:pPr lvl="1">
              <a:buFontTx/>
              <a:buChar char="•"/>
              <a:defRPr/>
            </a:pPr>
            <a:r>
              <a:rPr lang="en-US" b="1" dirty="0"/>
              <a:t>Read</a:t>
            </a:r>
            <a:r>
              <a:rPr lang="en-US" b="1" baseline="0" dirty="0"/>
              <a:t> the introductory paragraph on page 2</a:t>
            </a:r>
            <a:endParaRPr lang="en-US" b="1" dirty="0"/>
          </a:p>
          <a:p>
            <a:pPr lvl="1">
              <a:buFontTx/>
              <a:buChar char="•"/>
              <a:defRPr/>
            </a:pPr>
            <a:r>
              <a:rPr lang="en-US" b="1" dirty="0">
                <a:solidFill>
                  <a:schemeClr val="tx1">
                    <a:lumMod val="75000"/>
                    <a:lumOff val="25000"/>
                  </a:schemeClr>
                </a:solidFill>
              </a:rPr>
              <a:t>Read</a:t>
            </a:r>
            <a:r>
              <a:rPr lang="en-US" b="1" baseline="0" dirty="0">
                <a:solidFill>
                  <a:schemeClr val="tx1">
                    <a:lumMod val="75000"/>
                    <a:lumOff val="25000"/>
                  </a:schemeClr>
                </a:solidFill>
              </a:rPr>
              <a:t> the Anchor Standard for Standard 1</a:t>
            </a:r>
          </a:p>
          <a:p>
            <a:pPr lvl="1">
              <a:buFontTx/>
              <a:buChar char="•"/>
              <a:defRPr/>
            </a:pPr>
            <a:r>
              <a:rPr lang="en-US" b="1" dirty="0">
                <a:solidFill>
                  <a:schemeClr val="tx1">
                    <a:lumMod val="75000"/>
                    <a:lumOff val="25000"/>
                  </a:schemeClr>
                </a:solidFill>
              </a:rPr>
              <a:t>Read</a:t>
            </a:r>
            <a:r>
              <a:rPr lang="en-US" b="1" baseline="0" dirty="0">
                <a:solidFill>
                  <a:schemeClr val="tx1">
                    <a:lumMod val="75000"/>
                    <a:lumOff val="25000"/>
                  </a:schemeClr>
                </a:solidFill>
              </a:rPr>
              <a:t> a specific grade level standard (understand that this a teacher’s part of helping a student reach the Anchor Std. by the time they graduate HS</a:t>
            </a:r>
            <a:endParaRPr lang="en-US" b="1" dirty="0">
              <a:solidFill>
                <a:schemeClr val="tx1">
                  <a:lumMod val="75000"/>
                  <a:lumOff val="25000"/>
                </a:schemeClr>
              </a:solidFill>
            </a:endParaRPr>
          </a:p>
          <a:p>
            <a:pPr lvl="1">
              <a:buFontTx/>
              <a:buChar char="•"/>
              <a:defRPr/>
            </a:pPr>
            <a:r>
              <a:rPr lang="en-US" b="1" dirty="0">
                <a:solidFill>
                  <a:schemeClr val="tx1">
                    <a:lumMod val="75000"/>
                    <a:lumOff val="25000"/>
                  </a:schemeClr>
                </a:solidFill>
              </a:rPr>
              <a:t>Beginning in kindergarten, students are asked to communicate their opinions – a building block to writing effective argument</a:t>
            </a:r>
          </a:p>
          <a:p>
            <a:pPr lvl="1">
              <a:buFontTx/>
              <a:buChar char="•"/>
              <a:defRPr/>
            </a:pPr>
            <a:r>
              <a:rPr lang="en-US" b="1" dirty="0">
                <a:solidFill>
                  <a:schemeClr val="tx1">
                    <a:lumMod val="75000"/>
                    <a:lumOff val="25000"/>
                  </a:schemeClr>
                </a:solidFill>
              </a:rPr>
              <a:t>Shift occurs in 6</a:t>
            </a:r>
            <a:r>
              <a:rPr lang="en-US" b="1" baseline="30000" dirty="0">
                <a:solidFill>
                  <a:schemeClr val="tx1">
                    <a:lumMod val="75000"/>
                    <a:lumOff val="25000"/>
                  </a:schemeClr>
                </a:solidFill>
              </a:rPr>
              <a:t>th</a:t>
            </a:r>
            <a:r>
              <a:rPr lang="en-US" b="1" dirty="0">
                <a:solidFill>
                  <a:schemeClr val="tx1">
                    <a:lumMod val="75000"/>
                    <a:lumOff val="25000"/>
                  </a:schemeClr>
                </a:solidFill>
              </a:rPr>
              <a:t> grade from opinion to argumentation. What does this mean for grades 4-5?   </a:t>
            </a:r>
          </a:p>
          <a:p>
            <a:pPr>
              <a:defRPr/>
            </a:pPr>
            <a:endParaRPr lang="en-US" b="1" dirty="0"/>
          </a:p>
          <a:p>
            <a:pPr>
              <a:defRPr/>
            </a:pPr>
            <a:r>
              <a:rPr lang="en-US" b="1" dirty="0"/>
              <a:t>DISCUSSION</a:t>
            </a:r>
          </a:p>
          <a:p>
            <a:pPr>
              <a:defRPr/>
            </a:pPr>
            <a:endParaRPr lang="en-US" b="1"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C58264-1F75-4A57-A74A-D040FF2FB924}" type="slidenum">
              <a:rPr lang="en-US" altLang="en-US">
                <a:latin typeface="Arial" panose="020B0604020202020204" pitchFamily="34" charset="0"/>
              </a:rPr>
              <a:pPr>
                <a:spcBef>
                  <a:spcPct val="0"/>
                </a:spcBef>
              </a:pPr>
              <a:t>15</a:t>
            </a:fld>
            <a:endParaRPr lang="en-US" altLang="en-US">
              <a:latin typeface="Arial" panose="020B0604020202020204" pitchFamily="34" charset="0"/>
            </a:endParaRPr>
          </a:p>
        </p:txBody>
      </p:sp>
    </p:spTree>
    <p:extLst>
      <p:ext uri="{BB962C8B-B14F-4D97-AF65-F5344CB8AC3E}">
        <p14:creationId xmlns:p14="http://schemas.microsoft.com/office/powerpoint/2010/main" val="2620299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As with reading, the percentages in the table reflect the sum of student writing</a:t>
            </a:r>
            <a:r>
              <a:rPr lang="en-US" altLang="en-US" b="1" u="sng" dirty="0"/>
              <a:t>, not just writing in ELA settings.</a:t>
            </a:r>
          </a:p>
          <a:p>
            <a:endParaRPr lang="en-US" altLang="en-US" b="1" u="sng" dirty="0"/>
          </a:p>
          <a:p>
            <a:r>
              <a:rPr lang="en-US" altLang="en-US" b="1" u="none" dirty="0"/>
              <a:t>One reason for this shift in the organization of writing standards is to better prepare students college and career writing</a:t>
            </a:r>
          </a:p>
          <a:p>
            <a:endParaRPr lang="en-US" altLang="en-US" b="1" u="none" dirty="0"/>
          </a:p>
          <a:p>
            <a:r>
              <a:rPr lang="en-US" altLang="en-US" b="1" u="none" dirty="0"/>
              <a:t>Notice the decreasing emphasis on narrative writing that students do in school.  THOSE</a:t>
            </a:r>
            <a:r>
              <a:rPr lang="en-US" altLang="en-US" b="1" u="none" baseline="0" dirty="0"/>
              <a:t> PERCENTAGES DO NOT REPRESENT AN ELA CLASSROOM IN ISOLATION.</a:t>
            </a:r>
          </a:p>
          <a:p>
            <a:endParaRPr lang="en-US" altLang="en-US" b="1" u="none" dirty="0"/>
          </a:p>
          <a:p>
            <a:endParaRPr lang="en-US" altLang="en-US" b="1" dirty="0"/>
          </a:p>
          <a:p>
            <a:pPr marL="171450" indent="-171450">
              <a:buFont typeface="Arial" panose="020B0604020202020204" pitchFamily="34" charset="0"/>
              <a:buChar char="•"/>
            </a:pPr>
            <a:endParaRPr lang="en-US" altLang="en-US" baseline="0" dirty="0"/>
          </a:p>
          <a:p>
            <a:pPr marL="171450" indent="-171450">
              <a:buFont typeface="Arial" panose="020B0604020202020204" pitchFamily="34" charset="0"/>
              <a:buChar char="•"/>
            </a:pPr>
            <a:endParaRPr lang="en-US" altLang="en-US" baseline="0" dirty="0"/>
          </a:p>
          <a:p>
            <a:endParaRPr lang="en-US"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05F71A-65EE-4AD1-A901-537EA0DDDE66}" type="slidenum">
              <a:rPr lang="en-US" altLang="en-US">
                <a:latin typeface="Arial" panose="020B0604020202020204" pitchFamily="34" charset="0"/>
              </a:rPr>
              <a:pPr>
                <a:spcBef>
                  <a:spcPct val="0"/>
                </a:spcBef>
              </a:pPr>
              <a:t>17</a:t>
            </a:fld>
            <a:endParaRPr lang="en-US" altLang="en-US">
              <a:latin typeface="Arial" panose="020B0604020202020204" pitchFamily="34" charset="0"/>
            </a:endParaRPr>
          </a:p>
        </p:txBody>
      </p:sp>
    </p:spTree>
    <p:extLst>
      <p:ext uri="{BB962C8B-B14F-4D97-AF65-F5344CB8AC3E}">
        <p14:creationId xmlns:p14="http://schemas.microsoft.com/office/powerpoint/2010/main" val="2962632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solidFill>
                  <a:prstClr val="black"/>
                </a:solidFill>
                <a:latin typeface="Calibri" panose="020F0502020204030204" pitchFamily="34" charset="0"/>
              </a:rPr>
              <a:t>Disciplinary literacy </a:t>
            </a:r>
            <a:r>
              <a:rPr lang="en-US" sz="1200" b="0" dirty="0">
                <a:solidFill>
                  <a:prstClr val="black"/>
                </a:solidFill>
                <a:latin typeface="Calibri" panose="020F0502020204030204" pitchFamily="34" charset="0"/>
              </a:rPr>
              <a:t>refers to the specialized skills that someone must master to be able to read and write in the various disciplines (science, math, literature, </a:t>
            </a:r>
            <a:r>
              <a:rPr lang="en-US" sz="1200" b="0" i="1" dirty="0">
                <a:solidFill>
                  <a:prstClr val="black"/>
                </a:solidFill>
                <a:latin typeface="Calibri" panose="020F0502020204030204" pitchFamily="34" charset="0"/>
              </a:rPr>
              <a:t>history, geography, economics, politics, government, law, sociology, psychology, </a:t>
            </a:r>
            <a:r>
              <a:rPr lang="en-US" sz="1200" b="0" dirty="0">
                <a:solidFill>
                  <a:prstClr val="black"/>
                </a:solidFill>
                <a:latin typeface="Calibri" panose="020F0502020204030204" pitchFamily="34" charset="0"/>
              </a:rPr>
              <a:t>etc. ) and technical fields. </a:t>
            </a:r>
          </a:p>
          <a:p>
            <a:r>
              <a:rPr lang="en-US" b="0" dirty="0"/>
              <a:t>Learn</a:t>
            </a:r>
            <a:r>
              <a:rPr lang="en-US" b="0" baseline="0" dirty="0"/>
              <a:t> to read – read to learn – need the next step.</a:t>
            </a:r>
          </a:p>
          <a:p>
            <a:endParaRPr lang="en-US" b="0" baseline="0" dirty="0"/>
          </a:p>
          <a:p>
            <a:r>
              <a:rPr lang="en-US" b="0" baseline="0" dirty="0"/>
              <a:t>Types of reading required by CCSS: The best teachers have always known this…formalize and systematize the process.</a:t>
            </a:r>
          </a:p>
          <a:p>
            <a:endParaRPr lang="en-US" b="0" baseline="0" dirty="0"/>
          </a:p>
          <a:p>
            <a:r>
              <a:rPr lang="en-US" sz="1200" b="0" i="1" u="none" strike="noStrike" kern="1200" baseline="0" dirty="0">
                <a:solidFill>
                  <a:schemeClr val="tx1"/>
                </a:solidFill>
                <a:latin typeface="+mn-lt"/>
                <a:ea typeface="+mn-ea"/>
                <a:cs typeface="+mn-cs"/>
              </a:rPr>
              <a:t>Basic Literacy: </a:t>
            </a:r>
            <a:r>
              <a:rPr lang="en-US" sz="1200" b="0" i="0" u="none" strike="noStrike" kern="1200" baseline="0" dirty="0">
                <a:solidFill>
                  <a:schemeClr val="tx1"/>
                </a:solidFill>
                <a:latin typeface="+mn-lt"/>
                <a:ea typeface="+mn-ea"/>
                <a:cs typeface="+mn-cs"/>
              </a:rPr>
              <a:t>Literacy skills such as decoding and knowledge of high-frequency words that</a:t>
            </a:r>
          </a:p>
          <a:p>
            <a:r>
              <a:rPr lang="en-US" sz="1200" b="0" i="0" u="none" strike="noStrike" kern="1200" baseline="0" dirty="0">
                <a:solidFill>
                  <a:schemeClr val="tx1"/>
                </a:solidFill>
                <a:latin typeface="+mn-lt"/>
                <a:ea typeface="+mn-ea"/>
                <a:cs typeface="+mn-cs"/>
              </a:rPr>
              <a:t>underlie virtually all reading tasks.</a:t>
            </a:r>
          </a:p>
          <a:p>
            <a:endParaRPr lang="en-US" sz="1200" b="0" i="1"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Intermediate Literacy: </a:t>
            </a:r>
            <a:r>
              <a:rPr lang="en-US" sz="1200" b="0" i="0" u="none" strike="noStrike" kern="1200" baseline="0" dirty="0">
                <a:solidFill>
                  <a:schemeClr val="tx1"/>
                </a:solidFill>
                <a:latin typeface="+mn-lt"/>
                <a:ea typeface="+mn-ea"/>
                <a:cs typeface="+mn-cs"/>
              </a:rPr>
              <a:t>Literacy skills common to many tasks, including generic comprehension</a:t>
            </a:r>
          </a:p>
          <a:p>
            <a:r>
              <a:rPr lang="en-US" sz="1200" b="0" i="0" u="none" strike="noStrike" kern="1200" baseline="0" dirty="0">
                <a:solidFill>
                  <a:schemeClr val="tx1"/>
                </a:solidFill>
                <a:latin typeface="+mn-lt"/>
                <a:ea typeface="+mn-ea"/>
                <a:cs typeface="+mn-cs"/>
              </a:rPr>
              <a:t>strategies, common word meanings, and basic fluency. Streamlining and multi-tasking phase </a:t>
            </a:r>
          </a:p>
          <a:p>
            <a:endParaRPr lang="en-US" sz="1200" b="0" i="1"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Disciplinary Literacy: </a:t>
            </a:r>
            <a:r>
              <a:rPr lang="en-US" sz="1200" b="0" i="0" u="none" strike="noStrike" kern="1200" baseline="0" dirty="0">
                <a:solidFill>
                  <a:schemeClr val="tx1"/>
                </a:solidFill>
                <a:latin typeface="+mn-lt"/>
                <a:ea typeface="+mn-ea"/>
                <a:cs typeface="+mn-cs"/>
              </a:rPr>
              <a:t>Literacy skills specialized to history, science, mathematics, literature, or</a:t>
            </a:r>
          </a:p>
          <a:p>
            <a:r>
              <a:rPr lang="en-US" sz="1200" b="0" i="0" u="none" strike="noStrike" kern="1200" baseline="0" dirty="0">
                <a:solidFill>
                  <a:schemeClr val="tx1"/>
                </a:solidFill>
                <a:latin typeface="+mn-lt"/>
                <a:ea typeface="+mn-ea"/>
                <a:cs typeface="+mn-cs"/>
              </a:rPr>
              <a:t>other subject matter.</a:t>
            </a:r>
            <a:endParaRPr lang="en-US" b="0" baseline="0" dirty="0"/>
          </a:p>
        </p:txBody>
      </p:sp>
      <p:sp>
        <p:nvSpPr>
          <p:cNvPr id="4" name="Slide Number Placeholder 3"/>
          <p:cNvSpPr>
            <a:spLocks noGrp="1"/>
          </p:cNvSpPr>
          <p:nvPr>
            <p:ph type="sldNum" sz="quarter" idx="10"/>
          </p:nvPr>
        </p:nvSpPr>
        <p:spPr/>
        <p:txBody>
          <a:bodyPr/>
          <a:lstStyle/>
          <a:p>
            <a:fld id="{B46C86B8-D9D7-4D4F-99DF-0E9239F572F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997658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baseline="0" dirty="0"/>
              <a:t>Kim</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b="1" baseline="0" dirty="0"/>
              <a:t>Carole</a:t>
            </a:r>
          </a:p>
          <a:p>
            <a:pPr marL="0" marR="0" lvl="0" indent="0" algn="l" defTabSz="931774" rtl="0" eaLnBrk="1" fontAlgn="auto" latinLnBrk="0" hangingPunct="1">
              <a:lnSpc>
                <a:spcPct val="100000"/>
              </a:lnSpc>
              <a:spcBef>
                <a:spcPts val="0"/>
              </a:spcBef>
              <a:spcAft>
                <a:spcPts val="0"/>
              </a:spcAft>
              <a:buClrTx/>
              <a:buSzTx/>
              <a:buFontTx/>
              <a:buNone/>
              <a:tabLst/>
              <a:defRPr/>
            </a:pPr>
            <a:r>
              <a:rPr lang="en-US" b="1" baseline="0" dirty="0"/>
              <a:t>6-12 Literacy in the Content Area Standards and emphasis (again) SAME SKILL, DIFFERENT APPROACH!</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b="1" baseline="0" dirty="0"/>
              <a:t>Refer participants back to the “</a:t>
            </a:r>
            <a:r>
              <a:rPr lang="en-US" sz="1200" b="1" kern="1200" dirty="0">
                <a:solidFill>
                  <a:schemeClr val="tx1"/>
                </a:solidFill>
                <a:effectLst/>
                <a:latin typeface="+mn-lt"/>
                <a:ea typeface="+mn-ea"/>
                <a:cs typeface="+mn-cs"/>
              </a:rPr>
              <a:t>Expectations for Literature and Informational Reading and Content Literacy: Standard #1 H/O”</a:t>
            </a:r>
            <a:endParaRPr lang="en-US" sz="1200" kern="1200" dirty="0">
              <a:solidFill>
                <a:schemeClr val="tx1"/>
              </a:solidFill>
              <a:effectLst/>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b="1" baseline="0" dirty="0"/>
              <a:t>CCR Anchor Standards for Reading remain the same </a:t>
            </a:r>
            <a:endParaRPr lang="en-US" b="1" dirty="0"/>
          </a:p>
          <a:p>
            <a:pPr defTabSz="931774">
              <a:defRPr/>
            </a:pPr>
            <a:endParaRPr lang="en-US" dirty="0"/>
          </a:p>
          <a:p>
            <a:pPr defTabSz="931774">
              <a:defRPr/>
            </a:pPr>
            <a:r>
              <a:rPr lang="en-US" b="1" dirty="0"/>
              <a:t>Again, Remember only 10 standards for Reading</a:t>
            </a:r>
            <a:r>
              <a:rPr lang="en-US" b="1" baseline="0" dirty="0"/>
              <a:t> and 10 for Writing</a:t>
            </a:r>
          </a:p>
          <a:p>
            <a:pPr defTabSz="931774">
              <a:defRPr/>
            </a:pPr>
            <a:endParaRPr lang="en-US" b="1" baseline="0" dirty="0"/>
          </a:p>
          <a:p>
            <a:pPr defTabSz="931774">
              <a:defRPr/>
            </a:pPr>
            <a:r>
              <a:rPr lang="en-US" b="1" u="sng" baseline="0" dirty="0"/>
              <a:t>Note terminology of Cite, primary/secondary, Analyze, Evaluate, Differentiate, Integrate --- DEPTH AND RIGOR implications for both teaching and learning.</a:t>
            </a:r>
          </a:p>
          <a:p>
            <a:pPr defTabSz="931774">
              <a:defRPr/>
            </a:pPr>
            <a:endParaRPr lang="en-US" b="1" baseline="0" dirty="0"/>
          </a:p>
          <a:p>
            <a:pPr defTabSz="931774">
              <a:defRPr/>
            </a:pPr>
            <a:r>
              <a:rPr lang="en-US" b="1" baseline="0" dirty="0"/>
              <a:t>Remember: Just becoming familiar with the standards will not get students to proficiency</a:t>
            </a:r>
          </a:p>
          <a:p>
            <a:pPr defTabSz="931774">
              <a:defRPr/>
            </a:pPr>
            <a:endParaRPr lang="en-US" b="1" baseline="0" dirty="0"/>
          </a:p>
          <a:p>
            <a:pPr defTabSz="931774">
              <a:defRPr/>
            </a:pPr>
            <a:endParaRPr lang="en-US" b="1" baseline="0" dirty="0"/>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baseline="0"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19</a:t>
            </a:fld>
            <a:endParaRPr lang="en-US"/>
          </a:p>
        </p:txBody>
      </p:sp>
    </p:spTree>
    <p:extLst>
      <p:ext uri="{BB962C8B-B14F-4D97-AF65-F5344CB8AC3E}">
        <p14:creationId xmlns:p14="http://schemas.microsoft.com/office/powerpoint/2010/main" val="986667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baseline="0" dirty="0"/>
              <a:t>Kim</a:t>
            </a:r>
          </a:p>
          <a:p>
            <a:pPr marL="0" marR="0" lvl="0" indent="0" algn="l" defTabSz="931774" rtl="0" eaLnBrk="1" fontAlgn="auto" latinLnBrk="0" hangingPunct="1">
              <a:lnSpc>
                <a:spcPct val="100000"/>
              </a:lnSpc>
              <a:spcBef>
                <a:spcPts val="0"/>
              </a:spcBef>
              <a:spcAft>
                <a:spcPts val="0"/>
              </a:spcAft>
              <a:buClrTx/>
              <a:buSzTx/>
              <a:buFontTx/>
              <a:buNone/>
              <a:tabLst/>
              <a:defRPr/>
            </a:pPr>
            <a:r>
              <a:rPr lang="en-US" b="1" baseline="0" dirty="0"/>
              <a:t>6-12 Literacy in the Content Area Standards and emphasis (again) SAME SKILL, DIFFERENT APPROACH!</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b="1" baseline="0" dirty="0"/>
              <a:t>Refer participants back to the “</a:t>
            </a:r>
            <a:r>
              <a:rPr lang="en-US" sz="1200" b="1" kern="1200" dirty="0">
                <a:solidFill>
                  <a:schemeClr val="tx1"/>
                </a:solidFill>
                <a:effectLst/>
                <a:latin typeface="+mn-lt"/>
                <a:ea typeface="+mn-ea"/>
                <a:cs typeface="+mn-cs"/>
              </a:rPr>
              <a:t>Expectations for Literature and Informational Reading and Content Literacy: Standard #1 H/O”</a:t>
            </a:r>
            <a:endParaRPr lang="en-US" sz="1200" kern="1200" dirty="0">
              <a:solidFill>
                <a:schemeClr val="tx1"/>
              </a:solidFill>
              <a:effectLst/>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b="1" baseline="0" dirty="0"/>
              <a:t>CCR Anchor Standards for Reading remain the same </a:t>
            </a:r>
            <a:endParaRPr lang="en-US" b="1" dirty="0"/>
          </a:p>
          <a:p>
            <a:pPr defTabSz="931774">
              <a:defRPr/>
            </a:pPr>
            <a:endParaRPr lang="en-US" dirty="0"/>
          </a:p>
          <a:p>
            <a:pPr defTabSz="931774">
              <a:defRPr/>
            </a:pPr>
            <a:r>
              <a:rPr lang="en-US" b="1" dirty="0"/>
              <a:t>Again, Remember only 10 standards for Reading</a:t>
            </a:r>
            <a:r>
              <a:rPr lang="en-US" b="1" baseline="0" dirty="0"/>
              <a:t> and 10 for Writing</a:t>
            </a:r>
          </a:p>
          <a:p>
            <a:pPr defTabSz="931774">
              <a:defRPr/>
            </a:pPr>
            <a:endParaRPr lang="en-US" b="1" baseline="0" dirty="0"/>
          </a:p>
          <a:p>
            <a:pPr defTabSz="931774">
              <a:defRPr/>
            </a:pPr>
            <a:r>
              <a:rPr lang="en-US" b="1" u="sng" baseline="0" dirty="0"/>
              <a:t>Note terminology of Cite, Analyze, Synthesize, Translating --- DEPTH AND RIGOR implications for both teaching and learning.</a:t>
            </a:r>
            <a:endParaRPr lang="en-US" b="1" u="sng" dirty="0"/>
          </a:p>
          <a:p>
            <a:endParaRPr lang="en-US"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20</a:t>
            </a:fld>
            <a:endParaRPr lang="en-US"/>
          </a:p>
        </p:txBody>
      </p:sp>
    </p:spTree>
    <p:extLst>
      <p:ext uri="{BB962C8B-B14F-4D97-AF65-F5344CB8AC3E}">
        <p14:creationId xmlns:p14="http://schemas.microsoft.com/office/powerpoint/2010/main" val="2035901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Tier 1:</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Words acquired through every day speech, usually learned in the early grades </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Tier 2:</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Academic words that appear across all types of text. </a:t>
            </a:r>
            <a:r>
              <a:rPr lang="en-US" sz="1200" kern="1200" dirty="0">
                <a:solidFill>
                  <a:schemeClr val="tx1"/>
                </a:solidFill>
                <a:effectLst/>
                <a:latin typeface="+mn-lt"/>
                <a:ea typeface="+mn-ea"/>
                <a:cs typeface="+mn-cs"/>
              </a:rPr>
              <a:t>These are often precise words that are used by the author in place of common words. (i.e. gallop instead of run). They change meaning with use. </a:t>
            </a:r>
          </a:p>
          <a:p>
            <a:pPr lvl="0"/>
            <a:r>
              <a:rPr lang="en-US" sz="1200" kern="1200" dirty="0">
                <a:solidFill>
                  <a:schemeClr val="tx1"/>
                </a:solidFill>
                <a:effectLst/>
                <a:latin typeface="+mn-lt"/>
                <a:ea typeface="+mn-ea"/>
                <a:cs typeface="+mn-cs"/>
              </a:rPr>
              <a:t>Tier 2 High frequency words used by mature language users across several content areas. Because of their lack of redundancy in oral language, Tier 2 words present challenges to students who primarily meet them in print. Examples of Tier 2 words are obvious, complex, establish and verify.</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Tier 3:</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Domain specific words" that are specifically tied to content.</a:t>
            </a:r>
            <a:r>
              <a:rPr lang="en-US" sz="1200" kern="1200" dirty="0">
                <a:solidFill>
                  <a:schemeClr val="tx1"/>
                </a:solidFill>
                <a:effectLst/>
                <a:latin typeface="+mn-lt"/>
                <a:ea typeface="+mn-ea"/>
                <a:cs typeface="+mn-cs"/>
              </a:rPr>
              <a:t> (i.e. Constitution, lava) These are typically the types of vocabulary words that are included in glossaries, highlighted in textbooks and address by teachers. They are considered difficult words important to understanding content.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89F1D7C-9429-4832-A906-187A4077121E}" type="slidenum">
              <a:rPr lang="en-US" smtClean="0"/>
              <a:t>21</a:t>
            </a:fld>
            <a:endParaRPr lang="en-US"/>
          </a:p>
        </p:txBody>
      </p:sp>
    </p:spTree>
    <p:extLst>
      <p:ext uri="{BB962C8B-B14F-4D97-AF65-F5344CB8AC3E}">
        <p14:creationId xmlns:p14="http://schemas.microsoft.com/office/powerpoint/2010/main" val="3185763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F1D7C-9429-4832-A906-187A4077121E}" type="slidenum">
              <a:rPr lang="en-US" smtClean="0"/>
              <a:t>2</a:t>
            </a:fld>
            <a:endParaRPr lang="en-US"/>
          </a:p>
        </p:txBody>
      </p:sp>
    </p:spTree>
    <p:extLst>
      <p:ext uri="{BB962C8B-B14F-4D97-AF65-F5344CB8AC3E}">
        <p14:creationId xmlns:p14="http://schemas.microsoft.com/office/powerpoint/2010/main" val="730931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Kim</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E5A3C16-741B-41F1-A4E6-077F20C98F2E}" type="slidenum">
              <a:rPr lang="en-US" altLang="en-US"/>
              <a:pPr eaLnBrk="1" hangingPunct="1"/>
              <a:t>22</a:t>
            </a:fld>
            <a:endParaRPr lang="en-US" altLang="en-US"/>
          </a:p>
        </p:txBody>
      </p:sp>
    </p:spTree>
    <p:extLst>
      <p:ext uri="{BB962C8B-B14F-4D97-AF65-F5344CB8AC3E}">
        <p14:creationId xmlns:p14="http://schemas.microsoft.com/office/powerpoint/2010/main" val="3254386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p>
        </p:txBody>
      </p:sp>
      <p:sp>
        <p:nvSpPr>
          <p:cNvPr id="4" name="Slide Number Placeholder 3"/>
          <p:cNvSpPr>
            <a:spLocks noGrp="1"/>
          </p:cNvSpPr>
          <p:nvPr>
            <p:ph type="sldNum" sz="quarter" idx="10"/>
          </p:nvPr>
        </p:nvSpPr>
        <p:spPr/>
        <p:txBody>
          <a:bodyPr/>
          <a:lstStyle/>
          <a:p>
            <a:fld id="{189F1D7C-9429-4832-A906-187A4077121E}" type="slidenum">
              <a:rPr lang="en-US" smtClean="0"/>
              <a:t>23</a:t>
            </a:fld>
            <a:endParaRPr lang="en-US"/>
          </a:p>
        </p:txBody>
      </p:sp>
    </p:spTree>
    <p:extLst>
      <p:ext uri="{BB962C8B-B14F-4D97-AF65-F5344CB8AC3E}">
        <p14:creationId xmlns:p14="http://schemas.microsoft.com/office/powerpoint/2010/main" val="3604537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p>
        </p:txBody>
      </p:sp>
      <p:sp>
        <p:nvSpPr>
          <p:cNvPr id="4" name="Slide Number Placeholder 3"/>
          <p:cNvSpPr>
            <a:spLocks noGrp="1"/>
          </p:cNvSpPr>
          <p:nvPr>
            <p:ph type="sldNum" sz="quarter" idx="10"/>
          </p:nvPr>
        </p:nvSpPr>
        <p:spPr/>
        <p:txBody>
          <a:bodyPr/>
          <a:lstStyle/>
          <a:p>
            <a:fld id="{189F1D7C-9429-4832-A906-187A4077121E}" type="slidenum">
              <a:rPr lang="en-US" smtClean="0"/>
              <a:t>24</a:t>
            </a:fld>
            <a:endParaRPr lang="en-US"/>
          </a:p>
        </p:txBody>
      </p:sp>
    </p:spTree>
    <p:extLst>
      <p:ext uri="{BB962C8B-B14F-4D97-AF65-F5344CB8AC3E}">
        <p14:creationId xmlns:p14="http://schemas.microsoft.com/office/powerpoint/2010/main" val="723632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a:defRPr/>
            </a:pPr>
            <a:r>
              <a:rPr lang="en-US" sz="1000" b="1" dirty="0"/>
              <a:t>12 You Tube Videos – explaining intent of standards, etc. – longest one is about 10 minutes.  Presenters worked on standards development</a:t>
            </a:r>
          </a:p>
          <a:p>
            <a:pPr>
              <a:defRPr/>
            </a:pPr>
            <a:endParaRPr lang="en-US" sz="1000" b="1" dirty="0"/>
          </a:p>
          <a:p>
            <a:pPr>
              <a:defRPr/>
            </a:pPr>
            <a:r>
              <a:rPr lang="en-US" sz="1000" b="1" dirty="0"/>
              <a:t>Located on my website</a:t>
            </a:r>
          </a:p>
          <a:p>
            <a:pPr>
              <a:defRPr/>
            </a:pPr>
            <a:endParaRPr lang="en-US" sz="1000" b="1" dirty="0"/>
          </a:p>
          <a:p>
            <a:pPr>
              <a:defRPr/>
            </a:pPr>
            <a:r>
              <a:rPr lang="en-US" sz="1000" b="1" dirty="0"/>
              <a:t>Common Core State Standards: A New Foundation for Student Success (2:55 mins)</a:t>
            </a:r>
            <a:endParaRPr lang="en-US" sz="1000" dirty="0"/>
          </a:p>
          <a:p>
            <a:pPr>
              <a:defRPr/>
            </a:pPr>
            <a:r>
              <a:rPr lang="en-US" sz="1000" u="sng" dirty="0">
                <a:hlinkClick r:id="rId3"/>
              </a:rPr>
              <a:t>http://www.youtube.com/watch?v=9IGD9oLofks</a:t>
            </a:r>
            <a:endParaRPr lang="en-US" sz="1000" dirty="0"/>
          </a:p>
          <a:p>
            <a:pPr>
              <a:defRPr/>
            </a:pPr>
            <a:r>
              <a:rPr lang="en-US" sz="1000" dirty="0"/>
              <a:t> </a:t>
            </a:r>
          </a:p>
          <a:p>
            <a:pPr>
              <a:defRPr/>
            </a:pPr>
            <a:r>
              <a:rPr lang="en-US" sz="1000" b="1" dirty="0"/>
              <a:t>Common Core State Standards: Principles of Development (8:01 mins)</a:t>
            </a:r>
            <a:endParaRPr lang="en-US" sz="1000" dirty="0"/>
          </a:p>
          <a:p>
            <a:pPr>
              <a:defRPr/>
            </a:pPr>
            <a:r>
              <a:rPr lang="en-US" sz="1000" u="sng" dirty="0">
                <a:hlinkClick r:id="rId4"/>
              </a:rPr>
              <a:t>http://www.youtube.com/watch?v=d1MVErnOD7c</a:t>
            </a:r>
            <a:endParaRPr lang="en-US" sz="1000" dirty="0"/>
          </a:p>
          <a:p>
            <a:pPr>
              <a:defRPr/>
            </a:pPr>
            <a:r>
              <a:rPr lang="en-US" sz="1000" b="1" dirty="0"/>
              <a:t> </a:t>
            </a:r>
            <a:endParaRPr lang="en-US" sz="1000" dirty="0"/>
          </a:p>
          <a:p>
            <a:pPr>
              <a:defRPr/>
            </a:pPr>
            <a:r>
              <a:rPr lang="en-US" sz="1000" b="1" dirty="0"/>
              <a:t>The Crucial Role of Higher Education and Business in Developing the Standards (1:42 mins)</a:t>
            </a:r>
            <a:endParaRPr lang="en-US" sz="1000" dirty="0"/>
          </a:p>
          <a:p>
            <a:pPr>
              <a:defRPr/>
            </a:pPr>
            <a:r>
              <a:rPr lang="en-US" sz="1000" u="sng" dirty="0">
                <a:hlinkClick r:id="rId5"/>
              </a:rPr>
              <a:t>http://www.youtube.com/watch?v=_VqzWyjSlk4</a:t>
            </a:r>
            <a:endParaRPr lang="en-US" sz="1000" dirty="0"/>
          </a:p>
          <a:p>
            <a:pPr>
              <a:defRPr/>
            </a:pPr>
            <a:r>
              <a:rPr lang="en-US" sz="1000" b="1" dirty="0"/>
              <a:t> </a:t>
            </a:r>
            <a:endParaRPr lang="en-US" sz="1000" dirty="0"/>
          </a:p>
          <a:p>
            <a:pPr>
              <a:defRPr/>
            </a:pPr>
            <a:r>
              <a:rPr lang="en-US" sz="1000" b="1" dirty="0"/>
              <a:t>The English Language Arts Standards: Key Changes and their Evidence (6:25 mins.)</a:t>
            </a:r>
            <a:endParaRPr lang="en-US" sz="1000" dirty="0"/>
          </a:p>
          <a:p>
            <a:pPr>
              <a:defRPr/>
            </a:pPr>
            <a:r>
              <a:rPr lang="en-US" sz="1000" u="sng" dirty="0">
                <a:hlinkClick r:id="rId6"/>
              </a:rPr>
              <a:t>http://www.youtube.com/watch?v=JDzTOyxRGLI&amp;feature=related</a:t>
            </a:r>
            <a:endParaRPr lang="en-US" sz="1000" dirty="0"/>
          </a:p>
          <a:p>
            <a:pPr>
              <a:defRPr/>
            </a:pPr>
            <a:r>
              <a:rPr lang="en-US" sz="1000" b="1" dirty="0"/>
              <a:t> </a:t>
            </a:r>
            <a:endParaRPr lang="en-US" sz="1000" dirty="0"/>
          </a:p>
          <a:p>
            <a:pPr>
              <a:defRPr/>
            </a:pPr>
            <a:r>
              <a:rPr lang="en-US" sz="1000" b="1" dirty="0"/>
              <a:t>Literacy in Other Disciplines: (3:61 Mins)</a:t>
            </a:r>
            <a:endParaRPr lang="en-US" sz="1000" dirty="0"/>
          </a:p>
          <a:p>
            <a:pPr>
              <a:defRPr/>
            </a:pPr>
            <a:r>
              <a:rPr lang="en-US" sz="1000" u="sng" dirty="0">
                <a:hlinkClick r:id="rId7"/>
              </a:rPr>
              <a:t>http://www.youtube.com/watch?v=1zHWMfg_8r0&amp;feature=related</a:t>
            </a:r>
            <a:r>
              <a:rPr lang="en-US" sz="1000" dirty="0"/>
              <a:t> </a:t>
            </a:r>
          </a:p>
          <a:p>
            <a:pPr>
              <a:defRPr/>
            </a:pPr>
            <a:r>
              <a:rPr lang="en-US" sz="1000" dirty="0"/>
              <a:t> </a:t>
            </a:r>
          </a:p>
          <a:p>
            <a:pPr>
              <a:defRPr/>
            </a:pPr>
            <a:r>
              <a:rPr lang="en-US" sz="1000" b="1" dirty="0"/>
              <a:t>The Balance of Informational and Literary Texts in K-5  (2:15 mins)</a:t>
            </a:r>
            <a:endParaRPr lang="en-US" sz="1000" dirty="0"/>
          </a:p>
          <a:p>
            <a:pPr>
              <a:defRPr/>
            </a:pPr>
            <a:r>
              <a:rPr lang="en-US" sz="1000" u="sng" dirty="0">
                <a:hlinkClick r:id="rId8"/>
              </a:rPr>
              <a:t>http://www.youtube.com/watch?v=k7yQk6a501s&amp;feature=related</a:t>
            </a:r>
            <a:endParaRPr lang="en-US" sz="1000" dirty="0"/>
          </a:p>
          <a:p>
            <a:pPr>
              <a:defRPr/>
            </a:pPr>
            <a:r>
              <a:rPr lang="en-US" sz="1000" dirty="0"/>
              <a:t> </a:t>
            </a:r>
          </a:p>
          <a:p>
            <a:pPr>
              <a:defRPr/>
            </a:pPr>
            <a:r>
              <a:rPr lang="en-US" sz="1000" b="1" dirty="0"/>
              <a:t>Literary Non-Fiction in Grades 6-12: Opening New Worlds for Teachers and Students (1:33 mins)</a:t>
            </a:r>
            <a:endParaRPr lang="en-US" sz="1000" dirty="0"/>
          </a:p>
          <a:p>
            <a:pPr>
              <a:defRPr/>
            </a:pPr>
            <a:r>
              <a:rPr lang="en-US" sz="1000" u="sng" dirty="0">
                <a:hlinkClick r:id="rId9"/>
              </a:rPr>
              <a:t>http://www.youtube.com/watch?v=KC5lgdf0-W8</a:t>
            </a:r>
            <a:endParaRPr lang="en-US" sz="1000" dirty="0"/>
          </a:p>
          <a:p>
            <a:pPr>
              <a:defRPr/>
            </a:pPr>
            <a:r>
              <a:rPr lang="en-US" sz="1000" dirty="0"/>
              <a:t> </a:t>
            </a:r>
          </a:p>
          <a:p>
            <a:pPr>
              <a:defRPr/>
            </a:pPr>
            <a:r>
              <a:rPr lang="en-US" sz="1000" b="1" dirty="0"/>
              <a:t>Literary Non-Fiction in the Classroom: Opening New Worlds for Students (2:27 mins)</a:t>
            </a:r>
            <a:endParaRPr lang="en-US" sz="1000" dirty="0"/>
          </a:p>
          <a:p>
            <a:pPr>
              <a:defRPr/>
            </a:pPr>
            <a:r>
              <a:rPr lang="en-US" sz="1000" u="sng" dirty="0">
                <a:hlinkClick r:id="rId10"/>
              </a:rPr>
              <a:t>http://www.youtube.com/watch?v=I0uvIAqZbNI&amp;feature=related</a:t>
            </a:r>
            <a:endParaRPr lang="en-US" sz="1000" dirty="0"/>
          </a:p>
          <a:p>
            <a:pPr>
              <a:defRPr/>
            </a:pPr>
            <a:r>
              <a:rPr lang="en-US" sz="1000" dirty="0"/>
              <a:t> </a:t>
            </a:r>
          </a:p>
          <a:p>
            <a:pPr>
              <a:defRPr/>
            </a:pPr>
            <a:r>
              <a:rPr lang="en-US" sz="1000" b="1" dirty="0"/>
              <a:t>Writing to Inform and Make Arguments (3:36)</a:t>
            </a:r>
            <a:endParaRPr lang="en-US" sz="1000" dirty="0"/>
          </a:p>
          <a:p>
            <a:pPr>
              <a:defRPr/>
            </a:pPr>
            <a:r>
              <a:rPr lang="en-US" sz="1000" u="sng" dirty="0">
                <a:hlinkClick r:id="rId11"/>
              </a:rPr>
              <a:t>http://www.youtube.com/watch?v=Jt_2jI010WU&amp;feature=related</a:t>
            </a:r>
            <a:endParaRPr lang="en-US" sz="1000" dirty="0"/>
          </a:p>
          <a:p>
            <a:pPr>
              <a:defRPr/>
            </a:pPr>
            <a:r>
              <a:rPr lang="en-US" sz="1000" dirty="0"/>
              <a:t> </a:t>
            </a:r>
          </a:p>
          <a:p>
            <a:pPr>
              <a:defRPr/>
            </a:pPr>
            <a:r>
              <a:rPr lang="en-US" sz="1000" b="1" dirty="0"/>
              <a:t>Speaking and Listening: The Key Role of Evidence (2:25 mins)</a:t>
            </a:r>
            <a:endParaRPr lang="en-US" sz="1000" dirty="0"/>
          </a:p>
          <a:p>
            <a:pPr>
              <a:defRPr/>
            </a:pPr>
            <a:r>
              <a:rPr lang="en-US" sz="1000" u="sng" dirty="0">
                <a:hlinkClick r:id="rId12"/>
              </a:rPr>
              <a:t>http://www.youtube.com/watch?v=FZXwEaHrdbo&amp;feature=related</a:t>
            </a:r>
            <a:endParaRPr lang="en-US" sz="1000" dirty="0"/>
          </a:p>
          <a:p>
            <a:pPr>
              <a:defRPr/>
            </a:pPr>
            <a:r>
              <a:rPr lang="en-US" sz="1000" dirty="0"/>
              <a:t> </a:t>
            </a:r>
          </a:p>
          <a:p>
            <a:pPr>
              <a:defRPr/>
            </a:pPr>
            <a:r>
              <a:rPr lang="en-US" sz="1000" b="1" dirty="0"/>
              <a:t>Conventions of Standard English Writing and Speaking (1:44)</a:t>
            </a:r>
            <a:endParaRPr lang="en-US" sz="1000" dirty="0"/>
          </a:p>
          <a:p>
            <a:pPr>
              <a:defRPr/>
            </a:pPr>
            <a:r>
              <a:rPr lang="en-US" sz="1000" u="sng" dirty="0">
                <a:hlinkClick r:id="rId13"/>
              </a:rPr>
              <a:t>http://www.youtube.com/watch?v=zoeh0r1Qe_k&amp;feature=related</a:t>
            </a:r>
            <a:endParaRPr lang="en-US" sz="1000" dirty="0"/>
          </a:p>
          <a:p>
            <a:pPr>
              <a:defRPr/>
            </a:pPr>
            <a:r>
              <a:rPr lang="en-US" sz="1000" dirty="0"/>
              <a:t> </a:t>
            </a:r>
          </a:p>
          <a:p>
            <a:pPr>
              <a:defRPr/>
            </a:pPr>
            <a:r>
              <a:rPr lang="en-US" sz="1000" b="1" dirty="0"/>
              <a:t>Text-Dependent Analysis in Action: Examples From Dr. MLK, Jr.'s Letter from a Birmingham Jail: From ELA Appendix B  (10:20 mins)   </a:t>
            </a:r>
            <a:r>
              <a:rPr lang="en-US" sz="1000" u="sng" dirty="0">
                <a:hlinkClick r:id="rId14"/>
              </a:rPr>
              <a:t>http://www.youtube.com/watch?v=Ho_ntaYbL7o</a:t>
            </a:r>
            <a:endParaRPr lang="en-US" sz="1000" dirty="0"/>
          </a:p>
          <a:p>
            <a:pPr>
              <a:defRPr/>
            </a:pPr>
            <a:endParaRPr lang="en-U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CA0419C-F3D8-4B59-A44F-FE9842424CCB}" type="slidenum">
              <a:rPr lang="en-US" altLang="en-US">
                <a:solidFill>
                  <a:srgbClr val="000000"/>
                </a:solidFill>
              </a:rPr>
              <a:pPr eaLnBrk="1" hangingPunct="1"/>
              <a:t>25</a:t>
            </a:fld>
            <a:endParaRPr lang="en-US" altLang="en-US">
              <a:solidFill>
                <a:srgbClr val="000000"/>
              </a:solidFill>
            </a:endParaRPr>
          </a:p>
        </p:txBody>
      </p:sp>
    </p:spTree>
    <p:extLst>
      <p:ext uri="{BB962C8B-B14F-4D97-AF65-F5344CB8AC3E}">
        <p14:creationId xmlns:p14="http://schemas.microsoft.com/office/powerpoint/2010/main" val="3203117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Kim: Let’s…</a:t>
            </a:r>
          </a:p>
          <a:p>
            <a:r>
              <a:rPr lang="en-US" b="1" dirty="0"/>
              <a:t>Standards are the floor, not the ceiling for instruction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The standards do not describe all that can or should be taught (only what is essential is included). A </a:t>
            </a:r>
            <a:r>
              <a:rPr lang="en-US" b="1" dirty="0"/>
              <a:t>well-developed, content-rich curriculum must be</a:t>
            </a:r>
            <a:r>
              <a:rPr lang="en-US" b="1" baseline="0" dirty="0"/>
              <a:t> developed by individual schools/districts/states…</a:t>
            </a:r>
            <a:endParaRPr lang="en-US" b="1" dirty="0"/>
          </a:p>
          <a:p>
            <a:endParaRPr lang="en-US" b="1" dirty="0"/>
          </a:p>
          <a:p>
            <a:r>
              <a:rPr lang="en-US" b="1" dirty="0"/>
              <a:t>Everyone would like the standards to b</a:t>
            </a:r>
            <a:r>
              <a:rPr lang="en-US" b="1" baseline="0" dirty="0"/>
              <a:t>e a “magic wand” and solve our problems, but that is a Fantasy</a:t>
            </a:r>
          </a:p>
          <a:p>
            <a:endParaRPr lang="en-US" b="1" baseline="0" dirty="0"/>
          </a:p>
          <a:p>
            <a:pPr defTabSz="931774">
              <a:spcBef>
                <a:spcPct val="0"/>
              </a:spcBef>
              <a:defRPr/>
            </a:pPr>
            <a:r>
              <a:rPr lang="en-US" b="1" dirty="0"/>
              <a:t>You won’t see strategies or instructional advice. BUT— </a:t>
            </a:r>
            <a:r>
              <a:rPr lang="en-US" b="1" u="sng" dirty="0"/>
              <a:t>HIGHLY EFFECTIVE TEACHING AND LEARNING</a:t>
            </a:r>
            <a:r>
              <a:rPr lang="en-US" b="1" dirty="0"/>
              <a:t> will guide teachers.  Along with this, the establishment</a:t>
            </a:r>
            <a:r>
              <a:rPr lang="en-US" b="1" baseline="0" dirty="0"/>
              <a:t> of </a:t>
            </a:r>
            <a:r>
              <a:rPr lang="en-US" b="1" dirty="0"/>
              <a:t>learning targets are beneficial in understanding if our students have met the standards.</a:t>
            </a:r>
            <a:r>
              <a:rPr lang="en-US" b="1" baseline="0" dirty="0"/>
              <a:t> </a:t>
            </a:r>
          </a:p>
          <a:p>
            <a:pPr defTabSz="931774">
              <a:spcBef>
                <a:spcPct val="0"/>
              </a:spcBef>
              <a:defRPr/>
            </a:pPr>
            <a:endParaRPr lang="en-US" b="1" baseline="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b="1" dirty="0"/>
              <a:t>No grade-specific</a:t>
            </a:r>
            <a:r>
              <a:rPr lang="en-US" b="1" baseline="0" dirty="0"/>
              <a:t> standard can fully reflect the great variety in abilities, but GREAT teachers and teaching can identify them and address their needs. Maybe mention </a:t>
            </a:r>
            <a:r>
              <a:rPr lang="en-US" b="1" baseline="0" dirty="0" err="1"/>
              <a:t>RtI</a:t>
            </a:r>
            <a:r>
              <a:rPr lang="en-US" b="1" baseline="0" dirty="0"/>
              <a:t>, CSIP, </a:t>
            </a:r>
            <a:r>
              <a:rPr lang="en-US" b="1" baseline="0" dirty="0" err="1"/>
              <a:t>etc</a:t>
            </a:r>
            <a:r>
              <a:rPr lang="en-US" b="1" baseline="0" dirty="0"/>
              <a:t>…</a:t>
            </a:r>
          </a:p>
          <a:p>
            <a:pPr eaLnBrk="1" hangingPunct="1">
              <a:spcBef>
                <a:spcPct val="0"/>
              </a:spcBef>
            </a:pPr>
            <a:r>
              <a:rPr lang="en-US" b="1" dirty="0"/>
              <a:t> </a:t>
            </a:r>
          </a:p>
          <a:p>
            <a:pPr eaLnBrk="1" hangingPunct="1">
              <a:spcBef>
                <a:spcPct val="0"/>
              </a:spcBef>
            </a:pPr>
            <a:endParaRPr lang="en-US" b="1" dirty="0"/>
          </a:p>
          <a:p>
            <a:pPr eaLnBrk="1" hangingPunct="1">
              <a:spcBef>
                <a:spcPct val="0"/>
              </a:spcBef>
            </a:pPr>
            <a:endParaRPr lang="en-US" b="1" dirty="0"/>
          </a:p>
          <a:p>
            <a:pPr eaLnBrk="1" hangingPunct="1">
              <a:spcBef>
                <a:spcPct val="0"/>
              </a:spcBef>
            </a:pPr>
            <a:endParaRPr lang="en-US" b="1" dirty="0"/>
          </a:p>
          <a:p>
            <a:endParaRPr lang="en-US" b="1" dirty="0"/>
          </a:p>
        </p:txBody>
      </p:sp>
      <p:sp>
        <p:nvSpPr>
          <p:cNvPr id="4" name="Slide Number Placeholder 3"/>
          <p:cNvSpPr>
            <a:spLocks noGrp="1"/>
          </p:cNvSpPr>
          <p:nvPr>
            <p:ph type="sldNum" sz="quarter" idx="10"/>
          </p:nvPr>
        </p:nvSpPr>
        <p:spPr/>
        <p:txBody>
          <a:bodyPr/>
          <a:lstStyle/>
          <a:p>
            <a:fld id="{1D02B273-6C43-4E57-8329-4C9B15A1C8C7}"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90139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spcBef>
                <a:spcPct val="0"/>
              </a:spcBef>
              <a:defRPr/>
            </a:pPr>
            <a:r>
              <a:rPr lang="en-US" b="1" dirty="0"/>
              <a:t>Carole</a:t>
            </a:r>
          </a:p>
          <a:p>
            <a:pPr defTabSz="931774">
              <a:spcBef>
                <a:spcPct val="0"/>
              </a:spcBef>
              <a:defRPr/>
            </a:pPr>
            <a:endParaRPr lang="en-US" b="1" dirty="0"/>
          </a:p>
          <a:p>
            <a:pPr marL="0" marR="0" lvl="0" indent="0" algn="l" defTabSz="931774" rtl="0" eaLnBrk="1" fontAlgn="auto" latinLnBrk="0" hangingPunct="1">
              <a:lnSpc>
                <a:spcPct val="100000"/>
              </a:lnSpc>
              <a:spcBef>
                <a:spcPct val="0"/>
              </a:spcBef>
              <a:spcAft>
                <a:spcPts val="0"/>
              </a:spcAft>
              <a:buClrTx/>
              <a:buSzTx/>
              <a:buFontTx/>
              <a:buNone/>
              <a:tabLst/>
              <a:defRPr/>
            </a:pPr>
            <a:r>
              <a:rPr lang="en-US" b="1" dirty="0"/>
              <a:t>You won’t see strategies or instructional advice in the standards. But, the establishment</a:t>
            </a:r>
            <a:r>
              <a:rPr lang="en-US" b="1" baseline="0" dirty="0"/>
              <a:t> of </a:t>
            </a:r>
            <a:r>
              <a:rPr lang="en-US" b="1" dirty="0"/>
              <a:t>learning targets are beneficial in understanding if your students have met the standards.</a:t>
            </a:r>
            <a:r>
              <a:rPr lang="en-US" b="1" baseline="0" dirty="0"/>
              <a:t> </a:t>
            </a:r>
          </a:p>
          <a:p>
            <a:pPr defTabSz="931774">
              <a:spcBef>
                <a:spcPct val="0"/>
              </a:spcBef>
              <a:defRPr/>
            </a:pPr>
            <a:endParaRPr lang="en-US" b="1" dirty="0"/>
          </a:p>
          <a:p>
            <a:pPr defTabSz="931774">
              <a:spcBef>
                <a:spcPct val="0"/>
              </a:spcBef>
              <a:defRPr/>
            </a:pPr>
            <a:r>
              <a:rPr lang="en-US" b="1" dirty="0"/>
              <a:t>No grade-specific</a:t>
            </a:r>
            <a:r>
              <a:rPr lang="en-US" b="1" baseline="0" dirty="0"/>
              <a:t> standard can fully reflect the great variety in abilities, but GREAT teachers and teaching can identify them and address their needs. </a:t>
            </a:r>
            <a:endParaRPr lang="en-US" b="1" u="sng" dirty="0"/>
          </a:p>
          <a:p>
            <a:pPr eaLnBrk="1" hangingPunct="1">
              <a:spcBef>
                <a:spcPct val="0"/>
              </a:spcBef>
            </a:pPr>
            <a:endParaRPr lang="en-US" b="1" dirty="0"/>
          </a:p>
          <a:p>
            <a:pPr eaLnBrk="1" hangingPunct="1">
              <a:spcBef>
                <a:spcPct val="0"/>
              </a:spcBef>
            </a:pPr>
            <a:endParaRPr lang="en-US" b="1"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27</a:t>
            </a:fld>
            <a:endParaRPr lang="en-US"/>
          </a:p>
        </p:txBody>
      </p:sp>
    </p:spTree>
    <p:extLst>
      <p:ext uri="{BB962C8B-B14F-4D97-AF65-F5344CB8AC3E}">
        <p14:creationId xmlns:p14="http://schemas.microsoft.com/office/powerpoint/2010/main" val="27486507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 “Oregon” </a:t>
            </a:r>
            <a:r>
              <a:rPr lang="en-US" b="1" u="sng" dirty="0"/>
              <a:t>Shifts in ELA/Literacy H/O</a:t>
            </a:r>
          </a:p>
          <a:p>
            <a:endParaRPr lang="en-US" b="1" u="sng" dirty="0"/>
          </a:p>
          <a:p>
            <a:r>
              <a:rPr lang="en-US" b="1" dirty="0"/>
              <a:t>I like</a:t>
            </a:r>
            <a:r>
              <a:rPr lang="en-US" b="1" baseline="0" dirty="0"/>
              <a:t> this document because it focuses on Actions, not just statements about the shifts.  It also contains links to ELA Appendix A-B-C (we will discuss these later…)</a:t>
            </a:r>
          </a:p>
          <a:p>
            <a:endParaRPr lang="en-US" b="1" baseline="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dirty="0">
                <a:solidFill>
                  <a:schemeClr val="tx1"/>
                </a:solidFill>
                <a:latin typeface="Calibri" panose="020F0502020204030204" pitchFamily="34" charset="0"/>
              </a:rPr>
              <a:t>All Teachers Must Support Literacy: WHY?</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b="1" dirty="0">
              <a:effectLst/>
            </a:endParaRPr>
          </a:p>
          <a:p>
            <a:pPr>
              <a:spcBef>
                <a:spcPct val="0"/>
              </a:spcBef>
              <a:buSzPct val="90000"/>
              <a:buFont typeface="Wingdings" panose="05000000000000000000" pitchFamily="2" charset="2"/>
              <a:buChar char="Ø"/>
            </a:pPr>
            <a:r>
              <a:rPr lang="en-US" altLang="en-US" sz="1200" b="1" dirty="0">
                <a:solidFill>
                  <a:srgbClr val="000000"/>
                </a:solidFill>
                <a:latin typeface="Calibri" panose="020F0502020204030204" pitchFamily="34" charset="0"/>
              </a:rPr>
              <a:t>This interdisciplinary approach to literacy stems from extensive research establishing the need for college and career ready students to be proficient in reading complex informational texts, independently, in a variety of content areas. </a:t>
            </a:r>
          </a:p>
          <a:p>
            <a:pPr>
              <a:spcBef>
                <a:spcPct val="0"/>
              </a:spcBef>
              <a:buSzPct val="90000"/>
              <a:buFont typeface="Wingdings" panose="05000000000000000000" pitchFamily="2" charset="2"/>
              <a:buChar char="Ø"/>
            </a:pPr>
            <a:endParaRPr lang="en-US" altLang="en-US" sz="1200" b="1" dirty="0">
              <a:solidFill>
                <a:srgbClr val="000000"/>
              </a:solidFill>
              <a:latin typeface="Calibri" panose="020F0502020204030204" pitchFamily="34" charset="0"/>
            </a:endParaRPr>
          </a:p>
          <a:p>
            <a:pPr>
              <a:spcBef>
                <a:spcPct val="0"/>
              </a:spcBef>
              <a:buSzPct val="90000"/>
              <a:buFont typeface="Wingdings" panose="05000000000000000000" pitchFamily="2" charset="2"/>
              <a:buChar char="Ø"/>
            </a:pPr>
            <a:r>
              <a:rPr lang="en-US" altLang="en-US" sz="1200" b="1" dirty="0">
                <a:solidFill>
                  <a:srgbClr val="000000"/>
                </a:solidFill>
                <a:latin typeface="Calibri" panose="020F0502020204030204" pitchFamily="34" charset="0"/>
              </a:rPr>
              <a:t>Most of the required reading in college and workforce training programs is informational in structure and challenging in content</a:t>
            </a:r>
          </a:p>
          <a:p>
            <a:pPr>
              <a:spcBef>
                <a:spcPct val="0"/>
              </a:spcBef>
              <a:buSzPct val="90000"/>
              <a:buFont typeface="Wingdings" panose="05000000000000000000" pitchFamily="2" charset="2"/>
              <a:buChar char="Ø"/>
            </a:pPr>
            <a:endParaRPr lang="en-US" altLang="en-US" sz="1200" b="1" dirty="0">
              <a:solidFill>
                <a:srgbClr val="000000"/>
              </a:solidFill>
              <a:latin typeface="Calibri" panose="020F0502020204030204" pitchFamily="34" charset="0"/>
            </a:endParaRPr>
          </a:p>
          <a:p>
            <a:pPr>
              <a:spcBef>
                <a:spcPct val="0"/>
              </a:spcBef>
              <a:buSzPct val="90000"/>
              <a:buFont typeface="Wingdings" panose="05000000000000000000" pitchFamily="2" charset="2"/>
              <a:buChar char="Ø"/>
            </a:pPr>
            <a:r>
              <a:rPr lang="en-US" altLang="en-US" sz="1200" b="1" dirty="0">
                <a:solidFill>
                  <a:srgbClr val="000000"/>
                </a:solidFill>
                <a:latin typeface="Calibri" panose="020F0502020204030204" pitchFamily="34" charset="0"/>
              </a:rPr>
              <a:t>Postsecondary education programs typically provide students with both a higher volume of such reading than is generally required in K–12 schools and comparatively little scaffolding.</a:t>
            </a:r>
          </a:p>
          <a:p>
            <a:pPr>
              <a:spcBef>
                <a:spcPct val="0"/>
              </a:spcBef>
              <a:buSzPct val="90000"/>
              <a:buFont typeface="Wingdings" panose="05000000000000000000" pitchFamily="2" charset="2"/>
              <a:buChar char="Ø"/>
            </a:pPr>
            <a:endParaRPr lang="en-US" altLang="en-US" sz="1200" b="1" dirty="0">
              <a:solidFill>
                <a:srgbClr val="000000"/>
              </a:solidFill>
              <a:latin typeface="Calibri" panose="020F0502020204030204" pitchFamily="34" charset="0"/>
            </a:endParaRPr>
          </a:p>
          <a:p>
            <a:pPr>
              <a:spcBef>
                <a:spcPct val="0"/>
              </a:spcBef>
              <a:buSzPct val="90000"/>
              <a:buFont typeface="Wingdings" panose="05000000000000000000" pitchFamily="2" charset="2"/>
              <a:buChar char="Ø"/>
            </a:pPr>
            <a:r>
              <a:rPr lang="en-US" altLang="en-US" sz="1200" b="1" dirty="0">
                <a:solidFill>
                  <a:srgbClr val="000000"/>
                </a:solidFill>
                <a:latin typeface="Calibri" panose="020F0502020204030204" pitchFamily="34" charset="0"/>
              </a:rPr>
              <a:t>Assessments will require a high and increasing proportion of informational text as students advance through the grades.</a:t>
            </a:r>
          </a:p>
          <a:p>
            <a:endParaRPr lang="en-US" b="1" dirty="0"/>
          </a:p>
        </p:txBody>
      </p:sp>
      <p:sp>
        <p:nvSpPr>
          <p:cNvPr id="4" name="Slide Number Placeholder 3"/>
          <p:cNvSpPr>
            <a:spLocks noGrp="1"/>
          </p:cNvSpPr>
          <p:nvPr>
            <p:ph type="sldNum" sz="quarter" idx="10"/>
          </p:nvPr>
        </p:nvSpPr>
        <p:spPr/>
        <p:txBody>
          <a:bodyPr/>
          <a:lstStyle/>
          <a:p>
            <a:fld id="{189F1D7C-9429-4832-A906-187A4077121E}" type="slidenum">
              <a:rPr lang="en-US" smtClean="0"/>
              <a:t>28</a:t>
            </a:fld>
            <a:endParaRPr lang="en-US"/>
          </a:p>
        </p:txBody>
      </p:sp>
    </p:spTree>
    <p:extLst>
      <p:ext uri="{BB962C8B-B14F-4D97-AF65-F5344CB8AC3E}">
        <p14:creationId xmlns:p14="http://schemas.microsoft.com/office/powerpoint/2010/main" val="806637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b="1" dirty="0">
                <a:effectLst/>
              </a:rPr>
              <a:t>Carole:</a:t>
            </a:r>
          </a:p>
          <a:p>
            <a:pPr marL="0" marR="0" lvl="0" indent="0" algn="l" defTabSz="914400" rtl="0" eaLnBrk="1" fontAlgn="auto" latinLnBrk="0" hangingPunct="1">
              <a:lnSpc>
                <a:spcPct val="100000"/>
              </a:lnSpc>
              <a:spcBef>
                <a:spcPct val="0"/>
              </a:spcBef>
              <a:spcAft>
                <a:spcPts val="0"/>
              </a:spcAft>
              <a:buClrTx/>
              <a:buSzTx/>
              <a:buFontTx/>
              <a:buNone/>
              <a:tabLst/>
              <a:defRPr/>
            </a:pPr>
            <a:r>
              <a:rPr lang="en-US" b="1" dirty="0">
                <a:effectLst/>
              </a:rPr>
              <a:t>Presentation by Kate Gerson, a Senior Regents Research Fellow for </a:t>
            </a:r>
            <a:r>
              <a:rPr lang="en-US" b="1" u="sng" dirty="0">
                <a:effectLst/>
              </a:rPr>
              <a:t>Common Core with the Regents Research Fund</a:t>
            </a:r>
            <a:r>
              <a:rPr lang="en-US" b="1" dirty="0">
                <a:effectLst/>
              </a:rPr>
              <a:t>, gives a quick explanation of the Common Core Shifts. November 2012</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b="1" dirty="0">
              <a:effectLst/>
            </a:endParaRPr>
          </a:p>
          <a:p>
            <a:pPr eaLnBrk="1" hangingPunct="1">
              <a:spcBef>
                <a:spcPct val="0"/>
              </a:spcBef>
            </a:pPr>
            <a:endParaRPr lang="en-US" altLang="en-US" dirty="0"/>
          </a:p>
        </p:txBody>
      </p:sp>
      <p:sp>
        <p:nvSpPr>
          <p:cNvPr id="300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7066" indent="-291179" eaLnBrk="0" hangingPunct="0">
              <a:spcBef>
                <a:spcPct val="30000"/>
              </a:spcBef>
              <a:defRPr sz="1200">
                <a:solidFill>
                  <a:schemeClr val="tx1"/>
                </a:solidFill>
                <a:latin typeface="Calibri" pitchFamily="34" charset="0"/>
                <a:ea typeface="MS PGothic" pitchFamily="34" charset="-128"/>
              </a:defRPr>
            </a:lvl2pPr>
            <a:lvl3pPr marL="1164717" indent="-232943" eaLnBrk="0" hangingPunct="0">
              <a:spcBef>
                <a:spcPct val="30000"/>
              </a:spcBef>
              <a:defRPr sz="1200">
                <a:solidFill>
                  <a:schemeClr val="tx1"/>
                </a:solidFill>
                <a:latin typeface="Calibri" pitchFamily="34" charset="0"/>
                <a:ea typeface="MS PGothic" pitchFamily="34" charset="-128"/>
              </a:defRPr>
            </a:lvl3pPr>
            <a:lvl4pPr marL="1630604" indent="-232943" eaLnBrk="0" hangingPunct="0">
              <a:spcBef>
                <a:spcPct val="30000"/>
              </a:spcBef>
              <a:defRPr sz="1200">
                <a:solidFill>
                  <a:schemeClr val="tx1"/>
                </a:solidFill>
                <a:latin typeface="Calibri" pitchFamily="34" charset="0"/>
                <a:ea typeface="MS PGothic" pitchFamily="34" charset="-128"/>
              </a:defRPr>
            </a:lvl4pPr>
            <a:lvl5pPr marL="2096491" indent="-232943" eaLnBrk="0" hangingPunct="0">
              <a:spcBef>
                <a:spcPct val="30000"/>
              </a:spcBef>
              <a:defRPr sz="1200">
                <a:solidFill>
                  <a:schemeClr val="tx1"/>
                </a:solidFill>
                <a:latin typeface="Calibri" pitchFamily="34" charset="0"/>
                <a:ea typeface="MS PGothic" pitchFamily="34" charset="-128"/>
              </a:defRPr>
            </a:lvl5pPr>
            <a:lvl6pPr marL="2562377" indent="-232943"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8264" indent="-23294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94151" indent="-23294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60038" indent="-23294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A33E140-A3F4-4096-83D5-6F667F6BE944}" type="slidenum">
              <a:rPr lang="en-US" altLang="en-US" smtClean="0"/>
              <a:pPr eaLnBrk="1" hangingPunct="1">
                <a:spcBef>
                  <a:spcPct val="0"/>
                </a:spcBef>
              </a:pPr>
              <a:t>29</a:t>
            </a:fld>
            <a:endParaRPr lang="en-US" altLang="en-US" dirty="0"/>
          </a:p>
        </p:txBody>
      </p:sp>
    </p:spTree>
    <p:extLst>
      <p:ext uri="{BB962C8B-B14F-4D97-AF65-F5344CB8AC3E}">
        <p14:creationId xmlns:p14="http://schemas.microsoft.com/office/powerpoint/2010/main" val="4218825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buClr>
                <a:srgbClr val="000000"/>
              </a:buClr>
              <a:buSzPct val="153000"/>
              <a:buFontTx/>
              <a:buNone/>
            </a:pPr>
            <a:r>
              <a:rPr lang="en-US" sz="1200" b="1" dirty="0"/>
              <a:t>Carole: </a:t>
            </a:r>
            <a:r>
              <a:rPr lang="en-US" sz="1200" b="1" u="sng" dirty="0"/>
              <a:t>Key Instructional Shifts H/Out</a:t>
            </a:r>
          </a:p>
          <a:p>
            <a:pPr marL="171450" indent="-171450" eaLnBrk="1" hangingPunct="1">
              <a:spcBef>
                <a:spcPct val="0"/>
              </a:spcBef>
              <a:buClr>
                <a:srgbClr val="000000"/>
              </a:buClr>
              <a:buSzPct val="153000"/>
              <a:buFontTx/>
              <a:buChar char="•"/>
            </a:pPr>
            <a:endParaRPr lang="en-US" sz="1200" dirty="0"/>
          </a:p>
          <a:p>
            <a:pPr marL="171450" indent="-171450" eaLnBrk="1" hangingPunct="1">
              <a:spcBef>
                <a:spcPct val="0"/>
              </a:spcBef>
              <a:buClr>
                <a:srgbClr val="000000"/>
              </a:buClr>
              <a:buSzPct val="153000"/>
              <a:buFontTx/>
              <a:buChar char="•"/>
            </a:pPr>
            <a:r>
              <a:rPr lang="en-US" sz="1200" b="1" dirty="0"/>
              <a:t>The shifts are a high-level summary of the biggest changes signified by the adoption of the CCSS.  They are a great starting point for learning about and understanding the CCSS. </a:t>
            </a:r>
            <a:r>
              <a:rPr lang="en-US" sz="1200" b="1" dirty="0">
                <a:solidFill>
                  <a:srgbClr val="000000"/>
                </a:solidFill>
                <a:cs typeface="Arial" charset="0"/>
                <a:sym typeface="Arial" charset="0"/>
              </a:rPr>
              <a:t>They are meant to be succinct and easy to remember.</a:t>
            </a:r>
          </a:p>
          <a:p>
            <a:pPr marL="171450" indent="-171450" eaLnBrk="1" hangingPunct="1">
              <a:spcBef>
                <a:spcPct val="0"/>
              </a:spcBef>
              <a:buClr>
                <a:srgbClr val="000000"/>
              </a:buClr>
              <a:buSzPct val="153000"/>
              <a:buFontTx/>
              <a:buChar char="•"/>
            </a:pPr>
            <a:endParaRPr lang="en-US" sz="1200" b="1" dirty="0">
              <a:solidFill>
                <a:srgbClr val="000000"/>
              </a:solidFill>
              <a:cs typeface="Arial" charset="0"/>
              <a:sym typeface="Arial" charset="0"/>
            </a:endParaRPr>
          </a:p>
          <a:p>
            <a:pPr marL="0" indent="0" eaLnBrk="1" hangingPunct="1">
              <a:spcBef>
                <a:spcPct val="0"/>
              </a:spcBef>
              <a:buClr>
                <a:srgbClr val="000000"/>
              </a:buClr>
              <a:buSzPct val="153000"/>
              <a:buFontTx/>
              <a:buNone/>
            </a:pPr>
            <a:r>
              <a:rPr lang="en-US" sz="1200" b="1" dirty="0">
                <a:solidFill>
                  <a:srgbClr val="000000"/>
                </a:solidFill>
                <a:cs typeface="Arial" charset="0"/>
                <a:sym typeface="Arial" charset="0"/>
              </a:rPr>
              <a:t>Shift 1: WHY?</a:t>
            </a:r>
          </a:p>
          <a:p>
            <a:pPr marL="800100" lvl="1" indent="-342900" eaLnBrk="1" hangingPunct="1">
              <a:lnSpc>
                <a:spcPct val="114000"/>
              </a:lnSpc>
              <a:spcBef>
                <a:spcPts val="1200"/>
              </a:spcBef>
              <a:buClr>
                <a:srgbClr val="000000"/>
              </a:buClr>
              <a:buSzPct val="132000"/>
              <a:buFont typeface="Arial" panose="020B0604020202020204" pitchFamily="34" charset="0"/>
              <a:buChar char="•"/>
            </a:pPr>
            <a:r>
              <a:rPr lang="en-US" altLang="en-US" b="1" dirty="0">
                <a:solidFill>
                  <a:srgbClr val="000000"/>
                </a:solidFill>
                <a:sym typeface="Arial" panose="020B0604020202020204" pitchFamily="34" charset="0"/>
              </a:rPr>
              <a:t>Students are required to read very little informational text in elementary and middle school.</a:t>
            </a:r>
          </a:p>
          <a:p>
            <a:pPr marL="800100" lvl="1" indent="-342900" eaLnBrk="1" hangingPunct="1">
              <a:lnSpc>
                <a:spcPct val="114000"/>
              </a:lnSpc>
              <a:spcBef>
                <a:spcPts val="1200"/>
              </a:spcBef>
              <a:buClr>
                <a:srgbClr val="000000"/>
              </a:buClr>
              <a:buSzPct val="132000"/>
              <a:buFont typeface="Arial" panose="020B0604020202020204" pitchFamily="34" charset="0"/>
              <a:buChar char="•"/>
            </a:pPr>
            <a:r>
              <a:rPr lang="en-US" altLang="en-US" b="1" dirty="0">
                <a:solidFill>
                  <a:srgbClr val="000000"/>
                </a:solidFill>
                <a:sym typeface="Arial" panose="020B0604020202020204" pitchFamily="34" charset="0"/>
              </a:rPr>
              <a:t>Non-fiction makes up the vast majority of required reading in college/workplace.</a:t>
            </a:r>
          </a:p>
          <a:p>
            <a:pPr marL="800100" lvl="1" indent="-342900" eaLnBrk="1" hangingPunct="1">
              <a:lnSpc>
                <a:spcPct val="114000"/>
              </a:lnSpc>
              <a:spcBef>
                <a:spcPts val="1200"/>
              </a:spcBef>
              <a:buClr>
                <a:srgbClr val="000000"/>
              </a:buClr>
              <a:buSzPct val="132000"/>
              <a:buFont typeface="Arial" panose="020B0604020202020204" pitchFamily="34" charset="0"/>
              <a:buChar char="•"/>
            </a:pPr>
            <a:r>
              <a:rPr lang="en-US" altLang="en-US" b="1" dirty="0">
                <a:solidFill>
                  <a:srgbClr val="000000"/>
                </a:solidFill>
                <a:sym typeface="Arial" panose="020B0604020202020204" pitchFamily="34" charset="0"/>
              </a:rPr>
              <a:t>Informational text is harder for students to comprehend than narrative text.</a:t>
            </a:r>
          </a:p>
          <a:p>
            <a:pPr marL="800100" lvl="1" indent="-342900" eaLnBrk="1" hangingPunct="1">
              <a:lnSpc>
                <a:spcPct val="114000"/>
              </a:lnSpc>
              <a:spcBef>
                <a:spcPts val="1200"/>
              </a:spcBef>
              <a:buClr>
                <a:srgbClr val="000000"/>
              </a:buClr>
              <a:buSzPct val="132000"/>
              <a:buFont typeface="Arial" panose="020B0604020202020204" pitchFamily="34" charset="0"/>
              <a:buChar char="•"/>
            </a:pPr>
            <a:r>
              <a:rPr lang="en-US" altLang="en-US" b="1" dirty="0">
                <a:solidFill>
                  <a:srgbClr val="000000"/>
                </a:solidFill>
                <a:sym typeface="Arial" panose="020B0604020202020204" pitchFamily="34" charset="0"/>
              </a:rPr>
              <a:t>Supports students learning how to read different types of informational text</a:t>
            </a:r>
            <a:endParaRPr lang="en-US" altLang="en-US" sz="1200" b="1" dirty="0">
              <a:solidFill>
                <a:srgbClr val="000000"/>
              </a:solidFill>
              <a:cs typeface="Arial" charset="0"/>
              <a:sym typeface="Arial" panose="020B0604020202020204" pitchFamily="34" charset="0"/>
            </a:endParaRPr>
          </a:p>
          <a:p>
            <a:pPr marL="800100" lvl="1" indent="-342900" eaLnBrk="1" hangingPunct="1">
              <a:lnSpc>
                <a:spcPct val="114000"/>
              </a:lnSpc>
              <a:spcBef>
                <a:spcPts val="1200"/>
              </a:spcBef>
              <a:buClr>
                <a:srgbClr val="000000"/>
              </a:buClr>
              <a:buSzPct val="132000"/>
              <a:buFont typeface="Arial" panose="020B0604020202020204" pitchFamily="34" charset="0"/>
              <a:buChar char="•"/>
            </a:pPr>
            <a:endParaRPr lang="en-US" altLang="en-US" sz="1200" b="1" dirty="0">
              <a:solidFill>
                <a:srgbClr val="000000"/>
              </a:solidFill>
              <a:cs typeface="Arial" charset="0"/>
              <a:sym typeface="Arial" panose="020B0604020202020204" pitchFamily="34" charset="0"/>
            </a:endParaRPr>
          </a:p>
          <a:p>
            <a:pPr marL="0" lvl="0" indent="0" eaLnBrk="1" hangingPunct="1">
              <a:lnSpc>
                <a:spcPct val="114000"/>
              </a:lnSpc>
              <a:spcBef>
                <a:spcPts val="1200"/>
              </a:spcBef>
              <a:buClr>
                <a:srgbClr val="000000"/>
              </a:buClr>
              <a:buSzPct val="132000"/>
              <a:buFont typeface="Arial" panose="020B0604020202020204" pitchFamily="34" charset="0"/>
              <a:buNone/>
            </a:pPr>
            <a:r>
              <a:rPr lang="en-US" altLang="en-US" b="1" dirty="0">
                <a:solidFill>
                  <a:srgbClr val="000000"/>
                </a:solidFill>
                <a:sym typeface="Arial" panose="020B0604020202020204" pitchFamily="34" charset="0"/>
              </a:rPr>
              <a:t>Shift 2: WHY?</a:t>
            </a:r>
          </a:p>
          <a:p>
            <a:pPr marL="342900" indent="-342900">
              <a:lnSpc>
                <a:spcPct val="114000"/>
              </a:lnSpc>
              <a:spcBef>
                <a:spcPts val="1200"/>
              </a:spcBef>
              <a:buClr>
                <a:srgbClr val="000000"/>
              </a:buClr>
              <a:buSzPct val="132000"/>
              <a:buFont typeface="Arial" charset="0"/>
              <a:buChar char="•"/>
            </a:pPr>
            <a:r>
              <a:rPr lang="en-US" altLang="en-US" sz="1200" b="1" dirty="0">
                <a:solidFill>
                  <a:schemeClr val="tx1"/>
                </a:solidFill>
                <a:latin typeface="Calibri" panose="020F0502020204030204" pitchFamily="34" charset="0"/>
                <a:sym typeface="Arial" charset="0"/>
              </a:rPr>
              <a:t>Most college and workplace writing requires evidence.</a:t>
            </a:r>
          </a:p>
          <a:p>
            <a:pPr marL="342900" indent="-342900">
              <a:lnSpc>
                <a:spcPct val="114000"/>
              </a:lnSpc>
              <a:spcBef>
                <a:spcPts val="1200"/>
              </a:spcBef>
              <a:buClr>
                <a:srgbClr val="000000"/>
              </a:buClr>
              <a:buSzPct val="132000"/>
              <a:buFont typeface="Arial" charset="0"/>
              <a:buChar char="•"/>
            </a:pPr>
            <a:r>
              <a:rPr lang="en-US" altLang="en-US" sz="1200" b="1" dirty="0">
                <a:solidFill>
                  <a:schemeClr val="tx1"/>
                </a:solidFill>
                <a:latin typeface="Calibri" panose="020F0502020204030204" pitchFamily="34" charset="0"/>
                <a:sym typeface="Arial" charset="0"/>
              </a:rPr>
              <a:t>Evidence is a major emphasis of the ELA Standards: Reading Standard 1, Writing Standard 9, Speaking and Listening standards 2, 3 and 4, all focus on </a:t>
            </a:r>
            <a:r>
              <a:rPr lang="en-US" altLang="en-US" sz="1200" b="1" u="sng" dirty="0">
                <a:solidFill>
                  <a:schemeClr val="tx1"/>
                </a:solidFill>
                <a:latin typeface="Calibri" panose="020F0502020204030204" pitchFamily="34" charset="0"/>
                <a:sym typeface="Arial" charset="0"/>
              </a:rPr>
              <a:t>the gathering, evaluating and presenting of evidence from text.</a:t>
            </a:r>
            <a:r>
              <a:rPr lang="en-US" altLang="en-US" sz="1200" b="1" dirty="0">
                <a:solidFill>
                  <a:schemeClr val="tx1"/>
                </a:solidFill>
                <a:latin typeface="Calibri" panose="020F0502020204030204" pitchFamily="34" charset="0"/>
                <a:sym typeface="Arial" charset="0"/>
              </a:rPr>
              <a:t> </a:t>
            </a:r>
          </a:p>
          <a:p>
            <a:pPr marL="342900" indent="-342900">
              <a:lnSpc>
                <a:spcPct val="114000"/>
              </a:lnSpc>
              <a:spcBef>
                <a:spcPts val="1200"/>
              </a:spcBef>
              <a:buClr>
                <a:srgbClr val="000000"/>
              </a:buClr>
              <a:buSzPct val="132000"/>
              <a:buFont typeface="Arial" charset="0"/>
              <a:buChar char="•"/>
            </a:pPr>
            <a:r>
              <a:rPr lang="en-US" altLang="en-US" sz="1200" b="1" dirty="0">
                <a:solidFill>
                  <a:schemeClr val="tx1"/>
                </a:solidFill>
                <a:latin typeface="Calibri" panose="020F0502020204030204" pitchFamily="34" charset="0"/>
                <a:sym typeface="Arial" charset="0"/>
              </a:rPr>
              <a:t>Being able to locate and deploy evidence are hallmarks of strong readers and writers.</a:t>
            </a:r>
          </a:p>
          <a:p>
            <a:pPr marL="342900" indent="-342900">
              <a:lnSpc>
                <a:spcPct val="114000"/>
              </a:lnSpc>
              <a:spcBef>
                <a:spcPts val="1200"/>
              </a:spcBef>
              <a:buClr>
                <a:srgbClr val="000000"/>
              </a:buClr>
              <a:buSzPct val="132000"/>
              <a:buFont typeface="Arial" charset="0"/>
              <a:buChar char="•"/>
            </a:pPr>
            <a:r>
              <a:rPr lang="en-US" altLang="en-US" sz="1200" b="1" dirty="0">
                <a:latin typeface="Calibri" panose="020F0502020204030204" pitchFamily="34" charset="0"/>
                <a:cs typeface="Arial" charset="0"/>
                <a:sym typeface="Arial" charset="0"/>
              </a:rPr>
              <a:t>Shift 2 </a:t>
            </a:r>
            <a:r>
              <a:rPr lang="en-US" altLang="en-US" sz="1200" b="1" u="sng" dirty="0">
                <a:latin typeface="Calibri" panose="020F0502020204030204" pitchFamily="34" charset="0"/>
                <a:cs typeface="Arial" charset="0"/>
                <a:sym typeface="Arial" charset="0"/>
              </a:rPr>
              <a:t>requires</a:t>
            </a:r>
            <a:r>
              <a:rPr lang="en-US" altLang="en-US" sz="1200" b="1" dirty="0">
                <a:latin typeface="Calibri" panose="020F0502020204030204" pitchFamily="34" charset="0"/>
                <a:cs typeface="Arial" charset="0"/>
                <a:sym typeface="Arial" charset="0"/>
              </a:rPr>
              <a:t> </a:t>
            </a:r>
            <a:r>
              <a:rPr lang="en-US" altLang="en-US" sz="1200" b="1" u="sng" dirty="0">
                <a:latin typeface="Calibri" panose="020F0502020204030204" pitchFamily="34" charset="0"/>
                <a:cs typeface="Arial" charset="0"/>
                <a:sym typeface="Arial" charset="0"/>
              </a:rPr>
              <a:t>TEXT DEPENDENT QUESTIONS and ANSWERS.</a:t>
            </a:r>
            <a:endParaRPr lang="en-US" altLang="en-US" sz="1200" b="1" dirty="0">
              <a:solidFill>
                <a:srgbClr val="000000"/>
              </a:solidFill>
              <a:latin typeface="Calibri" panose="020F0502020204030204" pitchFamily="34" charset="0"/>
              <a:cs typeface="Arial" charset="0"/>
              <a:sym typeface="Arial" charset="0"/>
            </a:endParaRPr>
          </a:p>
          <a:p>
            <a:pPr marL="0" lvl="0" indent="0" eaLnBrk="1" hangingPunct="1">
              <a:lnSpc>
                <a:spcPct val="114000"/>
              </a:lnSpc>
              <a:spcBef>
                <a:spcPts val="1200"/>
              </a:spcBef>
              <a:buClr>
                <a:srgbClr val="000000"/>
              </a:buClr>
              <a:buSzPct val="132000"/>
              <a:buFont typeface="Arial" panose="020B0604020202020204" pitchFamily="34" charset="0"/>
              <a:buNone/>
            </a:pPr>
            <a:endParaRPr lang="en-US" altLang="en-US" b="1" dirty="0">
              <a:solidFill>
                <a:srgbClr val="000000"/>
              </a:solidFill>
              <a:sym typeface="Arial" panose="020B0604020202020204" pitchFamily="34" charset="0"/>
            </a:endParaRPr>
          </a:p>
          <a:p>
            <a:pPr marL="0" lvl="0" indent="0" eaLnBrk="1" hangingPunct="1">
              <a:lnSpc>
                <a:spcPct val="114000"/>
              </a:lnSpc>
              <a:spcBef>
                <a:spcPts val="1200"/>
              </a:spcBef>
              <a:buClr>
                <a:srgbClr val="000000"/>
              </a:buClr>
              <a:buSzPct val="132000"/>
              <a:buFont typeface="Arial" panose="020B0604020202020204" pitchFamily="34" charset="0"/>
              <a:buNone/>
            </a:pPr>
            <a:r>
              <a:rPr lang="en-US" altLang="en-US" b="1" dirty="0">
                <a:solidFill>
                  <a:srgbClr val="000000"/>
                </a:solidFill>
                <a:sym typeface="Arial" panose="020B0604020202020204" pitchFamily="34" charset="0"/>
              </a:rPr>
              <a:t>Shift 3: WHY?</a:t>
            </a:r>
          </a:p>
          <a:p>
            <a:pPr marL="342900" indent="-342900">
              <a:lnSpc>
                <a:spcPct val="114000"/>
              </a:lnSpc>
              <a:spcBef>
                <a:spcPts val="1200"/>
              </a:spcBef>
              <a:buClr>
                <a:srgbClr val="000000"/>
              </a:buClr>
              <a:buSzPct val="132000"/>
              <a:buFont typeface="Arial" charset="0"/>
              <a:buChar char="•"/>
            </a:pPr>
            <a:r>
              <a:rPr lang="en-US" altLang="en-US" b="1" dirty="0">
                <a:solidFill>
                  <a:schemeClr val="tx1"/>
                </a:solidFill>
                <a:latin typeface="Calibri" panose="020F0502020204030204" pitchFamily="34" charset="0"/>
                <a:sym typeface="Arial" charset="0"/>
              </a:rPr>
              <a:t>Gap between complexity of college and high school texts is huge.</a:t>
            </a:r>
          </a:p>
          <a:p>
            <a:pPr marL="342900" indent="-342900">
              <a:lnSpc>
                <a:spcPct val="114000"/>
              </a:lnSpc>
              <a:spcBef>
                <a:spcPts val="1200"/>
              </a:spcBef>
              <a:buClr>
                <a:srgbClr val="000000"/>
              </a:buClr>
              <a:buSzPct val="132000"/>
              <a:buFont typeface="Arial" charset="0"/>
              <a:buChar char="•"/>
            </a:pPr>
            <a:r>
              <a:rPr lang="en-US" altLang="en-US" b="1" dirty="0">
                <a:solidFill>
                  <a:schemeClr val="tx1"/>
                </a:solidFill>
                <a:latin typeface="Calibri" panose="020F0502020204030204" pitchFamily="34" charset="0"/>
                <a:sym typeface="Arial" charset="0"/>
              </a:rPr>
              <a:t>What students can read, in terms of complexity, is greatest predictor of success in college ( 2006 ACT study).</a:t>
            </a:r>
          </a:p>
          <a:p>
            <a:pPr marL="342900" indent="-342900">
              <a:lnSpc>
                <a:spcPct val="114000"/>
              </a:lnSpc>
              <a:spcBef>
                <a:spcPts val="1200"/>
              </a:spcBef>
              <a:buClr>
                <a:srgbClr val="000000"/>
              </a:buClr>
              <a:buSzPct val="132000"/>
              <a:buFont typeface="Arial" charset="0"/>
              <a:buChar char="•"/>
            </a:pPr>
            <a:r>
              <a:rPr lang="en-US" altLang="en-US" b="1" dirty="0">
                <a:solidFill>
                  <a:schemeClr val="tx1"/>
                </a:solidFill>
                <a:latin typeface="Calibri" panose="020F0502020204030204" pitchFamily="34" charset="0"/>
                <a:sym typeface="Arial" charset="0"/>
              </a:rPr>
              <a:t>Too many students are reading at too low a level.</a:t>
            </a:r>
          </a:p>
          <a:p>
            <a:pPr marL="342900" indent="-342900">
              <a:lnSpc>
                <a:spcPct val="114000"/>
              </a:lnSpc>
              <a:spcBef>
                <a:spcPts val="1200"/>
              </a:spcBef>
              <a:buClr>
                <a:srgbClr val="000000"/>
              </a:buClr>
              <a:buSzPct val="132000"/>
              <a:buFont typeface="Arial" charset="0"/>
              <a:buChar char="•"/>
            </a:pPr>
            <a:r>
              <a:rPr lang="en-US" altLang="en-US" b="1" dirty="0">
                <a:solidFill>
                  <a:schemeClr val="tx1"/>
                </a:solidFill>
                <a:latin typeface="Calibri" panose="020F0502020204030204" pitchFamily="34" charset="0"/>
                <a:sym typeface="Arial" charset="0"/>
              </a:rPr>
              <a:t>Standards include a staircase of increasing text complexity from elementary through high school.</a:t>
            </a:r>
          </a:p>
          <a:p>
            <a:pPr marL="342900" indent="-342900">
              <a:lnSpc>
                <a:spcPct val="114000"/>
              </a:lnSpc>
              <a:spcBef>
                <a:spcPts val="1200"/>
              </a:spcBef>
              <a:buClr>
                <a:srgbClr val="000000"/>
              </a:buClr>
              <a:buSzPct val="132000"/>
              <a:buFont typeface="Arial" charset="0"/>
              <a:buChar char="•"/>
            </a:pPr>
            <a:r>
              <a:rPr lang="en-US" altLang="en-US" b="1" dirty="0">
                <a:solidFill>
                  <a:schemeClr val="tx1"/>
                </a:solidFill>
                <a:latin typeface="Calibri" panose="020F0502020204030204" pitchFamily="34" charset="0"/>
                <a:sym typeface="Arial" charset="0"/>
              </a:rPr>
              <a:t>Standards also focus on building general academic vocabulary so critical to comprehension.</a:t>
            </a:r>
          </a:p>
          <a:p>
            <a:pPr marL="0" lvl="0" indent="0" eaLnBrk="1" hangingPunct="1">
              <a:lnSpc>
                <a:spcPct val="114000"/>
              </a:lnSpc>
              <a:spcBef>
                <a:spcPts val="1200"/>
              </a:spcBef>
              <a:buClr>
                <a:srgbClr val="000000"/>
              </a:buClr>
              <a:buSzPct val="132000"/>
              <a:buFont typeface="Arial" panose="020B0604020202020204" pitchFamily="34" charset="0"/>
              <a:buNone/>
            </a:pPr>
            <a:endParaRPr lang="en-US" altLang="en-US" b="1" dirty="0">
              <a:solidFill>
                <a:srgbClr val="000000"/>
              </a:solidFill>
              <a:sym typeface="Arial" panose="020B0604020202020204" pitchFamily="34" charset="0"/>
            </a:endParaRPr>
          </a:p>
        </p:txBody>
      </p:sp>
      <p:sp>
        <p:nvSpPr>
          <p:cNvPr id="4" name="Slide Number Placeholder 3"/>
          <p:cNvSpPr>
            <a:spLocks noGrp="1"/>
          </p:cNvSpPr>
          <p:nvPr>
            <p:ph type="sldNum" sz="quarter" idx="10"/>
          </p:nvPr>
        </p:nvSpPr>
        <p:spPr/>
        <p:txBody>
          <a:bodyPr/>
          <a:lstStyle/>
          <a:p>
            <a:fld id="{189F1D7C-9429-4832-A906-187A4077121E}" type="slidenum">
              <a:rPr lang="en-US" smtClean="0"/>
              <a:t>30</a:t>
            </a:fld>
            <a:endParaRPr lang="en-US"/>
          </a:p>
        </p:txBody>
      </p:sp>
    </p:spTree>
    <p:extLst>
      <p:ext uri="{BB962C8B-B14F-4D97-AF65-F5344CB8AC3E}">
        <p14:creationId xmlns:p14="http://schemas.microsoft.com/office/powerpoint/2010/main" val="297133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0000"/>
                </a:solidFill>
              </a:rPr>
              <a:t>Carole: </a:t>
            </a:r>
            <a:r>
              <a:rPr lang="en-US" sz="1200" b="1" u="sng" dirty="0">
                <a:solidFill>
                  <a:srgbClr val="000000"/>
                </a:solidFill>
              </a:rPr>
              <a:t>Processing the Shifts H/Out and Activity</a:t>
            </a:r>
          </a:p>
          <a:p>
            <a:endParaRPr lang="en-US" sz="1200" b="1" dirty="0">
              <a:solidFill>
                <a:srgbClr val="000000"/>
              </a:solidFill>
            </a:endParaRPr>
          </a:p>
          <a:p>
            <a:r>
              <a:rPr lang="en-US" sz="1200" b="1" dirty="0">
                <a:solidFill>
                  <a:srgbClr val="000000"/>
                </a:solidFill>
              </a:rPr>
              <a:t>SL.CCR.1</a:t>
            </a:r>
          </a:p>
          <a:p>
            <a:r>
              <a:rPr lang="en-US" sz="1200" b="1" dirty="0">
                <a:solidFill>
                  <a:srgbClr val="000000"/>
                </a:solidFill>
              </a:rPr>
              <a:t>Prepare for and participate in collaborations with diverse partners, </a:t>
            </a:r>
            <a:r>
              <a:rPr lang="en-US" sz="1600" b="1" dirty="0">
                <a:solidFill>
                  <a:srgbClr val="000000"/>
                </a:solidFill>
              </a:rPr>
              <a:t>building on each others</a:t>
            </a:r>
            <a:r>
              <a:rPr lang="ja-JP" altLang="en-US" sz="1600" b="1" dirty="0">
                <a:solidFill>
                  <a:srgbClr val="000000"/>
                </a:solidFill>
              </a:rPr>
              <a:t>’</a:t>
            </a:r>
            <a:r>
              <a:rPr lang="en-US" sz="1600" b="1" dirty="0">
                <a:solidFill>
                  <a:srgbClr val="000000"/>
                </a:solidFill>
              </a:rPr>
              <a:t> ideas</a:t>
            </a:r>
            <a:r>
              <a:rPr lang="en-US" sz="1200" b="1" dirty="0">
                <a:solidFill>
                  <a:srgbClr val="000000"/>
                </a:solidFill>
              </a:rPr>
              <a:t> and </a:t>
            </a:r>
            <a:r>
              <a:rPr lang="en-US" sz="1600" b="1" dirty="0">
                <a:solidFill>
                  <a:srgbClr val="000000"/>
                </a:solidFill>
              </a:rPr>
              <a:t>expressing their own clearly and persuasively</a:t>
            </a:r>
            <a:r>
              <a:rPr lang="en-US" sz="1200" b="1" dirty="0">
                <a:solidFill>
                  <a:srgbClr val="000000"/>
                </a:solidFill>
              </a:rPr>
              <a:t>. </a:t>
            </a:r>
            <a:endParaRPr lang="en-US" b="1" dirty="0"/>
          </a:p>
        </p:txBody>
      </p:sp>
      <p:sp>
        <p:nvSpPr>
          <p:cNvPr id="4" name="Slide Number Placeholder 3"/>
          <p:cNvSpPr>
            <a:spLocks noGrp="1"/>
          </p:cNvSpPr>
          <p:nvPr>
            <p:ph type="sldNum" sz="quarter" idx="10"/>
          </p:nvPr>
        </p:nvSpPr>
        <p:spPr/>
        <p:txBody>
          <a:bodyPr/>
          <a:lstStyle/>
          <a:p>
            <a:fld id="{189F1D7C-9429-4832-A906-187A4077121E}" type="slidenum">
              <a:rPr lang="en-US" smtClean="0"/>
              <a:t>31</a:t>
            </a:fld>
            <a:endParaRPr lang="en-US"/>
          </a:p>
        </p:txBody>
      </p:sp>
    </p:spTree>
    <p:extLst>
      <p:ext uri="{BB962C8B-B14F-4D97-AF65-F5344CB8AC3E}">
        <p14:creationId xmlns:p14="http://schemas.microsoft.com/office/powerpoint/2010/main" val="2613786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Carole</a:t>
            </a:r>
          </a:p>
          <a:p>
            <a:endParaRPr lang="en-US" b="1" dirty="0">
              <a:solidFill>
                <a:schemeClr val="tx1"/>
              </a:solidFill>
            </a:endParaRPr>
          </a:p>
          <a:p>
            <a:r>
              <a:rPr lang="en-US" b="1" dirty="0">
                <a:solidFill>
                  <a:schemeClr val="tx1"/>
                </a:solidFill>
              </a:rPr>
              <a:t>Utilize “The Tablecloth</a:t>
            </a:r>
            <a:r>
              <a:rPr lang="en-US" b="1" baseline="0" dirty="0">
                <a:solidFill>
                  <a:schemeClr val="tx1"/>
                </a:solidFill>
              </a:rPr>
              <a:t> Write-Around” strategy. Can be used with students, too.</a:t>
            </a:r>
          </a:p>
          <a:p>
            <a:endParaRPr lang="en-US" b="1" baseline="0" dirty="0">
              <a:solidFill>
                <a:schemeClr val="tx1"/>
              </a:solidFill>
            </a:endParaRPr>
          </a:p>
          <a:p>
            <a:r>
              <a:rPr lang="en-US" b="1" baseline="0" dirty="0">
                <a:solidFill>
                  <a:schemeClr val="tx1"/>
                </a:solidFill>
              </a:rPr>
              <a:t>Intent is to use a timely message “to set stage for the day’s learning” by revealing the writing results from a large number of 6-12 students that were challenged on different skills from a set of facts and vague language.  Results are NOT good…</a:t>
            </a:r>
          </a:p>
          <a:p>
            <a:endParaRPr lang="en-US" b="1" baseline="0" dirty="0">
              <a:solidFill>
                <a:schemeClr val="tx1"/>
              </a:solidFill>
            </a:endParaRPr>
          </a:p>
          <a:p>
            <a:r>
              <a:rPr lang="en-US" b="1" baseline="0" dirty="0">
                <a:solidFill>
                  <a:schemeClr val="tx1"/>
                </a:solidFill>
              </a:rPr>
              <a:t>Making connections among the standards, required teacher instruction and student academic and social achievement.`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89F1D7C-9429-4832-A906-187A4077121E}" type="slidenum">
              <a:rPr lang="en-US" smtClean="0"/>
              <a:t>3</a:t>
            </a:fld>
            <a:endParaRPr lang="en-US" dirty="0"/>
          </a:p>
        </p:txBody>
      </p:sp>
    </p:spTree>
    <p:extLst>
      <p:ext uri="{BB962C8B-B14F-4D97-AF65-F5344CB8AC3E}">
        <p14:creationId xmlns:p14="http://schemas.microsoft.com/office/powerpoint/2010/main" val="3600067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Carole: Transitioning to TEXT COMPLEXITY </a:t>
            </a:r>
          </a:p>
          <a:p>
            <a:endParaRPr lang="en-US" sz="1200" b="1" dirty="0"/>
          </a:p>
          <a:p>
            <a:r>
              <a:rPr lang="en-US" sz="1200" b="1" dirty="0"/>
              <a:t>Refer back to </a:t>
            </a:r>
            <a:r>
              <a:rPr lang="en-US" sz="1200" b="1" u="sng" dirty="0"/>
              <a:t>Reading</a:t>
            </a:r>
            <a:r>
              <a:rPr lang="en-US" sz="1200" b="1" u="sng" baseline="0" dirty="0"/>
              <a:t> Standard 1 and 10 H/O</a:t>
            </a:r>
            <a:endParaRPr lang="en-US" sz="1200" b="1" u="sng" dirty="0"/>
          </a:p>
          <a:p>
            <a:endParaRPr lang="en-US" sz="1200" b="1" u="sng" dirty="0"/>
          </a:p>
          <a:p>
            <a:r>
              <a:rPr lang="en-US" sz="1200" b="1" dirty="0"/>
              <a:t>“Standard 10 defines a grade-by-grade</a:t>
            </a:r>
            <a:r>
              <a:rPr lang="en-US" sz="1200" b="1" baseline="0" dirty="0"/>
              <a:t> </a:t>
            </a:r>
            <a:r>
              <a:rPr lang="en-US" sz="1200" b="1" dirty="0"/>
              <a:t>‘staircase’ of increasing text complexity that rises from beginning reading</a:t>
            </a:r>
            <a:r>
              <a:rPr lang="en-US" sz="1200" b="1" baseline="0" dirty="0"/>
              <a:t> </a:t>
            </a:r>
            <a:r>
              <a:rPr lang="en-US" sz="1200" b="1" dirty="0"/>
              <a:t>to the college and career readiness level.” </a:t>
            </a:r>
            <a:r>
              <a:rPr lang="en-US" sz="1000" b="1" dirty="0"/>
              <a:t>(CCSS, 2010, p. 80)</a:t>
            </a:r>
          </a:p>
          <a:p>
            <a:endParaRPr lang="en-US" dirty="0"/>
          </a:p>
        </p:txBody>
      </p:sp>
      <p:sp>
        <p:nvSpPr>
          <p:cNvPr id="4" name="Slide Number Placeholder 3"/>
          <p:cNvSpPr>
            <a:spLocks noGrp="1"/>
          </p:cNvSpPr>
          <p:nvPr>
            <p:ph type="sldNum" sz="quarter" idx="10"/>
          </p:nvPr>
        </p:nvSpPr>
        <p:spPr/>
        <p:txBody>
          <a:bodyPr/>
          <a:lstStyle/>
          <a:p>
            <a:fld id="{6AB66296-52B5-DC48-9942-D046DE8AED62}"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2861328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a:ln/>
        </p:spPr>
      </p:sp>
      <p:sp>
        <p:nvSpPr>
          <p:cNvPr id="356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latin typeface="Arial" pitchFamily="34" charset="0"/>
                <a:cs typeface="Arial" pitchFamily="34" charset="0"/>
              </a:rPr>
              <a:t>Carole</a:t>
            </a:r>
          </a:p>
          <a:p>
            <a:r>
              <a:rPr lang="en-US" b="1" dirty="0">
                <a:latin typeface="Arial" pitchFamily="34" charset="0"/>
                <a:cs typeface="Arial" pitchFamily="34" charset="0"/>
              </a:rPr>
              <a:t>Too many students are reading at too low a level (Less than 50% of graduates can read sufficiently complex texts)  Look at an old McGuffey Reader… Text is more difficult than our text now.</a:t>
            </a:r>
          </a:p>
          <a:p>
            <a:endParaRPr lang="en-US" dirty="0">
              <a:latin typeface="Arial" pitchFamily="34" charset="0"/>
              <a:cs typeface="Arial" pitchFamily="34" charset="0"/>
            </a:endParaRPr>
          </a:p>
        </p:txBody>
      </p:sp>
      <p:sp>
        <p:nvSpPr>
          <p:cNvPr id="356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685E830-DCF7-49CB-822A-DDC159B002DC}" type="slidenum">
              <a:rPr lang="en-US" altLang="zh-CN" smtClean="0"/>
              <a:pPr eaLnBrk="1" hangingPunct="1"/>
              <a:t>33</a:t>
            </a:fld>
            <a:endParaRPr lang="en-US" altLang="zh-CN"/>
          </a:p>
        </p:txBody>
      </p:sp>
    </p:spTree>
    <p:extLst>
      <p:ext uri="{BB962C8B-B14F-4D97-AF65-F5344CB8AC3E}">
        <p14:creationId xmlns:p14="http://schemas.microsoft.com/office/powerpoint/2010/main" val="18303876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en-US" sz="2600" b="1" i="0" kern="1200" dirty="0">
                <a:solidFill>
                  <a:srgbClr val="0070C0"/>
                </a:solidFill>
                <a:latin typeface="Cambria"/>
                <a:ea typeface="+mn-ea"/>
                <a:cs typeface="Cambria"/>
              </a:rPr>
              <a:t>Carole</a:t>
            </a:r>
          </a:p>
          <a:p>
            <a:pPr marL="0" marR="0" lvl="1" indent="0" algn="l" defTabSz="914400" rtl="0" eaLnBrk="1" fontAlgn="base" latinLnBrk="0" hangingPunct="1">
              <a:lnSpc>
                <a:spcPct val="100000"/>
              </a:lnSpc>
              <a:spcBef>
                <a:spcPct val="0"/>
              </a:spcBef>
              <a:spcAft>
                <a:spcPct val="0"/>
              </a:spcAft>
              <a:buClrTx/>
              <a:buSzTx/>
              <a:buFontTx/>
              <a:buNone/>
              <a:tabLst/>
              <a:defRPr/>
            </a:pPr>
            <a:r>
              <a:rPr lang="en-US" sz="2600" b="1" i="0" kern="1200" dirty="0">
                <a:solidFill>
                  <a:srgbClr val="0070C0"/>
                </a:solidFill>
                <a:latin typeface="Cambria"/>
                <a:ea typeface="+mn-ea"/>
                <a:cs typeface="Cambria"/>
              </a:rPr>
              <a:t>Refer participants </a:t>
            </a:r>
            <a:r>
              <a:rPr lang="en-US" sz="2600" b="1" i="0" u="sng" kern="1200" dirty="0">
                <a:solidFill>
                  <a:srgbClr val="0070C0"/>
                </a:solidFill>
                <a:latin typeface="Cambria"/>
                <a:ea typeface="+mn-ea"/>
                <a:cs typeface="Cambria"/>
              </a:rPr>
              <a:t>to Reading Standard #10 H/out</a:t>
            </a:r>
          </a:p>
          <a:p>
            <a:pPr eaLnBrk="1" hangingPunct="1">
              <a:spcBef>
                <a:spcPct val="0"/>
              </a:spcBef>
            </a:pPr>
            <a:endParaRPr lang="en-US" b="1" i="0" u="sng" dirty="0">
              <a:latin typeface="Arial" pitchFamily="34" charset="0"/>
              <a:cs typeface="Arial" pitchFamily="34" charset="0"/>
            </a:endParaRPr>
          </a:p>
        </p:txBody>
      </p:sp>
    </p:spTree>
    <p:extLst>
      <p:ext uri="{BB962C8B-B14F-4D97-AF65-F5344CB8AC3E}">
        <p14:creationId xmlns:p14="http://schemas.microsoft.com/office/powerpoint/2010/main" val="9357360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mn-ea"/>
                <a:cs typeface="+mn-cs"/>
              </a:rPr>
              <a:t>ACTIVITY:</a:t>
            </a:r>
            <a:r>
              <a:rPr lang="en-US" sz="1200" b="1" kern="1200" baseline="0" dirty="0">
                <a:solidFill>
                  <a:schemeClr val="tx1"/>
                </a:solidFill>
                <a:effectLst/>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a:solidFill>
                  <a:schemeClr val="tx1"/>
                </a:solidFill>
                <a:effectLst/>
                <a:latin typeface="+mn-lt"/>
                <a:ea typeface="+mn-ea"/>
                <a:cs typeface="+mn-cs"/>
              </a:rPr>
              <a:t>Number Off 1-5: Read Section and chart info to share with rest of groups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b="1" dirty="0"/>
              <a:t>1. Vocabulary:</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mn-lt"/>
                <a:ea typeface="+mn-ea"/>
                <a:cs typeface="+mn-cs"/>
              </a:rPr>
              <a:t>Studies show that higher-order thinking in reading depends heavily on knowledge of word meanings… </a:t>
            </a:r>
            <a:r>
              <a:rPr lang="en-US" sz="1200" u="sng" kern="1200" dirty="0">
                <a:solidFill>
                  <a:schemeClr val="tx1"/>
                </a:solidFill>
                <a:effectLst/>
                <a:latin typeface="+mn-lt"/>
                <a:ea typeface="+mn-ea"/>
                <a:cs typeface="+mn-cs"/>
              </a:rPr>
              <a:t>Students' ability to comprehend a piece of text depends on the number of unfamiliar domain-specific words and new general academic terms they encounter.</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200" u="sng"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b="1" u="none" kern="1200" dirty="0">
                <a:solidFill>
                  <a:schemeClr val="tx1"/>
                </a:solidFill>
                <a:effectLst/>
                <a:latin typeface="+mn-lt"/>
                <a:ea typeface="+mn-ea"/>
                <a:cs typeface="+mn-cs"/>
              </a:rPr>
              <a:t>2. Sentence</a:t>
            </a:r>
            <a:r>
              <a:rPr lang="en-US" sz="1200" b="1" u="none" kern="1200" baseline="0" dirty="0">
                <a:solidFill>
                  <a:schemeClr val="tx1"/>
                </a:solidFill>
                <a:effectLst/>
                <a:latin typeface="+mn-lt"/>
                <a:ea typeface="+mn-ea"/>
                <a:cs typeface="+mn-cs"/>
              </a:rPr>
              <a:t> Structure:</a:t>
            </a:r>
            <a:endParaRPr lang="en-US" sz="1200" u="sng" kern="1200" baseline="30000" dirty="0">
              <a:solidFill>
                <a:schemeClr val="tx1"/>
              </a:solidFill>
              <a:effectLst/>
              <a:latin typeface="+mn-lt"/>
              <a:ea typeface="+mn-ea"/>
              <a:cs typeface="+mn-cs"/>
            </a:endParaRP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mn-lt"/>
                <a:ea typeface="+mn-ea"/>
                <a:cs typeface="+mn-cs"/>
              </a:rPr>
              <a:t>Words are not the whole picture. Sentence structure matters, too, because it determines how the words operate together. In some cases, complex sentence structures are necessary to communicate the complexity of the information itself—thus the long noun phrases common in science.</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b="1" kern="1200" dirty="0">
                <a:solidFill>
                  <a:schemeClr val="tx1"/>
                </a:solidFill>
                <a:effectLst/>
                <a:latin typeface="+mn-lt"/>
                <a:ea typeface="+mn-ea"/>
                <a:cs typeface="+mn-cs"/>
              </a:rPr>
              <a:t>3. Coherence:</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mn-lt"/>
                <a:ea typeface="+mn-ea"/>
                <a:cs typeface="+mn-cs"/>
              </a:rPr>
              <a:t>How particular words, ideas, and sentences in text connect with one another, a feature referred to as </a:t>
            </a:r>
            <a:r>
              <a:rPr lang="en-US" sz="1200" i="1" kern="1200" dirty="0">
                <a:solidFill>
                  <a:schemeClr val="tx1"/>
                </a:solidFill>
                <a:effectLst/>
                <a:latin typeface="+mn-lt"/>
                <a:ea typeface="+mn-ea"/>
                <a:cs typeface="+mn-cs"/>
              </a:rPr>
              <a:t>coherence</a:t>
            </a:r>
            <a:r>
              <a:rPr lang="en-US" sz="1200" kern="1200" dirty="0">
                <a:solidFill>
                  <a:schemeClr val="tx1"/>
                </a:solidFill>
                <a:effectLst/>
                <a:latin typeface="+mn-lt"/>
                <a:ea typeface="+mn-ea"/>
                <a:cs typeface="+mn-cs"/>
              </a:rPr>
              <a:t>.</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b="1" kern="1200" dirty="0">
                <a:solidFill>
                  <a:schemeClr val="tx1"/>
                </a:solidFill>
                <a:effectLst/>
                <a:latin typeface="+mn-lt"/>
                <a:ea typeface="+mn-ea"/>
                <a:cs typeface="+mn-cs"/>
              </a:rPr>
              <a:t>4. Organization:</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mn-lt"/>
                <a:ea typeface="+mn-ea"/>
                <a:cs typeface="+mn-cs"/>
              </a:rPr>
              <a:t>  The patterns authors use to communicate complex information…  Ideas can be arranged across text in many ways, some more straightforward than others. </a:t>
            </a:r>
          </a:p>
          <a:p>
            <a:pPr marL="0" indent="0">
              <a:buFont typeface="Arial" pitchFamily="34" charset="0"/>
              <a:buNone/>
            </a:pPr>
            <a:endParaRPr lang="en-US" dirty="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dirty="0"/>
              <a:t>5. Background: </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u="sng" kern="1200" dirty="0">
                <a:solidFill>
                  <a:schemeClr val="tx1"/>
                </a:solidFill>
                <a:effectLst/>
                <a:latin typeface="+mn-lt"/>
                <a:ea typeface="+mn-ea"/>
                <a:cs typeface="+mn-cs"/>
              </a:rPr>
              <a:t>Vocabulary, sentence structure, coherence, and organization can all be determined by closely analyzing the text itself</a:t>
            </a:r>
            <a:r>
              <a:rPr lang="en-US" sz="1200" kern="1200" dirty="0">
                <a:solidFill>
                  <a:schemeClr val="tx1"/>
                </a:solidFill>
                <a:effectLst/>
                <a:latin typeface="+mn-lt"/>
                <a:ea typeface="+mn-ea"/>
                <a:cs typeface="+mn-cs"/>
              </a:rPr>
              <a:t>. A final determinant of text difficulty, however, depends on the reader's prior knowledge. Students' background knowledge, including developmental, experiential, and cognitive factors, influences their ability to understand the explicit and inferential qualities of a text.</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kern="1200" dirty="0">
              <a:solidFill>
                <a:schemeClr val="tx1"/>
              </a:solidFill>
              <a:effectLst/>
              <a:latin typeface="+mn-lt"/>
              <a:ea typeface="+mn-ea"/>
              <a:cs typeface="+mn-cs"/>
            </a:endParaRPr>
          </a:p>
          <a:p>
            <a:pPr marL="0" indent="0">
              <a:buFont typeface="Arial" pitchFamily="34" charset="0"/>
              <a:buNone/>
            </a:pPr>
            <a:endParaRPr lang="en-US" b="1" dirty="0"/>
          </a:p>
          <a:p>
            <a:pPr marL="171450" indent="-171450">
              <a:buFont typeface="Arial" pitchFamily="34" charset="0"/>
              <a:buChar char="•"/>
            </a:pPr>
            <a:endParaRPr lang="en-US" b="0"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35</a:t>
            </a:fld>
            <a:endParaRPr lang="en-US"/>
          </a:p>
        </p:txBody>
      </p:sp>
    </p:spTree>
    <p:extLst>
      <p:ext uri="{BB962C8B-B14F-4D97-AF65-F5344CB8AC3E}">
        <p14:creationId xmlns:p14="http://schemas.microsoft.com/office/powerpoint/2010/main" val="6005823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p>
          <a:p>
            <a:r>
              <a:rPr lang="en-US" b="1" baseline="0" dirty="0"/>
              <a:t>Let’s take a look at Text Complexity so you will have some background and a way to help other teachers understand it’s important for student achievement.</a:t>
            </a:r>
          </a:p>
          <a:p>
            <a:endParaRPr lang="en-US" b="1" baseline="0" dirty="0"/>
          </a:p>
          <a:p>
            <a:r>
              <a:rPr lang="en-US" b="1" baseline="0" dirty="0"/>
              <a:t>Specific information is located in Appendix A of the CCSS</a:t>
            </a:r>
          </a:p>
          <a:p>
            <a:endParaRPr lang="en-US" b="1" baseline="0" dirty="0"/>
          </a:p>
        </p:txBody>
      </p:sp>
      <p:sp>
        <p:nvSpPr>
          <p:cNvPr id="4" name="Slide Number Placeholder 3"/>
          <p:cNvSpPr>
            <a:spLocks noGrp="1"/>
          </p:cNvSpPr>
          <p:nvPr>
            <p:ph type="sldNum" sz="quarter" idx="10"/>
          </p:nvPr>
        </p:nvSpPr>
        <p:spPr/>
        <p:txBody>
          <a:bodyPr/>
          <a:lstStyle/>
          <a:p>
            <a:fld id="{189F1D7C-9429-4832-A906-187A4077121E}" type="slidenum">
              <a:rPr lang="en-US" smtClean="0"/>
              <a:t>36</a:t>
            </a:fld>
            <a:endParaRPr lang="en-US"/>
          </a:p>
        </p:txBody>
      </p:sp>
    </p:spTree>
    <p:extLst>
      <p:ext uri="{BB962C8B-B14F-4D97-AF65-F5344CB8AC3E}">
        <p14:creationId xmlns:p14="http://schemas.microsoft.com/office/powerpoint/2010/main" val="6626000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latin typeface="Arial" pitchFamily="34" charset="0"/>
                <a:cs typeface="Arial" pitchFamily="34" charset="0"/>
              </a:rPr>
              <a:t>Carole:</a:t>
            </a:r>
            <a:r>
              <a:rPr lang="en-US" b="1" baseline="0" dirty="0">
                <a:latin typeface="Arial" pitchFamily="34" charset="0"/>
                <a:cs typeface="Arial" pitchFamily="34" charset="0"/>
              </a:rPr>
              <a:t> </a:t>
            </a:r>
            <a:r>
              <a:rPr lang="en-US" b="1" u="sng" dirty="0">
                <a:latin typeface="Arial" pitchFamily="34" charset="0"/>
                <a:cs typeface="Arial" pitchFamily="34" charset="0"/>
              </a:rPr>
              <a:t>Ripe Figs H/Out</a:t>
            </a:r>
          </a:p>
          <a:p>
            <a:pPr eaLnBrk="1" hangingPunct="1">
              <a:spcBef>
                <a:spcPct val="0"/>
              </a:spcBef>
            </a:pPr>
            <a:endParaRPr lang="en-US" b="1" dirty="0">
              <a:latin typeface="Arial" pitchFamily="34" charset="0"/>
              <a:cs typeface="Arial" pitchFamily="34" charset="0"/>
            </a:endParaRPr>
          </a:p>
          <a:p>
            <a:pPr eaLnBrk="1" hangingPunct="1">
              <a:spcBef>
                <a:spcPct val="0"/>
              </a:spcBef>
            </a:pPr>
            <a:r>
              <a:rPr lang="en-US" b="1" dirty="0">
                <a:latin typeface="Arial" pitchFamily="34" charset="0"/>
                <a:cs typeface="Arial" pitchFamily="34" charset="0"/>
              </a:rPr>
              <a:t>Follow directions on screen…</a:t>
            </a:r>
          </a:p>
        </p:txBody>
      </p:sp>
    </p:spTree>
    <p:extLst>
      <p:ext uri="{BB962C8B-B14F-4D97-AF65-F5344CB8AC3E}">
        <p14:creationId xmlns:p14="http://schemas.microsoft.com/office/powerpoint/2010/main" val="19372387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a:ln/>
        </p:spPr>
      </p:sp>
      <p:sp>
        <p:nvSpPr>
          <p:cNvPr id="359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solidFill>
                  <a:srgbClr val="000000"/>
                </a:solidFill>
                <a:latin typeface="Arial" pitchFamily="34" charset="0"/>
                <a:cs typeface="Arial" pitchFamily="34" charset="0"/>
              </a:rPr>
              <a:t>Carole:</a:t>
            </a:r>
          </a:p>
          <a:p>
            <a:pPr eaLnBrk="1" hangingPunct="1">
              <a:spcBef>
                <a:spcPct val="0"/>
              </a:spcBef>
            </a:pPr>
            <a:r>
              <a:rPr lang="en-US" b="1" dirty="0">
                <a:solidFill>
                  <a:srgbClr val="000000"/>
                </a:solidFill>
                <a:latin typeface="Arial" pitchFamily="34" charset="0"/>
                <a:cs typeface="Arial" pitchFamily="34" charset="0"/>
              </a:rPr>
              <a:t>Hold</a:t>
            </a:r>
            <a:r>
              <a:rPr lang="en-US" b="1" baseline="0" dirty="0">
                <a:solidFill>
                  <a:srgbClr val="000000"/>
                </a:solidFill>
                <a:latin typeface="Arial" pitchFamily="34" charset="0"/>
                <a:cs typeface="Arial" pitchFamily="34" charset="0"/>
              </a:rPr>
              <a:t> onto your answers as we work through all 3 steps of the TC process… I w</a:t>
            </a:r>
            <a:r>
              <a:rPr lang="en-US" b="1" dirty="0">
                <a:solidFill>
                  <a:srgbClr val="000000"/>
                </a:solidFill>
                <a:latin typeface="Arial" pitchFamily="34" charset="0"/>
                <a:cs typeface="Arial" pitchFamily="34" charset="0"/>
              </a:rPr>
              <a:t>ill share</a:t>
            </a:r>
            <a:r>
              <a:rPr lang="en-US" b="1" baseline="0" dirty="0">
                <a:solidFill>
                  <a:srgbClr val="000000"/>
                </a:solidFill>
                <a:latin typeface="Arial" pitchFamily="34" charset="0"/>
                <a:cs typeface="Arial" pitchFamily="34" charset="0"/>
              </a:rPr>
              <a:t> the a</a:t>
            </a:r>
            <a:r>
              <a:rPr lang="en-US" b="1" dirty="0">
                <a:solidFill>
                  <a:srgbClr val="000000"/>
                </a:solidFill>
                <a:latin typeface="Arial" pitchFamily="34" charset="0"/>
                <a:cs typeface="Arial" pitchFamily="34" charset="0"/>
              </a:rPr>
              <a:t>nswers</a:t>
            </a:r>
            <a:r>
              <a:rPr lang="en-US" b="1" baseline="0" dirty="0">
                <a:solidFill>
                  <a:srgbClr val="000000"/>
                </a:solidFill>
                <a:latin typeface="Arial" pitchFamily="34" charset="0"/>
                <a:cs typeface="Arial" pitchFamily="34" charset="0"/>
              </a:rPr>
              <a:t> later…</a:t>
            </a:r>
            <a:endParaRPr lang="en-US" b="1" dirty="0">
              <a:solidFill>
                <a:srgbClr val="000000"/>
              </a:solidFill>
              <a:latin typeface="Arial" pitchFamily="34" charset="0"/>
              <a:cs typeface="Arial" pitchFamily="34" charset="0"/>
            </a:endParaRPr>
          </a:p>
          <a:p>
            <a:pPr eaLnBrk="1" hangingPunct="1">
              <a:spcBef>
                <a:spcPct val="0"/>
              </a:spcBef>
            </a:pPr>
            <a:endParaRPr lang="en-US" b="1" dirty="0">
              <a:solidFill>
                <a:srgbClr val="000000"/>
              </a:solidFill>
              <a:latin typeface="Arial" pitchFamily="34" charset="0"/>
              <a:cs typeface="Arial" pitchFamily="34" charset="0"/>
            </a:endParaRPr>
          </a:p>
          <a:p>
            <a:pPr eaLnBrk="1" hangingPunct="1">
              <a:spcBef>
                <a:spcPct val="0"/>
              </a:spcBef>
            </a:pPr>
            <a:r>
              <a:rPr lang="en-US" b="1" dirty="0">
                <a:solidFill>
                  <a:srgbClr val="000000"/>
                </a:solidFill>
                <a:latin typeface="Arial" pitchFamily="34" charset="0"/>
                <a:cs typeface="Arial" pitchFamily="34" charset="0"/>
              </a:rPr>
              <a:t> </a:t>
            </a:r>
          </a:p>
        </p:txBody>
      </p:sp>
      <p:sp>
        <p:nvSpPr>
          <p:cNvPr id="359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58F7E2B-0132-4688-9750-ACDAA64025AB}" type="slidenum">
              <a:rPr lang="en-US" altLang="zh-CN" smtClean="0"/>
              <a:pPr eaLnBrk="1" hangingPunct="1"/>
              <a:t>38</a:t>
            </a:fld>
            <a:endParaRPr lang="en-US" altLang="zh-CN"/>
          </a:p>
        </p:txBody>
      </p:sp>
    </p:spTree>
    <p:extLst>
      <p:ext uri="{BB962C8B-B14F-4D97-AF65-F5344CB8AC3E}">
        <p14:creationId xmlns:p14="http://schemas.microsoft.com/office/powerpoint/2010/main" val="18178693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latin typeface="Arial" pitchFamily="34" charset="0"/>
                <a:cs typeface="Arial" pitchFamily="34" charset="0"/>
              </a:rPr>
              <a:t>Carole</a:t>
            </a:r>
          </a:p>
          <a:p>
            <a:pPr eaLnBrk="1" hangingPunct="1">
              <a:spcBef>
                <a:spcPct val="0"/>
              </a:spcBef>
            </a:pPr>
            <a:endParaRPr lang="en-US" b="1" dirty="0">
              <a:latin typeface="Arial" pitchFamily="34" charset="0"/>
              <a:cs typeface="Arial" pitchFamily="34" charset="0"/>
            </a:endParaRPr>
          </a:p>
          <a:p>
            <a:pPr eaLnBrk="1" hangingPunct="1">
              <a:spcBef>
                <a:spcPct val="0"/>
              </a:spcBef>
            </a:pPr>
            <a:r>
              <a:rPr lang="en-US" b="1" dirty="0">
                <a:latin typeface="Arial" pitchFamily="34" charset="0"/>
                <a:cs typeface="Arial" pitchFamily="34" charset="0"/>
              </a:rPr>
              <a:t>Overview of the Protocol</a:t>
            </a:r>
            <a:endParaRPr lang="en-US" dirty="0">
              <a:latin typeface="Arial" pitchFamily="34" charset="0"/>
              <a:cs typeface="Arial" pitchFamily="34" charset="0"/>
            </a:endParaRPr>
          </a:p>
          <a:p>
            <a:pPr eaLnBrk="1" hangingPunct="1">
              <a:spcBef>
                <a:spcPct val="0"/>
              </a:spcBef>
            </a:pPr>
            <a:endParaRPr lang="en-US" dirty="0">
              <a:latin typeface="Arial" pitchFamily="34" charset="0"/>
              <a:cs typeface="Arial" pitchFamily="34" charset="0"/>
            </a:endParaRPr>
          </a:p>
          <a:p>
            <a:pPr eaLnBrk="1" hangingPunct="1">
              <a:spcBef>
                <a:spcPct val="0"/>
              </a:spcBef>
            </a:pPr>
            <a:r>
              <a:rPr lang="en-US" b="1" dirty="0">
                <a:latin typeface="Arial" pitchFamily="34" charset="0"/>
                <a:cs typeface="Arial" pitchFamily="34" charset="0"/>
              </a:rPr>
              <a:t>Measuring Text Complexity: Three Factors found in standards </a:t>
            </a:r>
          </a:p>
          <a:p>
            <a:pPr marL="628650" lvl="1" indent="-171450" eaLnBrk="1" hangingPunct="1">
              <a:spcBef>
                <a:spcPct val="0"/>
              </a:spcBef>
              <a:buFontTx/>
              <a:buChar char="•"/>
            </a:pPr>
            <a:r>
              <a:rPr lang="en-US" b="1" dirty="0">
                <a:latin typeface="Arial" pitchFamily="34" charset="0"/>
                <a:cs typeface="Arial" pitchFamily="34" charset="0"/>
              </a:rPr>
              <a:t>Page 31 - Standard 10: Range, Quality, and Complexity of Student Reading K–5</a:t>
            </a:r>
          </a:p>
          <a:p>
            <a:pPr marL="628650" lvl="1" indent="-171450" eaLnBrk="1" hangingPunct="1">
              <a:spcBef>
                <a:spcPct val="0"/>
              </a:spcBef>
              <a:buFontTx/>
              <a:buChar char="•"/>
            </a:pPr>
            <a:endParaRPr lang="en-US" b="1" dirty="0">
              <a:latin typeface="Arial" pitchFamily="34" charset="0"/>
              <a:cs typeface="Arial" pitchFamily="34" charset="0"/>
            </a:endParaRPr>
          </a:p>
          <a:p>
            <a:pPr marL="628650" lvl="1" indent="-171450" eaLnBrk="1" hangingPunct="1">
              <a:spcBef>
                <a:spcPct val="0"/>
              </a:spcBef>
              <a:buFontTx/>
              <a:buChar char="•"/>
            </a:pPr>
            <a:r>
              <a:rPr lang="en-US" b="1" dirty="0">
                <a:latin typeface="Arial" pitchFamily="34" charset="0"/>
                <a:cs typeface="Arial" pitchFamily="34" charset="0"/>
              </a:rPr>
              <a:t>Page 57 - Standard 10: Range, Quality, and Complexity of Student Reading 6-12</a:t>
            </a:r>
          </a:p>
          <a:p>
            <a:pPr marL="628650" lvl="1" indent="-171450" eaLnBrk="1" hangingPunct="1">
              <a:spcBef>
                <a:spcPct val="0"/>
              </a:spcBef>
              <a:buFontTx/>
              <a:buChar char="•"/>
            </a:pPr>
            <a:endParaRPr lang="en-US" b="1" dirty="0">
              <a:latin typeface="Arial" pitchFamily="34" charset="0"/>
              <a:cs typeface="Arial" pitchFamily="34" charset="0"/>
            </a:endParaRPr>
          </a:p>
          <a:p>
            <a:pPr marL="628650" lvl="1" indent="-171450" eaLnBrk="1" hangingPunct="1">
              <a:spcBef>
                <a:spcPct val="0"/>
              </a:spcBef>
              <a:buFontTx/>
              <a:buChar char="•"/>
            </a:pPr>
            <a:endParaRPr lang="en-US" dirty="0">
              <a:latin typeface="Arial" pitchFamily="34" charset="0"/>
              <a:cs typeface="Arial" pitchFamily="34" charset="0"/>
            </a:endParaRPr>
          </a:p>
          <a:p>
            <a:pPr eaLnBrk="1" hangingPunct="1">
              <a:spcBef>
                <a:spcPct val="0"/>
              </a:spcBef>
            </a:pPr>
            <a:endParaRPr lang="en-US" b="1" dirty="0">
              <a:latin typeface="Arial" pitchFamily="34" charset="0"/>
              <a:cs typeface="Arial" pitchFamily="34" charset="0"/>
            </a:endParaRPr>
          </a:p>
          <a:p>
            <a:pPr eaLnBrk="1" hangingPunct="1">
              <a:spcBef>
                <a:spcPct val="0"/>
              </a:spcBef>
            </a:pPr>
            <a:endParaRPr lang="en-US" b="1" dirty="0">
              <a:latin typeface="Arial" pitchFamily="34" charset="0"/>
              <a:cs typeface="Arial" pitchFamily="34" charset="0"/>
            </a:endParaRPr>
          </a:p>
        </p:txBody>
      </p:sp>
    </p:spTree>
    <p:extLst>
      <p:ext uri="{BB962C8B-B14F-4D97-AF65-F5344CB8AC3E}">
        <p14:creationId xmlns:p14="http://schemas.microsoft.com/office/powerpoint/2010/main" val="35774501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1400"/>
              </a:spcAft>
            </a:pPr>
            <a:r>
              <a:rPr lang="en-US" b="1" dirty="0">
                <a:latin typeface="Century Gothic" pitchFamily="34" charset="0"/>
                <a:ea typeface="MS PGothic" pitchFamily="34" charset="-128"/>
                <a:cs typeface="Century Gothic" pitchFamily="34" charset="0"/>
              </a:rPr>
              <a:t>Carole</a:t>
            </a:r>
          </a:p>
          <a:p>
            <a:pPr>
              <a:spcAft>
                <a:spcPts val="1400"/>
              </a:spcAft>
            </a:pPr>
            <a:endParaRPr lang="en-US" b="1" dirty="0">
              <a:latin typeface="Century Gothic" pitchFamily="34" charset="0"/>
              <a:ea typeface="MS PGothic" pitchFamily="34" charset="-128"/>
              <a:cs typeface="Century Gothic" pitchFamily="34" charset="0"/>
            </a:endParaRPr>
          </a:p>
          <a:p>
            <a:pPr>
              <a:spcAft>
                <a:spcPts val="1400"/>
              </a:spcAft>
            </a:pPr>
            <a:r>
              <a:rPr lang="en-US" b="1" dirty="0">
                <a:latin typeface="Century Gothic" pitchFamily="34" charset="0"/>
                <a:ea typeface="MS PGothic" pitchFamily="34" charset="-128"/>
                <a:cs typeface="Century Gothic" pitchFamily="34" charset="0"/>
              </a:rPr>
              <a:t>(Share Ben/Benjamin story)</a:t>
            </a:r>
          </a:p>
          <a:p>
            <a:pPr>
              <a:spcAft>
                <a:spcPts val="1400"/>
              </a:spcAft>
            </a:pPr>
            <a:endParaRPr lang="en-US" b="1" dirty="0">
              <a:latin typeface="Century Gothic" pitchFamily="34" charset="0"/>
              <a:ea typeface="MS PGothic" pitchFamily="34" charset="-128"/>
              <a:cs typeface="Century Gothic" pitchFamily="34" charset="0"/>
            </a:endParaRPr>
          </a:p>
          <a:p>
            <a:pPr>
              <a:spcAft>
                <a:spcPts val="1400"/>
              </a:spcAft>
            </a:pPr>
            <a:r>
              <a:rPr lang="en-US" b="1" dirty="0">
                <a:latin typeface="Century Gothic" pitchFamily="34" charset="0"/>
                <a:ea typeface="MS PGothic" pitchFamily="34" charset="-128"/>
                <a:cs typeface="Century Gothic" pitchFamily="34" charset="0"/>
              </a:rPr>
              <a:t>Quantitative measures stand as proxies for semantic and syntactic complexity: </a:t>
            </a:r>
          </a:p>
          <a:p>
            <a:pPr lvl="1"/>
            <a:r>
              <a:rPr lang="en-US" b="1" dirty="0">
                <a:latin typeface="Century Gothic" pitchFamily="34" charset="0"/>
                <a:ea typeface="MS PGothic" pitchFamily="34" charset="-128"/>
                <a:cs typeface="Century Gothic" pitchFamily="34" charset="0"/>
              </a:rPr>
              <a:t>Word difficulty (frequency, length)</a:t>
            </a:r>
          </a:p>
          <a:p>
            <a:pPr lvl="1"/>
            <a:r>
              <a:rPr lang="en-US" b="1" dirty="0">
                <a:latin typeface="Century Gothic" pitchFamily="34" charset="0"/>
                <a:ea typeface="MS PGothic" pitchFamily="34" charset="-128"/>
                <a:cs typeface="Century Gothic" pitchFamily="34" charset="0"/>
              </a:rPr>
              <a:t>Sentence length and syntax</a:t>
            </a:r>
          </a:p>
          <a:p>
            <a:pPr lvl="1"/>
            <a:r>
              <a:rPr lang="en-US" b="1" dirty="0">
                <a:latin typeface="Century Gothic" pitchFamily="34" charset="0"/>
                <a:ea typeface="MS PGothic" pitchFamily="34" charset="-128"/>
                <a:cs typeface="Century Gothic" pitchFamily="34" charset="0"/>
              </a:rPr>
              <a:t>Some newer measures also measure text cohesion and other features of vocabulary</a:t>
            </a:r>
          </a:p>
          <a:p>
            <a:pPr eaLnBrk="1" hangingPunct="1">
              <a:spcBef>
                <a:spcPct val="0"/>
              </a:spcBef>
            </a:pPr>
            <a:endParaRPr lang="en-US" b="1" dirty="0">
              <a:latin typeface="Arial" pitchFamily="34" charset="0"/>
              <a:ea typeface="MS PGothic" pitchFamily="34" charset="-128"/>
              <a:cs typeface="Century Gothic" pitchFamily="34" charset="0"/>
            </a:endParaRPr>
          </a:p>
        </p:txBody>
      </p:sp>
    </p:spTree>
    <p:extLst>
      <p:ext uri="{BB962C8B-B14F-4D97-AF65-F5344CB8AC3E}">
        <p14:creationId xmlns:p14="http://schemas.microsoft.com/office/powerpoint/2010/main" val="39806785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Carole  </a:t>
            </a:r>
            <a:r>
              <a:rPr lang="en-US" altLang="en-US" b="1" u="sng" dirty="0">
                <a:latin typeface="Arial" panose="020B0604020202020204" pitchFamily="34" charset="0"/>
                <a:ea typeface="ＭＳ Ｐゴシック" panose="020B0600070205080204" pitchFamily="34" charset="-128"/>
              </a:rPr>
              <a:t>OTHER INFORMATION ABOUT</a:t>
            </a:r>
            <a:r>
              <a:rPr lang="en-US" altLang="en-US" b="1" u="sng" baseline="0" dirty="0">
                <a:latin typeface="Arial" panose="020B0604020202020204" pitchFamily="34" charset="0"/>
                <a:ea typeface="ＭＳ Ｐゴシック" panose="020B0600070205080204" pitchFamily="34" charset="-128"/>
              </a:rPr>
              <a:t> JOBS…</a:t>
            </a:r>
            <a:endParaRPr lang="en-US" altLang="en-US" b="1" u="sng"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rPr>
              <a:t>Realigned Upward from earlier levels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chemeClr val="bg2">
                  <a:lumMod val="25000"/>
                </a:schemeClr>
              </a:solidFill>
              <a:latin typeface="Arial" panose="020B0604020202020204" pitchFamily="34" charset="0"/>
              <a:ea typeface="ＭＳ Ｐゴシック" panose="020B0600070205080204" pitchFamily="34" charset="-128"/>
              <a:cs typeface="Cambria"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2">
                    <a:lumMod val="25000"/>
                  </a:schemeClr>
                </a:solidFill>
                <a:latin typeface="Cambria" pitchFamily="18" charset="0"/>
                <a:ea typeface="Cambria" pitchFamily="18" charset="0"/>
                <a:cs typeface="Cambria" pitchFamily="18" charset="0"/>
              </a:rPr>
              <a:t>Remember, however, that the quantitative measures aspect is only the </a:t>
            </a:r>
            <a:r>
              <a:rPr lang="en-US" b="1" u="sng" dirty="0">
                <a:solidFill>
                  <a:schemeClr val="bg2">
                    <a:lumMod val="25000"/>
                  </a:schemeClr>
                </a:solidFill>
                <a:latin typeface="Cambria" pitchFamily="18" charset="0"/>
                <a:ea typeface="Cambria" pitchFamily="18" charset="0"/>
                <a:cs typeface="Cambria" pitchFamily="18" charset="0"/>
              </a:rPr>
              <a:t>first of three “legs” of the text complexity triangle.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latin typeface="Arial" panose="020B0604020202020204" pitchFamily="34" charset="0"/>
              <a:ea typeface="ＭＳ Ｐゴシック" panose="020B0600070205080204" pitchFamily="34" charset="-128"/>
            </a:endParaRPr>
          </a:p>
          <a:p>
            <a:endParaRPr lang="en-US" altLang="en-US" b="1" baseline="0" dirty="0">
              <a:latin typeface="Arial" panose="020B0604020202020204" pitchFamily="34" charset="0"/>
              <a:ea typeface="ＭＳ Ｐゴシック" panose="020B0600070205080204" pitchFamily="34" charset="-128"/>
            </a:endParaRPr>
          </a:p>
          <a:p>
            <a:r>
              <a:rPr lang="en-US" altLang="en-US" b="1" baseline="0" dirty="0">
                <a:latin typeface="Arial" panose="020B0604020202020204" pitchFamily="34" charset="0"/>
                <a:ea typeface="ＭＳ Ｐゴシック" panose="020B0600070205080204" pitchFamily="34" charset="-128"/>
              </a:rPr>
              <a:t>To Kill A Mockingbird:</a:t>
            </a:r>
          </a:p>
          <a:p>
            <a:pPr marL="628650" lvl="1" indent="-171450">
              <a:buFont typeface="Arial" panose="020B0604020202020204" pitchFamily="34" charset="0"/>
              <a:buChar char="•"/>
            </a:pPr>
            <a:r>
              <a:rPr lang="en-US" altLang="en-US" b="1" baseline="0" dirty="0">
                <a:latin typeface="Arial" panose="020B0604020202020204" pitchFamily="34" charset="0"/>
                <a:ea typeface="ＭＳ Ｐゴシック" panose="020B0600070205080204" pitchFamily="34" charset="-128"/>
              </a:rPr>
              <a:t>Lexile is 870 – Grade Band Level 4-5 </a:t>
            </a:r>
          </a:p>
          <a:p>
            <a:r>
              <a:rPr lang="en-US" altLang="en-US" b="1" baseline="0" dirty="0">
                <a:latin typeface="Arial" panose="020B0604020202020204" pitchFamily="34" charset="0"/>
                <a:ea typeface="ＭＳ Ｐゴシック" panose="020B0600070205080204" pitchFamily="34" charset="-128"/>
              </a:rPr>
              <a:t>Qualitative Measures such as: </a:t>
            </a:r>
            <a:r>
              <a:rPr lang="en-US" altLang="en-US" sz="2000" b="0" baseline="0" dirty="0">
                <a:solidFill>
                  <a:srgbClr val="000000"/>
                </a:solidFill>
                <a:latin typeface="+mn-lt"/>
                <a:ea typeface="+mn-ea"/>
              </a:rPr>
              <a:t> </a:t>
            </a:r>
            <a:r>
              <a:rPr lang="en-US" altLang="en-US" sz="2000" b="1" baseline="0" dirty="0">
                <a:solidFill>
                  <a:srgbClr val="000000"/>
                </a:solidFill>
                <a:latin typeface="+mn-lt"/>
                <a:ea typeface="+mn-ea"/>
              </a:rPr>
              <a:t>VERY IMPORTANT</a:t>
            </a:r>
            <a:endParaRPr lang="en-US" altLang="en-US" sz="2000" b="1" dirty="0">
              <a:solidFill>
                <a:srgbClr val="000000"/>
              </a:solidFill>
            </a:endParaRPr>
          </a:p>
          <a:p>
            <a:pPr lvl="1" eaLnBrk="1" hangingPunct="1">
              <a:buFont typeface="Arial" panose="020B0604020202020204" pitchFamily="34" charset="0"/>
              <a:buChar char="•"/>
            </a:pPr>
            <a:r>
              <a:rPr lang="en-US" altLang="en-US" sz="2000" b="1" dirty="0">
                <a:solidFill>
                  <a:srgbClr val="000000"/>
                </a:solidFill>
              </a:rPr>
              <a:t>Levels of meaning</a:t>
            </a:r>
          </a:p>
          <a:p>
            <a:pPr lvl="1" eaLnBrk="1" hangingPunct="1">
              <a:buFont typeface="Arial" panose="020B0604020202020204" pitchFamily="34" charset="0"/>
              <a:buChar char="•"/>
            </a:pPr>
            <a:r>
              <a:rPr lang="en-US" altLang="en-US" sz="2000" b="1" dirty="0">
                <a:solidFill>
                  <a:srgbClr val="000000"/>
                </a:solidFill>
              </a:rPr>
              <a:t>Levels of purpose</a:t>
            </a:r>
          </a:p>
          <a:p>
            <a:pPr lvl="1" eaLnBrk="1" hangingPunct="1">
              <a:buFont typeface="Arial" panose="020B0604020202020204" pitchFamily="34" charset="0"/>
              <a:buChar char="•"/>
            </a:pPr>
            <a:r>
              <a:rPr lang="en-US" altLang="en-US" sz="2000" b="1" dirty="0">
                <a:solidFill>
                  <a:srgbClr val="000000"/>
                </a:solidFill>
              </a:rPr>
              <a:t>Structure</a:t>
            </a:r>
          </a:p>
          <a:p>
            <a:pPr lvl="1" eaLnBrk="1" hangingPunct="1">
              <a:buFont typeface="Arial" panose="020B0604020202020204" pitchFamily="34" charset="0"/>
              <a:buChar char="•"/>
            </a:pPr>
            <a:r>
              <a:rPr lang="en-US" altLang="en-US" sz="2000" b="1" dirty="0">
                <a:solidFill>
                  <a:srgbClr val="000000"/>
                </a:solidFill>
              </a:rPr>
              <a:t>Organization</a:t>
            </a:r>
          </a:p>
          <a:p>
            <a:pPr lvl="1" eaLnBrk="1" hangingPunct="1">
              <a:buFont typeface="Arial" panose="020B0604020202020204" pitchFamily="34" charset="0"/>
              <a:buChar char="•"/>
            </a:pPr>
            <a:r>
              <a:rPr lang="en-US" altLang="en-US" sz="2000" b="1" dirty="0">
                <a:solidFill>
                  <a:srgbClr val="000000"/>
                </a:solidFill>
              </a:rPr>
              <a:t>Language conventionality</a:t>
            </a:r>
          </a:p>
          <a:p>
            <a:pPr lvl="1" eaLnBrk="1" hangingPunct="1">
              <a:buFont typeface="Arial" panose="020B0604020202020204" pitchFamily="34" charset="0"/>
              <a:buChar char="•"/>
            </a:pPr>
            <a:r>
              <a:rPr lang="en-US" altLang="en-US" sz="2000" b="1" dirty="0">
                <a:solidFill>
                  <a:srgbClr val="000000"/>
                </a:solidFill>
              </a:rPr>
              <a:t>Language clarity</a:t>
            </a:r>
          </a:p>
          <a:p>
            <a:pPr lvl="1" eaLnBrk="1" hangingPunct="1">
              <a:buFont typeface="Arial" panose="020B0604020202020204" pitchFamily="34" charset="0"/>
              <a:buChar char="•"/>
            </a:pPr>
            <a:r>
              <a:rPr lang="en-US" altLang="en-US" sz="2000" b="1" dirty="0">
                <a:solidFill>
                  <a:srgbClr val="000000"/>
                </a:solidFill>
              </a:rPr>
              <a:t>Prior knowledge demands</a:t>
            </a:r>
          </a:p>
          <a:p>
            <a:r>
              <a:rPr lang="en-US" altLang="en-US" b="1" dirty="0">
                <a:latin typeface="Arial" panose="020B0604020202020204" pitchFamily="34" charset="0"/>
                <a:ea typeface="ＭＳ Ｐゴシック" panose="020B0600070205080204" pitchFamily="34" charset="-128"/>
              </a:rPr>
              <a:t>Task and Reader</a:t>
            </a:r>
            <a:r>
              <a:rPr lang="en-US" altLang="en-US" b="1" baseline="0" dirty="0">
                <a:latin typeface="Arial" panose="020B0604020202020204" pitchFamily="34" charset="0"/>
                <a:ea typeface="ＭＳ Ｐゴシック" panose="020B0600070205080204" pitchFamily="34" charset="-128"/>
              </a:rPr>
              <a:t> Considerations: THE TEACHER </a:t>
            </a:r>
            <a:endParaRPr lang="en-US" altLang="en-US" b="1" dirty="0">
              <a:latin typeface="Arial" panose="020B0604020202020204" pitchFamily="34" charset="0"/>
              <a:ea typeface="ＭＳ Ｐゴシック" panose="020B0600070205080204" pitchFamily="34" charset="-128"/>
            </a:endParaRPr>
          </a:p>
          <a:p>
            <a:endParaRPr lang="en-US" altLang="en-US" b="1"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RECOMMENDED PLACEMENT IS GRADES 9-10</a:t>
            </a:r>
          </a:p>
          <a:p>
            <a:endParaRPr lang="en-US" altLang="en-US" b="1" dirty="0">
              <a:latin typeface="Arial" panose="020B0604020202020204" pitchFamily="34" charset="0"/>
              <a:ea typeface="ＭＳ Ｐゴシック" panose="020B0600070205080204" pitchFamily="34" charset="-128"/>
            </a:endParaRPr>
          </a:p>
          <a:p>
            <a:pPr marL="628650" lvl="1" indent="-171450" eaLnBrk="1" hangingPunct="1">
              <a:spcBef>
                <a:spcPct val="0"/>
              </a:spcBef>
              <a:buFontTx/>
              <a:buChar char="•"/>
            </a:pPr>
            <a:r>
              <a:rPr lang="en-US" b="1" dirty="0">
                <a:latin typeface="Arial" pitchFamily="34" charset="0"/>
                <a:cs typeface="Arial" pitchFamily="34" charset="0"/>
              </a:rPr>
              <a:t>The Common Core Standards devote as much attention to the text complexity of what students are reading as it does to how students read. </a:t>
            </a:r>
          </a:p>
          <a:p>
            <a:pPr marL="628650" lvl="1" indent="-171450" eaLnBrk="1" hangingPunct="1">
              <a:spcBef>
                <a:spcPct val="0"/>
              </a:spcBef>
              <a:buFontTx/>
              <a:buChar char="•"/>
            </a:pPr>
            <a:endParaRPr lang="en-US" b="1" dirty="0">
              <a:latin typeface="Arial" pitchFamily="34" charset="0"/>
              <a:cs typeface="Arial" pitchFamily="34" charset="0"/>
            </a:endParaRPr>
          </a:p>
          <a:p>
            <a:pPr marL="628650" lvl="1" indent="-171450" eaLnBrk="1" hangingPunct="1">
              <a:spcBef>
                <a:spcPct val="0"/>
              </a:spcBef>
              <a:buFontTx/>
              <a:buChar char="•"/>
            </a:pPr>
            <a:r>
              <a:rPr lang="en-US" b="1" dirty="0">
                <a:latin typeface="Arial" pitchFamily="34" charset="0"/>
                <a:cs typeface="Arial" pitchFamily="34" charset="0"/>
              </a:rPr>
              <a:t>As students advance through the grades, they must both develop their comprehension skills and apply them to increasingly complex texts. The proportion of texts that students read each year should come from a particular text complexity grade band. </a:t>
            </a:r>
            <a:endParaRPr lang="en-US" dirty="0">
              <a:latin typeface="Arial" pitchFamily="34" charset="0"/>
              <a:cs typeface="Arial" pitchFamily="34" charset="0"/>
            </a:endParaRPr>
          </a:p>
          <a:p>
            <a:endParaRPr lang="en-US" altLang="en-US" b="1" dirty="0">
              <a:latin typeface="Arial" panose="020B0604020202020204" pitchFamily="34" charset="0"/>
              <a:ea typeface="ＭＳ Ｐゴシック" panose="020B0600070205080204"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defRPr sz="24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defRPr sz="24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defRPr sz="24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defRPr sz="24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defRPr sz="2400">
                <a:solidFill>
                  <a:schemeClr val="tx1"/>
                </a:solidFill>
                <a:latin typeface="Gill Sans MT" panose="020B0502020104020203" pitchFamily="34" charset="0"/>
                <a:ea typeface="ＭＳ Ｐゴシック" panose="020B0600070205080204" pitchFamily="34" charset="-128"/>
              </a:defRPr>
            </a:lvl9pPr>
          </a:lstStyle>
          <a:p>
            <a:fld id="{DF0F5F8B-48E7-49D1-B4EF-A061EAA840B2}" type="slidenum">
              <a:rPr lang="en-US" altLang="en-US" sz="1200">
                <a:latin typeface="Arial" panose="020B0604020202020204" pitchFamily="34" charset="0"/>
              </a:rPr>
              <a:pPr/>
              <a:t>41</a:t>
            </a:fld>
            <a:endParaRPr lang="en-US" altLang="en-US" sz="1200">
              <a:latin typeface="Arial" panose="020B0604020202020204" pitchFamily="34" charset="0"/>
            </a:endParaRPr>
          </a:p>
        </p:txBody>
      </p:sp>
    </p:spTree>
    <p:extLst>
      <p:ext uri="{BB962C8B-B14F-4D97-AF65-F5344CB8AC3E}">
        <p14:creationId xmlns:p14="http://schemas.microsoft.com/office/powerpoint/2010/main" val="105167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a:latin typeface="Arial" panose="020B0604020202020204" pitchFamily="34" charset="0"/>
                <a:ea typeface="MS PGothic" panose="020B0600070205080204" pitchFamily="34" charset="-128"/>
              </a:rPr>
              <a:t>Carole</a:t>
            </a:r>
          </a:p>
          <a:p>
            <a:pPr>
              <a:spcBef>
                <a:spcPct val="0"/>
              </a:spcBef>
            </a:pPr>
            <a:endParaRPr lang="en-US" altLang="en-US" b="1" dirty="0">
              <a:latin typeface="Arial" panose="020B0604020202020204" pitchFamily="34" charset="0"/>
              <a:ea typeface="MS PGothic" panose="020B0600070205080204" pitchFamily="34" charset="-128"/>
            </a:endParaRPr>
          </a:p>
          <a:p>
            <a:pPr>
              <a:spcBef>
                <a:spcPct val="0"/>
              </a:spcBef>
            </a:pPr>
            <a:r>
              <a:rPr lang="en-US" altLang="en-US" b="1" dirty="0">
                <a:latin typeface="Arial" panose="020B0604020202020204" pitchFamily="34" charset="0"/>
                <a:ea typeface="MS PGothic" panose="020B0600070205080204" pitchFamily="34" charset="-128"/>
              </a:rPr>
              <a:t>Let’s begin with the “end in mind”…</a:t>
            </a:r>
          </a:p>
          <a:p>
            <a:pPr>
              <a:spcBef>
                <a:spcPct val="0"/>
              </a:spcBef>
            </a:pPr>
            <a:endParaRPr lang="en-US" altLang="en-US" b="1" dirty="0">
              <a:latin typeface="Arial" panose="020B0604020202020204" pitchFamily="34" charset="0"/>
              <a:ea typeface="MS PGothic" panose="020B0600070205080204" pitchFamily="34" charset="-128"/>
            </a:endParaRPr>
          </a:p>
          <a:p>
            <a:pPr>
              <a:spcBef>
                <a:spcPct val="0"/>
              </a:spcBef>
            </a:pPr>
            <a:r>
              <a:rPr lang="en-US" altLang="en-US" b="1" dirty="0">
                <a:latin typeface="Arial" panose="020B0604020202020204" pitchFamily="34" charset="0"/>
                <a:ea typeface="MS PGothic" panose="020B0600070205080204" pitchFamily="34" charset="-128"/>
              </a:rPr>
              <a:t>Our goal is to graduate students that are prepared to continue their education without the need for remediation!</a:t>
            </a:r>
          </a:p>
          <a:p>
            <a:pPr>
              <a:spcBef>
                <a:spcPct val="0"/>
              </a:spcBef>
            </a:pPr>
            <a:endParaRPr lang="en-US" altLang="en-US" b="1" dirty="0">
              <a:latin typeface="Arial" panose="020B0604020202020204" pitchFamily="34" charset="0"/>
              <a:ea typeface="MS PGothic" panose="020B0600070205080204" pitchFamily="34"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b="1" dirty="0">
                <a:solidFill>
                  <a:schemeClr val="bg1"/>
                </a:solidFill>
                <a:ea typeface="MS PGothic" pitchFamily="34" charset="-128"/>
              </a:rPr>
              <a:t>“While the English language arts classroom has often been seen as the proper site for literacy instruction, the</a:t>
            </a:r>
            <a:r>
              <a:rPr lang="en-US" b="1" baseline="0" dirty="0">
                <a:solidFill>
                  <a:schemeClr val="bg1"/>
                </a:solidFill>
                <a:ea typeface="MS PGothic" pitchFamily="34" charset="-128"/>
              </a:rPr>
              <a:t> standards</a:t>
            </a:r>
            <a:r>
              <a:rPr lang="en-US" b="1" dirty="0">
                <a:solidFill>
                  <a:schemeClr val="bg1"/>
                </a:solidFill>
                <a:ea typeface="MS PGothic" pitchFamily="34" charset="-128"/>
              </a:rPr>
              <a:t> acknowledge that the responsibility for teaching such skills must also extend to other content areas.”</a:t>
            </a:r>
          </a:p>
          <a:p>
            <a:pPr>
              <a:spcBef>
                <a:spcPct val="0"/>
              </a:spcBef>
            </a:pPr>
            <a:endParaRPr lang="en-US" altLang="en-US" b="1" dirty="0">
              <a:latin typeface="Arial" panose="020B0604020202020204" pitchFamily="34" charset="0"/>
              <a:ea typeface="MS PGothic" panose="020B0600070205080204" pitchFamily="34" charset="-128"/>
            </a:endParaRPr>
          </a:p>
        </p:txBody>
      </p:sp>
      <p:sp>
        <p:nvSpPr>
          <p:cNvPr id="1229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endParaRPr lang="en-US" altLang="en-US" dirty="0">
              <a:latin typeface="Times" panose="02020603050405020304" pitchFamily="18" charset="0"/>
            </a:endParaRPr>
          </a:p>
        </p:txBody>
      </p:sp>
      <p:sp>
        <p:nvSpPr>
          <p:cNvPr id="1229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802082-A189-4451-BCC8-C577288459E5}" type="slidenum">
              <a:rPr lang="en-US" altLang="en-US">
                <a:latin typeface="Times" panose="02020603050405020304" pitchFamily="18" charset="0"/>
              </a:rPr>
              <a:pPr>
                <a:spcBef>
                  <a:spcPct val="0"/>
                </a:spcBef>
              </a:pPr>
              <a:t>4</a:t>
            </a:fld>
            <a:endParaRPr lang="en-US" altLang="en-US" dirty="0">
              <a:latin typeface="Times" panose="02020603050405020304" pitchFamily="18" charset="0"/>
            </a:endParaRPr>
          </a:p>
        </p:txBody>
      </p:sp>
    </p:spTree>
    <p:extLst>
      <p:ext uri="{BB962C8B-B14F-4D97-AF65-F5344CB8AC3E}">
        <p14:creationId xmlns:p14="http://schemas.microsoft.com/office/powerpoint/2010/main" val="4170795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defRPr/>
            </a:pPr>
            <a:r>
              <a:rPr lang="en-US" sz="2595" b="1" dirty="0">
                <a:latin typeface="Century Gothic"/>
                <a:ea typeface="ＭＳ Ｐゴシック" pitchFamily="18" charset="-128"/>
                <a:cs typeface="Century Gothic"/>
              </a:rPr>
              <a:t>Carole:</a:t>
            </a:r>
          </a:p>
          <a:p>
            <a:pPr lvl="0">
              <a:defRPr/>
            </a:pPr>
            <a:endParaRPr lang="en-US" sz="2595" b="1" dirty="0">
              <a:latin typeface="Century Gothic"/>
              <a:ea typeface="ＭＳ Ｐゴシック" pitchFamily="18" charset="-128"/>
              <a:cs typeface="Century Gothic"/>
            </a:endParaRPr>
          </a:p>
          <a:p>
            <a:pPr>
              <a:defRPr/>
            </a:pPr>
            <a:r>
              <a:rPr lang="en-US" sz="2900" b="1" dirty="0">
                <a:latin typeface="Century Gothic" pitchFamily="34" charset="0"/>
              </a:rPr>
              <a:t>Qualitative measures are on a continuum (not grade/band specific) and most useful working in conjunction with quantitative measures.</a:t>
            </a:r>
          </a:p>
          <a:p>
            <a:pPr eaLnBrk="1" hangingPunct="1">
              <a:spcBef>
                <a:spcPct val="0"/>
              </a:spcBef>
              <a:defRPr/>
            </a:pPr>
            <a:endParaRPr lang="en-US" b="1" dirty="0"/>
          </a:p>
        </p:txBody>
      </p:sp>
    </p:spTree>
    <p:extLst>
      <p:ext uri="{BB962C8B-B14F-4D97-AF65-F5344CB8AC3E}">
        <p14:creationId xmlns:p14="http://schemas.microsoft.com/office/powerpoint/2010/main" val="3040380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a:ln/>
        </p:spPr>
      </p:sp>
      <p:sp>
        <p:nvSpPr>
          <p:cNvPr id="368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latin typeface="Arial" pitchFamily="34" charset="0"/>
                <a:cs typeface="Arial" pitchFamily="34" charset="0"/>
              </a:rPr>
              <a:t>Use this </a:t>
            </a:r>
            <a:r>
              <a:rPr lang="en-US" b="1" u="sng" dirty="0">
                <a:latin typeface="Arial" pitchFamily="34" charset="0"/>
                <a:cs typeface="Arial" pitchFamily="34" charset="0"/>
              </a:rPr>
              <a:t>H/Out </a:t>
            </a:r>
            <a:r>
              <a:rPr lang="en-US" b="1" dirty="0">
                <a:latin typeface="Arial" pitchFamily="34" charset="0"/>
                <a:cs typeface="Arial" pitchFamily="34" charset="0"/>
              </a:rPr>
              <a:t>to determine the qualitative measure of Ripe Figs</a:t>
            </a:r>
          </a:p>
          <a:p>
            <a:endParaRPr lang="en-US" b="1" u="sng" dirty="0">
              <a:latin typeface="Arial" pitchFamily="34" charset="0"/>
              <a:cs typeface="Arial" pitchFamily="34" charset="0"/>
            </a:endParaRPr>
          </a:p>
          <a:p>
            <a:r>
              <a:rPr lang="en-US" b="1" dirty="0">
                <a:latin typeface="Arial" pitchFamily="34" charset="0"/>
                <a:cs typeface="Arial" pitchFamily="34" charset="0"/>
              </a:rPr>
              <a:t>Does having a specific resource to guide you help?  Are you still focused in the same grade band as the </a:t>
            </a:r>
            <a:r>
              <a:rPr lang="en-US" b="1" dirty="0" err="1">
                <a:latin typeface="Arial" pitchFamily="34" charset="0"/>
                <a:cs typeface="Arial" pitchFamily="34" charset="0"/>
              </a:rPr>
              <a:t>Lexile</a:t>
            </a:r>
            <a:r>
              <a:rPr lang="en-US" b="1" dirty="0">
                <a:latin typeface="Arial" pitchFamily="34" charset="0"/>
                <a:cs typeface="Arial" pitchFamily="34" charset="0"/>
              </a:rPr>
              <a:t> level? </a:t>
            </a:r>
          </a:p>
          <a:p>
            <a:endParaRPr lang="en-US" b="1" dirty="0">
              <a:latin typeface="Arial" pitchFamily="34" charset="0"/>
              <a:cs typeface="Arial" pitchFamily="34" charset="0"/>
            </a:endParaRPr>
          </a:p>
          <a:p>
            <a:endParaRPr lang="en-US" b="1" dirty="0">
              <a:latin typeface="Arial" pitchFamily="34" charset="0"/>
              <a:cs typeface="Arial" pitchFamily="34" charset="0"/>
            </a:endParaRPr>
          </a:p>
        </p:txBody>
      </p:sp>
      <p:sp>
        <p:nvSpPr>
          <p:cNvPr id="368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A42E1E4-6A1A-40E2-BB1A-8B87775B002D}" type="slidenum">
              <a:rPr lang="en-US" altLang="zh-CN" smtClean="0"/>
              <a:pPr eaLnBrk="1" hangingPunct="1"/>
              <a:t>43</a:t>
            </a:fld>
            <a:endParaRPr lang="en-US" altLang="zh-CN"/>
          </a:p>
        </p:txBody>
      </p:sp>
    </p:spTree>
    <p:extLst>
      <p:ext uri="{BB962C8B-B14F-4D97-AF65-F5344CB8AC3E}">
        <p14:creationId xmlns:p14="http://schemas.microsoft.com/office/powerpoint/2010/main" val="21733900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latin typeface="Arial" pitchFamily="34" charset="0"/>
                <a:cs typeface="Arial" pitchFamily="34" charset="0"/>
              </a:rPr>
              <a:t>Carole: </a:t>
            </a:r>
            <a:r>
              <a:rPr lang="en-US" b="1" u="sng" dirty="0">
                <a:latin typeface="Arial" pitchFamily="34" charset="0"/>
                <a:cs typeface="Arial" pitchFamily="34" charset="0"/>
              </a:rPr>
              <a:t>Reader-Task-Text H/Out</a:t>
            </a:r>
            <a:endParaRPr lang="en-US" u="sng" dirty="0">
              <a:latin typeface="Arial" pitchFamily="34" charset="0"/>
              <a:cs typeface="Arial" pitchFamily="34" charset="0"/>
            </a:endParaRPr>
          </a:p>
        </p:txBody>
      </p:sp>
    </p:spTree>
    <p:extLst>
      <p:ext uri="{BB962C8B-B14F-4D97-AF65-F5344CB8AC3E}">
        <p14:creationId xmlns:p14="http://schemas.microsoft.com/office/powerpoint/2010/main" val="23077486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p>
          <a:p>
            <a:endParaRPr lang="en-US" b="1" dirty="0"/>
          </a:p>
        </p:txBody>
      </p:sp>
      <p:sp>
        <p:nvSpPr>
          <p:cNvPr id="4" name="Slide Number Placeholder 3"/>
          <p:cNvSpPr>
            <a:spLocks noGrp="1"/>
          </p:cNvSpPr>
          <p:nvPr>
            <p:ph type="sldNum" sz="quarter" idx="10"/>
          </p:nvPr>
        </p:nvSpPr>
        <p:spPr/>
        <p:txBody>
          <a:bodyPr/>
          <a:lstStyle/>
          <a:p>
            <a:fld id="{189F1D7C-9429-4832-A906-187A4077121E}" type="slidenum">
              <a:rPr lang="en-US" smtClean="0"/>
              <a:t>45</a:t>
            </a:fld>
            <a:endParaRPr lang="en-US"/>
          </a:p>
        </p:txBody>
      </p:sp>
    </p:spTree>
    <p:extLst>
      <p:ext uri="{BB962C8B-B14F-4D97-AF65-F5344CB8AC3E}">
        <p14:creationId xmlns:p14="http://schemas.microsoft.com/office/powerpoint/2010/main" val="25530536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lide Image Placeholder 1"/>
          <p:cNvSpPr>
            <a:spLocks noGrp="1" noRot="1" noChangeAspect="1" noTextEdit="1"/>
          </p:cNvSpPr>
          <p:nvPr>
            <p:ph type="sldImg"/>
          </p:nvPr>
        </p:nvSpPr>
        <p:spPr>
          <a:ln/>
        </p:spPr>
      </p:sp>
      <p:sp>
        <p:nvSpPr>
          <p:cNvPr id="371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b="1" dirty="0">
              <a:solidFill>
                <a:srgbClr val="660000"/>
              </a:solidFill>
              <a:latin typeface="Cambria" pitchFamily="18" charset="0"/>
              <a:cs typeface="Arial" pitchFamily="34" charset="0"/>
            </a:endParaRPr>
          </a:p>
          <a:p>
            <a:pPr eaLnBrk="1" hangingPunct="1">
              <a:spcBef>
                <a:spcPct val="0"/>
              </a:spcBef>
            </a:pPr>
            <a:r>
              <a:rPr lang="en-US" b="1" dirty="0">
                <a:solidFill>
                  <a:srgbClr val="660000"/>
                </a:solidFill>
                <a:latin typeface="Cambria" pitchFamily="18" charset="0"/>
                <a:cs typeface="Arial" pitchFamily="34" charset="0"/>
              </a:rPr>
              <a:t>RIPE FIGS: What’s your decision for recommended placement?</a:t>
            </a:r>
          </a:p>
          <a:p>
            <a:pPr eaLnBrk="1" hangingPunct="1">
              <a:spcBef>
                <a:spcPct val="0"/>
              </a:spcBef>
            </a:pPr>
            <a:endParaRPr lang="en-US" b="1" dirty="0">
              <a:solidFill>
                <a:srgbClr val="660000"/>
              </a:solidFill>
              <a:latin typeface="Cambria" pitchFamily="18" charset="0"/>
              <a:cs typeface="Arial" pitchFamily="34" charset="0"/>
            </a:endParaRPr>
          </a:p>
          <a:p>
            <a:pPr eaLnBrk="1" hangingPunct="1">
              <a:spcBef>
                <a:spcPct val="0"/>
              </a:spcBef>
            </a:pPr>
            <a:r>
              <a:rPr lang="en-US" b="1" dirty="0">
                <a:solidFill>
                  <a:srgbClr val="660000"/>
                </a:solidFill>
                <a:latin typeface="Cambria" pitchFamily="18" charset="0"/>
                <a:cs typeface="Arial" pitchFamily="34" charset="0"/>
              </a:rPr>
              <a:t>ANSWER: “Ripe Figs” – Kate Chopin – 286 words – </a:t>
            </a:r>
            <a:r>
              <a:rPr lang="en-US" b="1" dirty="0" err="1">
                <a:solidFill>
                  <a:srgbClr val="660000"/>
                </a:solidFill>
                <a:latin typeface="Cambria" pitchFamily="18" charset="0"/>
                <a:cs typeface="Arial" pitchFamily="34" charset="0"/>
              </a:rPr>
              <a:t>Lexile</a:t>
            </a:r>
            <a:r>
              <a:rPr lang="en-US" b="1" dirty="0">
                <a:solidFill>
                  <a:srgbClr val="660000"/>
                </a:solidFill>
                <a:latin typeface="Cambria" pitchFamily="18" charset="0"/>
                <a:cs typeface="Arial" pitchFamily="34" charset="0"/>
              </a:rPr>
              <a:t> 1030 – upper end of Grade 6-8 band</a:t>
            </a:r>
          </a:p>
          <a:p>
            <a:pPr eaLnBrk="1" hangingPunct="1">
              <a:spcBef>
                <a:spcPct val="0"/>
              </a:spcBef>
            </a:pPr>
            <a:endParaRPr lang="en-US" b="1" dirty="0">
              <a:solidFill>
                <a:srgbClr val="660000"/>
              </a:solidFill>
              <a:latin typeface="Cambria" pitchFamily="18" charset="0"/>
              <a:cs typeface="Arial" pitchFamily="34" charset="0"/>
            </a:endParaRPr>
          </a:p>
          <a:p>
            <a:pPr eaLnBrk="1" hangingPunct="1">
              <a:spcBef>
                <a:spcPct val="0"/>
              </a:spcBef>
            </a:pPr>
            <a:r>
              <a:rPr lang="en-US" b="1" u="sng" dirty="0">
                <a:solidFill>
                  <a:srgbClr val="660000"/>
                </a:solidFill>
                <a:latin typeface="Cambria" pitchFamily="18" charset="0"/>
                <a:cs typeface="Arial" pitchFamily="34" charset="0"/>
              </a:rPr>
              <a:t>What Makes This Text Complex H/Out</a:t>
            </a:r>
          </a:p>
          <a:p>
            <a:pPr eaLnBrk="1" hangingPunct="1">
              <a:spcBef>
                <a:spcPct val="0"/>
              </a:spcBef>
            </a:pPr>
            <a:endParaRPr lang="en-US" b="1" u="sng" dirty="0">
              <a:solidFill>
                <a:srgbClr val="660000"/>
              </a:solidFill>
              <a:latin typeface="Cambria" pitchFamily="18" charset="0"/>
              <a:cs typeface="Arial" pitchFamily="34" charset="0"/>
            </a:endParaRPr>
          </a:p>
          <a:p>
            <a:pPr eaLnBrk="1" hangingPunct="1">
              <a:spcBef>
                <a:spcPct val="0"/>
              </a:spcBef>
            </a:pPr>
            <a:r>
              <a:rPr lang="en-US" b="1" u="sng" dirty="0" err="1">
                <a:solidFill>
                  <a:srgbClr val="660000"/>
                </a:solidFill>
                <a:latin typeface="Cambria" pitchFamily="18" charset="0"/>
                <a:cs typeface="Arial" pitchFamily="34" charset="0"/>
              </a:rPr>
              <a:t>Schimmel</a:t>
            </a:r>
            <a:r>
              <a:rPr lang="en-US" b="1" u="sng" dirty="0">
                <a:solidFill>
                  <a:srgbClr val="660000"/>
                </a:solidFill>
                <a:latin typeface="Cambria" pitchFamily="18" charset="0"/>
                <a:cs typeface="Arial" pitchFamily="34" charset="0"/>
              </a:rPr>
              <a:t> Shine; Kennedy Speech; J Harker’s Journal H/Outs ????</a:t>
            </a:r>
          </a:p>
        </p:txBody>
      </p:sp>
      <p:sp>
        <p:nvSpPr>
          <p:cNvPr id="371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6BACF8B-45A4-40FC-B584-2FFCEB64A444}" type="slidenum">
              <a:rPr lang="en-US" altLang="zh-CN" smtClean="0"/>
              <a:pPr eaLnBrk="1" hangingPunct="1"/>
              <a:t>46</a:t>
            </a:fld>
            <a:endParaRPr lang="en-US" altLang="zh-CN"/>
          </a:p>
        </p:txBody>
      </p:sp>
    </p:spTree>
    <p:extLst>
      <p:ext uri="{BB962C8B-B14F-4D97-AF65-F5344CB8AC3E}">
        <p14:creationId xmlns:p14="http://schemas.microsoft.com/office/powerpoint/2010/main" val="28842391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Carole</a:t>
            </a:r>
          </a:p>
          <a:p>
            <a:endParaRPr lang="en-US" altLang="en-US" b="1"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r>
              <a:rPr kumimoji="0" lang="en-US" sz="2400" b="1" i="0" u="none" strike="noStrike" kern="0" cap="none" spc="0" normalizeH="0" baseline="0" noProof="0" dirty="0">
                <a:ln w="18000">
                  <a:solidFill>
                    <a:srgbClr val="EA157A">
                      <a:satMod val="140000"/>
                    </a:srgbClr>
                  </a:solidFill>
                  <a:prstDash val="solid"/>
                  <a:miter lim="800000"/>
                </a:ln>
                <a:solidFill>
                  <a:prstClr val="black"/>
                </a:solidFill>
                <a:effectLst>
                  <a:outerShdw blurRad="25500" dist="23000" dir="7020000" algn="tl">
                    <a:srgbClr val="000000">
                      <a:alpha val="50000"/>
                    </a:srgbClr>
                  </a:outerShdw>
                </a:effectLst>
                <a:uLnTx/>
                <a:uFillTx/>
                <a:latin typeface="Tw Cen MT"/>
                <a:ea typeface="+mn-ea"/>
                <a:cs typeface="+mn-cs"/>
              </a:rPr>
              <a:t>Keeping Students at the Heart of the Work While Preparing Them for College and Career!</a:t>
            </a:r>
          </a:p>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endParaRPr kumimoji="0" lang="en-US" sz="2400" b="1" i="0" u="none" strike="noStrike" kern="0" cap="none" spc="0" normalizeH="0" baseline="0" noProof="0" dirty="0">
              <a:ln w="18000">
                <a:solidFill>
                  <a:srgbClr val="EA157A">
                    <a:satMod val="140000"/>
                  </a:srgbClr>
                </a:solidFill>
                <a:prstDash val="solid"/>
                <a:miter lim="800000"/>
              </a:ln>
              <a:solidFill>
                <a:prstClr val="black"/>
              </a:solidFill>
              <a:effectLst>
                <a:outerShdw blurRad="25500" dist="23000" dir="7020000" algn="tl">
                  <a:srgbClr val="000000">
                    <a:alpha val="50000"/>
                  </a:srgbClr>
                </a:outerShdw>
              </a:effectLst>
              <a:uLnTx/>
              <a:uFillTx/>
              <a:latin typeface="Tw Cen MT"/>
              <a:ea typeface="+mn-ea"/>
              <a:cs typeface="+mn-cs"/>
            </a:endParaRPr>
          </a:p>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r>
              <a:rPr kumimoji="0" lang="en-US" sz="2400" b="1" i="0" u="none" strike="noStrike" kern="0" cap="none" spc="0" normalizeH="0" baseline="0" noProof="0" dirty="0">
                <a:ln w="18000">
                  <a:solidFill>
                    <a:srgbClr val="EA157A">
                      <a:satMod val="140000"/>
                    </a:srgbClr>
                  </a:solidFill>
                  <a:prstDash val="solid"/>
                  <a:miter lim="800000"/>
                </a:ln>
                <a:solidFill>
                  <a:prstClr val="black"/>
                </a:solidFill>
                <a:effectLst>
                  <a:outerShdw blurRad="25500" dist="23000" dir="7020000" algn="tl">
                    <a:srgbClr val="000000">
                      <a:alpha val="50000"/>
                    </a:srgbClr>
                  </a:outerShdw>
                </a:effectLst>
                <a:uLnTx/>
                <a:uFillTx/>
                <a:latin typeface="Tw Cen MT"/>
                <a:ea typeface="+mn-ea"/>
                <a:cs typeface="+mn-cs"/>
              </a:rPr>
              <a:t>Transitioning to Writing…</a:t>
            </a:r>
          </a:p>
          <a:p>
            <a:endParaRPr lang="en-US" altLang="en-US" b="1" dirty="0">
              <a:latin typeface="Arial" panose="020B0604020202020204" pitchFamily="34" charset="0"/>
              <a:cs typeface="Arial" panose="020B0604020202020204" pitchFamily="34" charset="0"/>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7066" indent="-291179" eaLnBrk="0" hangingPunct="0">
              <a:defRPr>
                <a:solidFill>
                  <a:schemeClr val="tx1"/>
                </a:solidFill>
                <a:latin typeface="Arial" panose="020B0604020202020204" pitchFamily="34" charset="0"/>
                <a:cs typeface="Arial" panose="020B0604020202020204" pitchFamily="34" charset="0"/>
              </a:defRPr>
            </a:lvl2pPr>
            <a:lvl3pPr marL="1164717" indent="-232943" eaLnBrk="0" hangingPunct="0">
              <a:defRPr>
                <a:solidFill>
                  <a:schemeClr val="tx1"/>
                </a:solidFill>
                <a:latin typeface="Arial" panose="020B0604020202020204" pitchFamily="34" charset="0"/>
                <a:cs typeface="Arial" panose="020B0604020202020204" pitchFamily="34" charset="0"/>
              </a:defRPr>
            </a:lvl3pPr>
            <a:lvl4pPr marL="1630604" indent="-232943" eaLnBrk="0" hangingPunct="0">
              <a:defRPr>
                <a:solidFill>
                  <a:schemeClr val="tx1"/>
                </a:solidFill>
                <a:latin typeface="Arial" panose="020B0604020202020204" pitchFamily="34" charset="0"/>
                <a:cs typeface="Arial" panose="020B0604020202020204" pitchFamily="34" charset="0"/>
              </a:defRPr>
            </a:lvl4pPr>
            <a:lvl5pPr marL="2096491" indent="-232943" eaLnBrk="0" hangingPunct="0">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955678-1B7A-41A3-8233-EB327C6FB3FD}" type="slidenum">
              <a:rPr lang="en-US" altLang="en-US"/>
              <a:pPr eaLnBrk="1" hangingPunct="1"/>
              <a:t>47</a:t>
            </a:fld>
            <a:endParaRPr lang="en-US" altLang="en-US"/>
          </a:p>
        </p:txBody>
      </p:sp>
    </p:spTree>
    <p:extLst>
      <p:ext uri="{BB962C8B-B14F-4D97-AF65-F5344CB8AC3E}">
        <p14:creationId xmlns:p14="http://schemas.microsoft.com/office/powerpoint/2010/main" val="1083547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US" b="1" baseline="0" dirty="0"/>
          </a:p>
          <a:p>
            <a:pPr algn="l"/>
            <a:r>
              <a:rPr lang="en-US" b="1" dirty="0"/>
              <a:t>WRITING STANDARD</a:t>
            </a:r>
            <a:r>
              <a:rPr lang="en-US" b="1" baseline="0" dirty="0"/>
              <a:t> #10: </a:t>
            </a:r>
            <a:r>
              <a:rPr lang="en-US" b="1" dirty="0"/>
              <a:t>Write routinely over extended time frames (time for research, reflection, and revision) and shorter time frames (a single sitting or a day or two) for a range of discipline-specific tasks, purposes, and audiences </a:t>
            </a:r>
          </a:p>
          <a:p>
            <a:pPr algn="l"/>
            <a:endParaRPr lang="en-US" b="1" dirty="0"/>
          </a:p>
          <a:p>
            <a:pPr algn="l"/>
            <a:r>
              <a:rPr lang="en-US" b="1" dirty="0"/>
              <a:t>Strands</a:t>
            </a:r>
          </a:p>
        </p:txBody>
      </p:sp>
      <p:sp>
        <p:nvSpPr>
          <p:cNvPr id="4" name="Slide Number Placeholder 3"/>
          <p:cNvSpPr>
            <a:spLocks noGrp="1"/>
          </p:cNvSpPr>
          <p:nvPr>
            <p:ph type="sldNum" sz="quarter" idx="10"/>
          </p:nvPr>
        </p:nvSpPr>
        <p:spPr/>
        <p:txBody>
          <a:bodyPr/>
          <a:lstStyle/>
          <a:p>
            <a:fld id="{B46C86B8-D9D7-4D4F-99DF-0E9239F572F2}" type="slidenum">
              <a:rPr lang="en-US" smtClean="0"/>
              <a:pPr/>
              <a:t>48</a:t>
            </a:fld>
            <a:endParaRPr lang="en-US"/>
          </a:p>
        </p:txBody>
      </p:sp>
    </p:spTree>
    <p:extLst>
      <p:ext uri="{BB962C8B-B14F-4D97-AF65-F5344CB8AC3E}">
        <p14:creationId xmlns:p14="http://schemas.microsoft.com/office/powerpoint/2010/main" val="12899350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l">
              <a:buClr>
                <a:schemeClr val="accent6">
                  <a:lumMod val="75000"/>
                </a:schemeClr>
              </a:buClr>
              <a:buNone/>
              <a:defRPr/>
            </a:pPr>
            <a:r>
              <a:rPr lang="en-US" sz="1200" b="1" dirty="0">
                <a:solidFill>
                  <a:schemeClr val="accent1"/>
                </a:solidFill>
                <a:latin typeface="Calibri" panose="020F0502020204030204" pitchFamily="34" charset="0"/>
              </a:rPr>
              <a:t>Carole</a:t>
            </a:r>
          </a:p>
          <a:p>
            <a:pPr marL="0" indent="0" algn="l">
              <a:buClr>
                <a:schemeClr val="accent6">
                  <a:lumMod val="75000"/>
                </a:schemeClr>
              </a:buClr>
              <a:buNone/>
              <a:defRPr/>
            </a:pPr>
            <a:r>
              <a:rPr lang="en-US" sz="1200" b="1" dirty="0">
                <a:solidFill>
                  <a:schemeClr val="accent1"/>
                </a:solidFill>
                <a:latin typeface="Calibri" panose="020F0502020204030204" pitchFamily="34" charset="0"/>
              </a:rPr>
              <a:t>One big change in the writing standards is the shift from opinion/persuasion to argumentation…</a:t>
            </a:r>
          </a:p>
          <a:p>
            <a:pPr>
              <a:defRPr/>
            </a:pPr>
            <a:endParaRPr lang="en-US" b="1" dirty="0"/>
          </a:p>
          <a:p>
            <a:pPr>
              <a:defRPr/>
            </a:pPr>
            <a:r>
              <a:rPr lang="en-US" b="1" dirty="0"/>
              <a:t>Opinion and Argument: A Vertical Leap H/O</a:t>
            </a:r>
            <a:r>
              <a:rPr lang="en-US" b="1" baseline="0" dirty="0"/>
              <a:t> (NEED ACTIVITY)</a:t>
            </a:r>
            <a:endParaRPr lang="en-US" b="1" dirty="0"/>
          </a:p>
          <a:p>
            <a:pPr>
              <a:defRPr/>
            </a:pPr>
            <a:endParaRPr lang="en-US" b="1" dirty="0"/>
          </a:p>
          <a:p>
            <a:pPr>
              <a:defRPr/>
            </a:pPr>
            <a:r>
              <a:rPr lang="en-US" b="1" dirty="0"/>
              <a:t>This is our continuum grades K-12: Building student’s skills from elementary to secondary.</a:t>
            </a:r>
          </a:p>
          <a:p>
            <a:pPr>
              <a:defRPr/>
            </a:pPr>
            <a:endParaRPr lang="en-US" b="1" u="sng" dirty="0">
              <a:effectLst>
                <a:outerShdw blurRad="38100" dist="38100" dir="2700000" algn="tl">
                  <a:srgbClr val="000000">
                    <a:alpha val="43137"/>
                  </a:srgbClr>
                </a:outerShdw>
              </a:effectLst>
            </a:endParaRPr>
          </a:p>
          <a:p>
            <a:pPr>
              <a:defRPr/>
            </a:pPr>
            <a:r>
              <a:rPr lang="en-US" b="1" u="sng" dirty="0"/>
              <a:t>BUT CAN WE WANT UNTIL 6</a:t>
            </a:r>
            <a:r>
              <a:rPr lang="en-US" b="1" u="sng" baseline="30000" dirty="0"/>
              <a:t>TH</a:t>
            </a:r>
            <a:r>
              <a:rPr lang="en-US" b="1" u="sng" dirty="0"/>
              <a:t> GRADE TO BEGIN ASKING STUDENTS TO PROVIDE TEXTUAL EVIDENCE, NO!</a:t>
            </a:r>
          </a:p>
          <a:p>
            <a:pPr>
              <a:defRPr/>
            </a:pPr>
            <a:endParaRPr lang="en-US" b="1" u="sng" dirty="0"/>
          </a:p>
          <a:p>
            <a:pPr>
              <a:defRPr/>
            </a:pPr>
            <a:r>
              <a:rPr lang="en-US" b="1" u="none" dirty="0"/>
              <a:t>Let’s talk about grades 4-5…</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7B1064-F98E-41A0-86E8-AB668DC5FEE1}" type="slidenum">
              <a:rPr lang="en-US" altLang="en-US">
                <a:latin typeface="Arial" panose="020B0604020202020204" pitchFamily="34" charset="0"/>
              </a:rPr>
              <a:pPr>
                <a:spcBef>
                  <a:spcPct val="0"/>
                </a:spcBef>
              </a:pPr>
              <a:t>49</a:t>
            </a:fld>
            <a:endParaRPr lang="en-US" altLang="en-US">
              <a:latin typeface="Arial" panose="020B0604020202020204" pitchFamily="34" charset="0"/>
            </a:endParaRPr>
          </a:p>
        </p:txBody>
      </p:sp>
    </p:spTree>
    <p:extLst>
      <p:ext uri="{BB962C8B-B14F-4D97-AF65-F5344CB8AC3E}">
        <p14:creationId xmlns:p14="http://schemas.microsoft.com/office/powerpoint/2010/main" val="7188970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a:ea typeface="ＭＳ Ｐゴシック"/>
                <a:cs typeface="Arial" pitchFamily="34" charset="0"/>
              </a:rPr>
              <a:t>Carole:</a:t>
            </a:r>
            <a:r>
              <a:rPr lang="en-US" b="1" baseline="0" dirty="0">
                <a:ea typeface="ＭＳ Ｐゴシック"/>
                <a:cs typeface="Arial" pitchFamily="34" charset="0"/>
              </a:rPr>
              <a:t> </a:t>
            </a:r>
            <a:r>
              <a:rPr lang="en-US" b="1" u="sng" dirty="0">
                <a:ea typeface="ＭＳ Ｐゴシック"/>
                <a:cs typeface="Arial" pitchFamily="34" charset="0"/>
              </a:rPr>
              <a:t>Vertical LEAP H/Out</a:t>
            </a:r>
          </a:p>
          <a:p>
            <a:endParaRPr lang="en-US" b="1" dirty="0">
              <a:ea typeface="ＭＳ Ｐゴシック"/>
              <a:cs typeface="Arial" pitchFamily="34" charset="0"/>
            </a:endParaRPr>
          </a:p>
          <a:p>
            <a:r>
              <a:rPr lang="en-US" b="1" dirty="0">
                <a:ea typeface="ＭＳ Ｐゴシック"/>
                <a:cs typeface="Arial" pitchFamily="34" charset="0"/>
              </a:rPr>
              <a:t>Think-Pair</a:t>
            </a:r>
            <a:r>
              <a:rPr lang="en-US" b="1" baseline="0" dirty="0">
                <a:ea typeface="ＭＳ Ｐゴシック"/>
                <a:cs typeface="Arial" pitchFamily="34" charset="0"/>
              </a:rPr>
              <a:t>-Share</a:t>
            </a:r>
          </a:p>
          <a:p>
            <a:endParaRPr lang="en-US" b="1" baseline="0" dirty="0">
              <a:ea typeface="ＭＳ Ｐゴシック"/>
              <a:cs typeface="Arial" pitchFamily="34" charset="0"/>
            </a:endParaRPr>
          </a:p>
          <a:p>
            <a:r>
              <a:rPr lang="en-US" b="1" baseline="0" dirty="0">
                <a:ea typeface="ＭＳ Ｐゴシック"/>
                <a:cs typeface="Arial" pitchFamily="34" charset="0"/>
              </a:rPr>
              <a:t>Read text, identify where the noticeable increase in expectations are for certain grade levels</a:t>
            </a:r>
            <a:endParaRPr lang="en-US" b="1" dirty="0">
              <a:ea typeface="ＭＳ Ｐゴシック"/>
              <a:cs typeface="Arial" pitchFamily="34" charset="0"/>
            </a:endParaRPr>
          </a:p>
          <a:p>
            <a:endParaRPr lang="en-US" b="1" dirty="0">
              <a:ea typeface="ＭＳ Ｐゴシック"/>
              <a:cs typeface="Arial" pitchFamily="34" charset="0"/>
            </a:endParaRPr>
          </a:p>
        </p:txBody>
      </p:sp>
      <p:sp>
        <p:nvSpPr>
          <p:cNvPr id="4" name="Slide Number Placeholder 3"/>
          <p:cNvSpPr>
            <a:spLocks noGrp="1"/>
          </p:cNvSpPr>
          <p:nvPr>
            <p:ph type="sldNum" sz="quarter" idx="5"/>
          </p:nvPr>
        </p:nvSpPr>
        <p:spPr/>
        <p:txBody>
          <a:bodyPr/>
          <a:lstStyle/>
          <a:p>
            <a:pPr>
              <a:defRPr/>
            </a:pPr>
            <a:fld id="{5331B8D5-332D-4EAF-8A39-F5B6A2C05A6E}" type="slidenum">
              <a:rPr lang="en-US" smtClean="0"/>
              <a:pPr>
                <a:defRPr/>
              </a:pPr>
              <a:t>50</a:t>
            </a:fld>
            <a:endParaRPr lang="en-US"/>
          </a:p>
        </p:txBody>
      </p:sp>
    </p:spTree>
    <p:extLst>
      <p:ext uri="{BB962C8B-B14F-4D97-AF65-F5344CB8AC3E}">
        <p14:creationId xmlns:p14="http://schemas.microsoft.com/office/powerpoint/2010/main" val="40513098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p>
          <a:p>
            <a:endParaRPr lang="en-US" b="1" baseline="0" dirty="0"/>
          </a:p>
          <a:p>
            <a:r>
              <a:rPr lang="en-US" b="1" baseline="0" dirty="0"/>
              <a:t>Transitioning into the 3 Modes of Writing, but for MS/HS these are the most important modes!!</a:t>
            </a:r>
          </a:p>
        </p:txBody>
      </p:sp>
      <p:sp>
        <p:nvSpPr>
          <p:cNvPr id="4" name="Slide Number Placeholder 3"/>
          <p:cNvSpPr>
            <a:spLocks noGrp="1"/>
          </p:cNvSpPr>
          <p:nvPr>
            <p:ph type="sldNum" sz="quarter" idx="10"/>
          </p:nvPr>
        </p:nvSpPr>
        <p:spPr/>
        <p:txBody>
          <a:bodyPr/>
          <a:lstStyle/>
          <a:p>
            <a:fld id="{189F1D7C-9429-4832-A906-187A4077121E}" type="slidenum">
              <a:rPr lang="en-US" smtClean="0"/>
              <a:t>51</a:t>
            </a:fld>
            <a:endParaRPr lang="en-US"/>
          </a:p>
        </p:txBody>
      </p:sp>
    </p:spTree>
    <p:extLst>
      <p:ext uri="{BB962C8B-B14F-4D97-AF65-F5344CB8AC3E}">
        <p14:creationId xmlns:p14="http://schemas.microsoft.com/office/powerpoint/2010/main" val="1517981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p>
          <a:p>
            <a:endParaRPr lang="en-US" b="1" dirty="0"/>
          </a:p>
          <a:p>
            <a:r>
              <a:rPr lang="en-US" b="1" dirty="0"/>
              <a:t>Prior</a:t>
            </a:r>
            <a:r>
              <a:rPr lang="en-US" b="1" baseline="0" dirty="0"/>
              <a:t> to and during development of the CCSS…  </a:t>
            </a:r>
          </a:p>
          <a:p>
            <a:endParaRPr lang="en-US" b="1" baseline="0" dirty="0"/>
          </a:p>
          <a:p>
            <a:r>
              <a:rPr lang="en-US" b="1" dirty="0">
                <a:solidFill>
                  <a:schemeClr val="tx1"/>
                </a:solidFill>
                <a:latin typeface="Calibri" panose="020F0502020204030204" pitchFamily="34" charset="0"/>
              </a:rPr>
              <a:t>Avoiding Text</a:t>
            </a:r>
            <a:br>
              <a:rPr lang="en-US" dirty="0">
                <a:solidFill>
                  <a:schemeClr val="tx1"/>
                </a:solidFill>
                <a:latin typeface="Calibri" panose="020F0502020204030204" pitchFamily="34" charset="0"/>
              </a:rPr>
            </a:br>
            <a:endParaRPr lang="en-US" b="1" dirty="0"/>
          </a:p>
        </p:txBody>
      </p:sp>
      <p:sp>
        <p:nvSpPr>
          <p:cNvPr id="4" name="Slide Number Placeholder 3"/>
          <p:cNvSpPr>
            <a:spLocks noGrp="1"/>
          </p:cNvSpPr>
          <p:nvPr>
            <p:ph type="sldNum" sz="quarter" idx="10"/>
          </p:nvPr>
        </p:nvSpPr>
        <p:spPr/>
        <p:txBody>
          <a:bodyPr/>
          <a:lstStyle/>
          <a:p>
            <a:fld id="{189F1D7C-9429-4832-A906-187A4077121E}" type="slidenum">
              <a:rPr lang="en-US" smtClean="0"/>
              <a:t>5</a:t>
            </a:fld>
            <a:endParaRPr lang="en-US" dirty="0"/>
          </a:p>
        </p:txBody>
      </p:sp>
    </p:spTree>
    <p:extLst>
      <p:ext uri="{BB962C8B-B14F-4D97-AF65-F5344CB8AC3E}">
        <p14:creationId xmlns:p14="http://schemas.microsoft.com/office/powerpoint/2010/main" val="27208102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dirty="0"/>
              <a:t>Carole: </a:t>
            </a:r>
            <a:r>
              <a:rPr lang="en-US" b="1" u="sng" dirty="0"/>
              <a:t>HANDOUT</a:t>
            </a:r>
          </a:p>
          <a:p>
            <a:pPr>
              <a:defRPr/>
            </a:pPr>
            <a:endParaRPr lang="en-US" b="1" dirty="0"/>
          </a:p>
          <a:p>
            <a:pPr>
              <a:defRPr/>
            </a:pPr>
            <a:r>
              <a:rPr lang="en-US" b="1" dirty="0"/>
              <a:t>Read and Discuss at Your Table </a:t>
            </a:r>
          </a:p>
          <a:p>
            <a:pPr>
              <a:defRPr/>
            </a:pPr>
            <a:endParaRPr lang="en-US" b="1" i="1" dirty="0"/>
          </a:p>
          <a:p>
            <a:pPr>
              <a:defRPr/>
            </a:pPr>
            <a:r>
              <a:rPr lang="en-US" b="1" i="1" dirty="0"/>
              <a:t>Write Steps Handout!</a:t>
            </a:r>
          </a:p>
          <a:p>
            <a:pPr>
              <a:defRPr/>
            </a:pPr>
            <a:r>
              <a:rPr lang="en-US" sz="1200" b="1" dirty="0">
                <a:latin typeface="+mn-lt"/>
              </a:rPr>
              <a:t>Thinking</a:t>
            </a:r>
            <a:r>
              <a:rPr lang="en-US" sz="1200" b="1" baseline="0" dirty="0">
                <a:latin typeface="+mn-lt"/>
              </a:rPr>
              <a:t> about O/A Writing…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latin typeface="Calibri" panose="020F0502020204030204" pitchFamily="34" charset="0"/>
              </a:rPr>
              <a:t>Persuasive Writing is the “transitional step” to Argumentative Writing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latin typeface="Calibri" panose="020F0502020204030204" pitchFamily="34" charset="0"/>
              </a:rPr>
              <a:t>Too many college students flounder because they have no idea how to track down information, incorporate it into their writing, or cite the sources from which they took it. </a:t>
            </a:r>
            <a:endParaRPr lang="en-US" b="1" dirty="0">
              <a:latin typeface="+mn-lt"/>
            </a:endParaRPr>
          </a:p>
          <a:p>
            <a:pPr>
              <a:defRPr/>
            </a:pPr>
            <a:endParaRPr lang="en-US" b="1" dirty="0">
              <a:latin typeface="+mn-lt"/>
            </a:endParaRPr>
          </a:p>
          <a:p>
            <a:pPr>
              <a:defRPr/>
            </a:pPr>
            <a:endParaRPr lang="en-US" b="1" dirty="0"/>
          </a:p>
          <a:p>
            <a:pPr>
              <a:defRPr/>
            </a:pPr>
            <a:endParaRPr lang="en-US" b="1" dirty="0"/>
          </a:p>
          <a:p>
            <a:pPr>
              <a:defRPr/>
            </a:pPr>
            <a:endParaRPr lang="en-US" b="1" dirty="0"/>
          </a:p>
          <a:p>
            <a:pPr>
              <a:defRPr/>
            </a:pPr>
            <a:endParaRPr lang="en-US" b="1" dirty="0"/>
          </a:p>
          <a:p>
            <a:pPr>
              <a:defRPr/>
            </a:pPr>
            <a:endParaRPr 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CF781B-FA72-459F-B12B-B28D458E7797}" type="slidenum">
              <a:rPr lang="en-US" altLang="en-US">
                <a:latin typeface="Arial" panose="020B0604020202020204" pitchFamily="34" charset="0"/>
              </a:rPr>
              <a:pPr>
                <a:spcBef>
                  <a:spcPct val="0"/>
                </a:spcBef>
              </a:pPr>
              <a:t>52</a:t>
            </a:fld>
            <a:endParaRPr lang="en-US" altLang="en-US">
              <a:latin typeface="Arial" panose="020B0604020202020204" pitchFamily="34" charset="0"/>
            </a:endParaRPr>
          </a:p>
        </p:txBody>
      </p:sp>
    </p:spTree>
    <p:extLst>
      <p:ext uri="{BB962C8B-B14F-4D97-AF65-F5344CB8AC3E}">
        <p14:creationId xmlns:p14="http://schemas.microsoft.com/office/powerpoint/2010/main" val="29557559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Carole</a:t>
            </a:r>
            <a:r>
              <a:rPr lang="en-US" b="1" u="sng" dirty="0">
                <a:effectLst/>
              </a:rPr>
              <a:t>:</a:t>
            </a:r>
            <a:r>
              <a:rPr lang="en-US" b="1" u="sng" baseline="0" dirty="0">
                <a:effectLst/>
              </a:rPr>
              <a:t> HANDOUTS: One on Screen and the E-Pals Graphic Organizer</a:t>
            </a:r>
          </a:p>
          <a:p>
            <a:endParaRPr lang="en-US" b="1" u="sng" dirty="0">
              <a:effectLst/>
            </a:endParaRPr>
          </a:p>
          <a:p>
            <a:r>
              <a:rPr lang="en-US" b="1" dirty="0">
                <a:effectLst/>
              </a:rPr>
              <a:t>Interpreting expectations among the types of argument (e.g., opinion, persuasive, argument, etc.) can be difficult. </a:t>
            </a:r>
          </a:p>
          <a:p>
            <a:endParaRPr lang="en-US" b="1" dirty="0">
              <a:effectLst/>
            </a:endParaRPr>
          </a:p>
          <a:p>
            <a:r>
              <a:rPr lang="en-US" b="1" dirty="0">
                <a:effectLst/>
              </a:rPr>
              <a:t>Begin first by outlining the subtle, but significant differences among them.</a:t>
            </a:r>
            <a:r>
              <a:rPr lang="en-US" b="1" baseline="0" dirty="0">
                <a:effectLst/>
              </a:rPr>
              <a:t> This chart is</a:t>
            </a:r>
            <a:r>
              <a:rPr lang="en-US" b="1" dirty="0">
                <a:effectLst/>
              </a:rPr>
              <a:t> helpful to compare what students already know about persuasive writing as you introduce them to the new and less familiar concepts of argumentative writing.</a:t>
            </a:r>
          </a:p>
          <a:p>
            <a:endParaRPr lang="en-US" b="1" baseline="0" dirty="0">
              <a:effectLst/>
            </a:endParaRPr>
          </a:p>
          <a:p>
            <a:r>
              <a:rPr lang="en-US" b="1" baseline="0" dirty="0">
                <a:effectLst/>
              </a:rPr>
              <a:t>Another Resource: O/A: A Vertical Leap (Writing Standard 1-Teacher friendly language…)</a:t>
            </a:r>
            <a:endParaRPr lang="en-US" b="1" baseline="0" dirty="0"/>
          </a:p>
        </p:txBody>
      </p:sp>
      <p:sp>
        <p:nvSpPr>
          <p:cNvPr id="4" name="Slide Number Placeholder 3"/>
          <p:cNvSpPr>
            <a:spLocks noGrp="1"/>
          </p:cNvSpPr>
          <p:nvPr>
            <p:ph type="sldNum" sz="quarter" idx="10"/>
          </p:nvPr>
        </p:nvSpPr>
        <p:spPr/>
        <p:txBody>
          <a:bodyPr/>
          <a:lstStyle/>
          <a:p>
            <a:fld id="{189F1D7C-9429-4832-A906-187A4077121E}" type="slidenum">
              <a:rPr lang="en-US" smtClean="0"/>
              <a:t>53</a:t>
            </a:fld>
            <a:endParaRPr lang="en-US"/>
          </a:p>
        </p:txBody>
      </p:sp>
    </p:spTree>
    <p:extLst>
      <p:ext uri="{BB962C8B-B14F-4D97-AF65-F5344CB8AC3E}">
        <p14:creationId xmlns:p14="http://schemas.microsoft.com/office/powerpoint/2010/main" val="1717716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 </a:t>
            </a:r>
            <a:r>
              <a:rPr lang="en-US" b="1" u="sng" dirty="0"/>
              <a:t>H/Out</a:t>
            </a:r>
          </a:p>
        </p:txBody>
      </p:sp>
      <p:sp>
        <p:nvSpPr>
          <p:cNvPr id="4" name="Slide Number Placeholder 3"/>
          <p:cNvSpPr>
            <a:spLocks noGrp="1"/>
          </p:cNvSpPr>
          <p:nvPr>
            <p:ph type="sldNum" sz="quarter" idx="10"/>
          </p:nvPr>
        </p:nvSpPr>
        <p:spPr/>
        <p:txBody>
          <a:bodyPr/>
          <a:lstStyle/>
          <a:p>
            <a:fld id="{189F1D7C-9429-4832-A906-187A4077121E}" type="slidenum">
              <a:rPr lang="en-US" smtClean="0"/>
              <a:t>54</a:t>
            </a:fld>
            <a:endParaRPr lang="en-US"/>
          </a:p>
        </p:txBody>
      </p:sp>
    </p:spTree>
    <p:extLst>
      <p:ext uri="{BB962C8B-B14F-4D97-AF65-F5344CB8AC3E}">
        <p14:creationId xmlns:p14="http://schemas.microsoft.com/office/powerpoint/2010/main" val="12322885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3 main skills identified in Writing</a:t>
            </a:r>
            <a:r>
              <a:rPr lang="en-US" b="1" baseline="0" dirty="0"/>
              <a:t> Standard 2: SELECTING, ORGANIZING, AND ANALYZING </a:t>
            </a:r>
          </a:p>
          <a:p>
            <a:endParaRPr lang="en-US" b="1" baseline="0" dirty="0"/>
          </a:p>
          <a:p>
            <a:r>
              <a:rPr lang="en-US" b="1" baseline="0" dirty="0"/>
              <a:t>2 important qualities identified ACCURACY AND CLARITY</a:t>
            </a:r>
          </a:p>
          <a:p>
            <a:endParaRPr lang="en-US" dirty="0"/>
          </a:p>
        </p:txBody>
      </p:sp>
      <p:sp>
        <p:nvSpPr>
          <p:cNvPr id="4" name="Slide Number Placeholder 3"/>
          <p:cNvSpPr>
            <a:spLocks noGrp="1"/>
          </p:cNvSpPr>
          <p:nvPr>
            <p:ph type="sldNum" sz="quarter" idx="10"/>
          </p:nvPr>
        </p:nvSpPr>
        <p:spPr/>
        <p:txBody>
          <a:bodyPr/>
          <a:lstStyle/>
          <a:p>
            <a:fld id="{189F1D7C-9429-4832-A906-187A4077121E}" type="slidenum">
              <a:rPr lang="en-US" smtClean="0"/>
              <a:t>55</a:t>
            </a:fld>
            <a:endParaRPr lang="en-US"/>
          </a:p>
        </p:txBody>
      </p:sp>
    </p:spTree>
    <p:extLst>
      <p:ext uri="{BB962C8B-B14F-4D97-AF65-F5344CB8AC3E}">
        <p14:creationId xmlns:p14="http://schemas.microsoft.com/office/powerpoint/2010/main" val="24966347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Carole</a:t>
            </a:r>
          </a:p>
          <a:p>
            <a:endParaRPr lang="en-US" altLang="en-US" b="1" dirty="0"/>
          </a:p>
          <a:p>
            <a:r>
              <a:rPr lang="en-US" altLang="en-US" sz="1400" b="1" u="sng" dirty="0"/>
              <a:t>GATHERING GRID H/O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The gathering grid supports students, helping them to organize their thoughts, as they dialogue in response to a question.  The quality of the question and the fidelity to the protocol determine the results.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The Gathering Grid can be used at any point in the teaching/learning cycle.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Any level students can use and benefit from this strategy.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Responses can range from drawings, charts, graphs, strings of letters, to full paragraphs depending on the question, the student’s learning style and ability.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altLang="en-US" b="1" dirty="0"/>
          </a:p>
          <a:p>
            <a:endParaRPr lang="en-US" altLang="en-US" b="1" dirty="0"/>
          </a:p>
          <a:p>
            <a:endParaRPr lang="en-US" altLang="en-US" b="1" dirty="0"/>
          </a:p>
          <a:p>
            <a:pPr marL="171450" indent="-171450">
              <a:buFont typeface="Arial" panose="020B0604020202020204" pitchFamily="34" charset="0"/>
              <a:buChar char="•"/>
            </a:pPr>
            <a:r>
              <a:rPr lang="en-US" altLang="en-US" b="1" dirty="0"/>
              <a:t>Helps</a:t>
            </a:r>
            <a:r>
              <a:rPr lang="en-US" altLang="en-US" b="1" baseline="0" dirty="0"/>
              <a:t> students summarize data/information as the research… </a:t>
            </a:r>
          </a:p>
          <a:p>
            <a:pPr marL="171450" indent="-171450">
              <a:buFont typeface="Arial" panose="020B0604020202020204" pitchFamily="34" charset="0"/>
              <a:buChar char="•"/>
            </a:pPr>
            <a:endParaRPr lang="en-US" altLang="en-US" b="1" baseline="0" dirty="0"/>
          </a:p>
          <a:p>
            <a:pPr marL="171450" indent="-171450">
              <a:buFont typeface="Arial" panose="020B0604020202020204" pitchFamily="34" charset="0"/>
              <a:buChar char="•"/>
            </a:pPr>
            <a:r>
              <a:rPr lang="en-US" altLang="en-US" b="1" baseline="0" dirty="0"/>
              <a:t>Can find more detailed gg’s on the internet </a:t>
            </a:r>
            <a:endParaRPr lang="en-US" altLang="en-US" b="1"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FBEB78-AD40-46FA-95C0-585F9EB51F7A}" type="slidenum">
              <a:rPr lang="en-US" altLang="en-US">
                <a:latin typeface="Arial" panose="020B0604020202020204" pitchFamily="34" charset="0"/>
              </a:rPr>
              <a:pPr>
                <a:spcBef>
                  <a:spcPct val="0"/>
                </a:spcBef>
              </a:pPr>
              <a:t>56</a:t>
            </a:fld>
            <a:endParaRPr lang="en-US" altLang="en-US">
              <a:latin typeface="Arial" panose="020B0604020202020204" pitchFamily="34" charset="0"/>
            </a:endParaRPr>
          </a:p>
        </p:txBody>
      </p:sp>
    </p:spTree>
    <p:extLst>
      <p:ext uri="{BB962C8B-B14F-4D97-AF65-F5344CB8AC3E}">
        <p14:creationId xmlns:p14="http://schemas.microsoft.com/office/powerpoint/2010/main" val="23891496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ja-JP" b="1" dirty="0"/>
              <a:t>Carole</a:t>
            </a:r>
          </a:p>
          <a:p>
            <a:pPr eaLnBrk="1" hangingPunct="1">
              <a:spcBef>
                <a:spcPct val="0"/>
              </a:spcBef>
            </a:pPr>
            <a:endParaRPr lang="en-US" altLang="ja-JP" b="1" dirty="0"/>
          </a:p>
          <a:p>
            <a:pPr eaLnBrk="1" hangingPunct="1">
              <a:spcBef>
                <a:spcPct val="0"/>
              </a:spcBef>
            </a:pPr>
            <a:r>
              <a:rPr lang="en-US" altLang="ja-JP" b="1" dirty="0"/>
              <a:t>Informational text features help the reader more easily navigate the text and often provide additional information to help them comprehend the content</a:t>
            </a:r>
          </a:p>
          <a:p>
            <a:pPr eaLnBrk="1" hangingPunct="1">
              <a:spcBef>
                <a:spcPct val="0"/>
              </a:spcBef>
            </a:pPr>
            <a:endParaRPr lang="en-US" altLang="ja-JP" b="1" dirty="0"/>
          </a:p>
          <a:p>
            <a:pPr eaLnBrk="1" hangingPunct="1">
              <a:spcBef>
                <a:spcPct val="0"/>
              </a:spcBef>
            </a:pPr>
            <a:r>
              <a:rPr lang="en-US" altLang="ja-JP" b="1" dirty="0"/>
              <a:t>Teaching students text organizational structures</a:t>
            </a:r>
            <a:r>
              <a:rPr lang="en-US" altLang="ja-JP" b="1" baseline="0" dirty="0"/>
              <a:t> and features used by authors of informational text has been shown to improve comprehension of informational text and provide the scaffolding and support students need in order to write their own information texts.</a:t>
            </a:r>
            <a:endParaRPr lang="en-US" altLang="ja-JP" b="1"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858743-89D2-4B2D-8AD2-16F7C47AC720}" type="slidenum">
              <a:rPr lang="en-US" altLang="ja-JP"/>
              <a:pPr>
                <a:spcBef>
                  <a:spcPct val="0"/>
                </a:spcBef>
              </a:pPr>
              <a:t>57</a:t>
            </a:fld>
            <a:endParaRPr lang="en-US" altLang="ja-JP"/>
          </a:p>
        </p:txBody>
      </p:sp>
    </p:spTree>
    <p:extLst>
      <p:ext uri="{BB962C8B-B14F-4D97-AF65-F5344CB8AC3E}">
        <p14:creationId xmlns:p14="http://schemas.microsoft.com/office/powerpoint/2010/main" val="8993999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a:p>
            <a:r>
              <a:rPr lang="en-US" altLang="en-US" b="1" dirty="0"/>
              <a:t>Carole</a:t>
            </a:r>
          </a:p>
          <a:p>
            <a:r>
              <a:rPr lang="en-US" altLang="en-US" b="1" dirty="0"/>
              <a:t>Both </a:t>
            </a:r>
            <a:r>
              <a:rPr lang="en-US" altLang="en-US" b="1" dirty="0">
                <a:hlinkClick r:id="rId3" tooltip="Common Core W.CCR.1 Explained"/>
              </a:rPr>
              <a:t>W.CCR.1</a:t>
            </a:r>
            <a:r>
              <a:rPr lang="en-US" altLang="en-US" b="1" dirty="0"/>
              <a:t> and W.CCR.2 call for writing that provides information, and Appendix A provides some help in keeping the two straight.</a:t>
            </a:r>
          </a:p>
          <a:p>
            <a:endParaRPr lang="en-US" altLang="en-US" b="1" dirty="0"/>
          </a:p>
          <a:p>
            <a:r>
              <a:rPr lang="en-US" altLang="en-US" b="1" dirty="0">
                <a:hlinkClick r:id="rId4" tooltip="Appendix A of the Common Core State Standards"/>
              </a:rPr>
              <a:t>Appendix A</a:t>
            </a:r>
            <a:r>
              <a:rPr lang="en-US" altLang="en-US" b="1" dirty="0"/>
              <a:t> states that these two modes of writing are dominant in postsecondary education, and they are also dominant in the standards of well-performing countries (p. 41).</a:t>
            </a:r>
          </a:p>
          <a:p>
            <a:endParaRPr lang="en-US" altLang="en-US" b="1" dirty="0"/>
          </a:p>
          <a:p>
            <a:pPr>
              <a:defRPr/>
            </a:pPr>
            <a:r>
              <a:rPr lang="en-US" sz="1200" b="1" dirty="0">
                <a:solidFill>
                  <a:schemeClr val="accent2">
                    <a:lumMod val="75000"/>
                  </a:schemeClr>
                </a:solidFill>
              </a:rPr>
              <a:t>Arguments seek to make people believe that something is true or to persuade people to change their beliefs or behavior. </a:t>
            </a:r>
          </a:p>
          <a:p>
            <a:pPr>
              <a:defRPr/>
            </a:pPr>
            <a:endParaRPr lang="en-US" sz="1200" b="1" dirty="0">
              <a:solidFill>
                <a:schemeClr val="accent2">
                  <a:lumMod val="75000"/>
                </a:schemeClr>
              </a:solidFill>
            </a:endParaRPr>
          </a:p>
          <a:p>
            <a:pPr>
              <a:defRPr/>
            </a:pPr>
            <a:r>
              <a:rPr lang="en-US" sz="1200" b="1" dirty="0">
                <a:solidFill>
                  <a:schemeClr val="accent2">
                    <a:lumMod val="75000"/>
                  </a:schemeClr>
                </a:solidFill>
              </a:rPr>
              <a:t>Explanations…start with the assumption of truthfulness and answer questions about why or how. Their aim to make the reader understand rather than persuade him or her to accept a certain point of view.” </a:t>
            </a:r>
          </a:p>
          <a:p>
            <a:endParaRPr lang="en-US" altLang="en-US" b="1" dirty="0"/>
          </a:p>
          <a:p>
            <a:endParaRPr lang="en-US" altLang="en-US" b="1" dirty="0"/>
          </a:p>
          <a:p>
            <a:r>
              <a:rPr lang="en-US" altLang="en-US" b="1" dirty="0"/>
              <a:t>THIS IS IMPORTANT: CONNECT TO TEXT-DEPENDENT QUESTIONS!!!!</a:t>
            </a:r>
          </a:p>
          <a:p>
            <a:r>
              <a:rPr lang="en-US" altLang="en-US" b="1" u="sng" dirty="0"/>
              <a:t>Compare the two prompts</a:t>
            </a:r>
            <a:r>
              <a:rPr lang="en-US" altLang="en-US" b="1" dirty="0"/>
              <a:t>:</a:t>
            </a:r>
          </a:p>
          <a:p>
            <a:r>
              <a:rPr lang="en-US" altLang="en-US" b="1" dirty="0"/>
              <a:t>Notice how the first prompt brings up a debatable point; to tackle it, the writer will have to analyze available evidence, come to her own conclusion, and then marshal the evidence to advance her claim. In the second prompt, the spread of </a:t>
            </a:r>
            <a:r>
              <a:rPr lang="en-US" altLang="en-US" b="1" dirty="0" err="1"/>
              <a:t>hellenism</a:t>
            </a:r>
            <a:r>
              <a:rPr lang="en-US" altLang="en-US" b="1" dirty="0"/>
              <a:t> is not debatable. The writer simply needs to summarize the tactics that Alexander used to spread Greek culture.</a:t>
            </a:r>
          </a:p>
          <a:p>
            <a:endParaRPr lang="en-US" altLang="en-US" b="1" dirty="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31DA32-F8BE-42F9-BC84-6B80F6C2A19D}" type="slidenum">
              <a:rPr lang="en-US" altLang="en-US">
                <a:latin typeface="Arial" panose="020B0604020202020204" pitchFamily="34" charset="0"/>
              </a:rPr>
              <a:pPr>
                <a:spcBef>
                  <a:spcPct val="0"/>
                </a:spcBef>
              </a:pPr>
              <a:t>58</a:t>
            </a:fld>
            <a:endParaRPr lang="en-US" altLang="en-US">
              <a:latin typeface="Arial" panose="020B0604020202020204" pitchFamily="34" charset="0"/>
            </a:endParaRPr>
          </a:p>
        </p:txBody>
      </p:sp>
    </p:spTree>
    <p:extLst>
      <p:ext uri="{BB962C8B-B14F-4D97-AF65-F5344CB8AC3E}">
        <p14:creationId xmlns:p14="http://schemas.microsoft.com/office/powerpoint/2010/main" val="29466390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Book Antiqua" panose="02040602050305030304" pitchFamily="18" charset="0"/>
              </a:rPr>
              <a:t>Kim</a:t>
            </a:r>
          </a:p>
          <a:p>
            <a:endParaRPr lang="en-US" dirty="0">
              <a:latin typeface="Book Antiqua" panose="02040602050305030304" pitchFamily="18" charset="0"/>
            </a:endParaRPr>
          </a:p>
          <a:p>
            <a:r>
              <a:rPr lang="en-US" dirty="0">
                <a:latin typeface="Book Antiqua" panose="02040602050305030304" pitchFamily="18" charset="0"/>
              </a:rPr>
              <a:t>What kind of clues help us identify place?</a:t>
            </a:r>
          </a:p>
          <a:p>
            <a:r>
              <a:rPr lang="en-US" dirty="0">
                <a:latin typeface="Book Antiqua" panose="02040602050305030304" pitchFamily="18" charset="0"/>
              </a:rPr>
              <a:t>What helps us recognize time?</a:t>
            </a:r>
          </a:p>
          <a:p>
            <a:endParaRPr lang="en-US" dirty="0"/>
          </a:p>
        </p:txBody>
      </p:sp>
      <p:sp>
        <p:nvSpPr>
          <p:cNvPr id="4" name="Slide Number Placeholder 3"/>
          <p:cNvSpPr>
            <a:spLocks noGrp="1"/>
          </p:cNvSpPr>
          <p:nvPr>
            <p:ph type="sldNum" sz="quarter" idx="10"/>
          </p:nvPr>
        </p:nvSpPr>
        <p:spPr/>
        <p:txBody>
          <a:bodyPr/>
          <a:lstStyle/>
          <a:p>
            <a:fld id="{189F1D7C-9429-4832-A906-187A4077121E}" type="slidenum">
              <a:rPr lang="en-US" smtClean="0"/>
              <a:t>59</a:t>
            </a:fld>
            <a:endParaRPr lang="en-US"/>
          </a:p>
        </p:txBody>
      </p:sp>
    </p:spTree>
    <p:extLst>
      <p:ext uri="{BB962C8B-B14F-4D97-AF65-F5344CB8AC3E}">
        <p14:creationId xmlns:p14="http://schemas.microsoft.com/office/powerpoint/2010/main" val="582679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F1D7C-9429-4832-A906-187A4077121E}" type="slidenum">
              <a:rPr lang="en-US" smtClean="0"/>
              <a:t>61</a:t>
            </a:fld>
            <a:endParaRPr lang="en-US"/>
          </a:p>
        </p:txBody>
      </p:sp>
    </p:spTree>
    <p:extLst>
      <p:ext uri="{BB962C8B-B14F-4D97-AF65-F5344CB8AC3E}">
        <p14:creationId xmlns:p14="http://schemas.microsoft.com/office/powerpoint/2010/main" val="7343088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Carole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TEACH NARRATIVE BY FOLDING IN INFORMATIONAL FACT WHILE STILL ENCOURAGING BEAUTIFUL WRITING</a:t>
            </a:r>
          </a:p>
          <a:p>
            <a:pPr marL="0" indent="0">
              <a:buFont typeface="Arial" panose="020B0604020202020204" pitchFamily="34" charset="0"/>
              <a:buNone/>
            </a:pPr>
            <a:endParaRPr lang="en-US" b="1" dirty="0"/>
          </a:p>
          <a:p>
            <a:pPr marL="171450" indent="-171450">
              <a:buFont typeface="Arial" panose="020B0604020202020204" pitchFamily="34" charset="0"/>
              <a:buChar char="•"/>
            </a:pPr>
            <a:r>
              <a:rPr lang="en-US" b="1" dirty="0"/>
              <a:t>Narratives are important because they form the intrapersonal and interpersonal glue that holds our whole world together. Storytelling helps us understand empathy. </a:t>
            </a:r>
          </a:p>
          <a:p>
            <a:pPr marL="171450" indent="-171450">
              <a:buFont typeface="Arial" panose="020B0604020202020204" pitchFamily="34" charset="0"/>
              <a:buChar char="•"/>
            </a:pPr>
            <a:r>
              <a:rPr lang="en-US" b="1" dirty="0"/>
              <a:t>Narratives help us understand the world around us and the world within us. </a:t>
            </a:r>
          </a:p>
          <a:p>
            <a:pPr marL="171450" indent="-171450">
              <a:buFont typeface="Arial" panose="020B0604020202020204" pitchFamily="34" charset="0"/>
              <a:buChar char="•"/>
            </a:pPr>
            <a:r>
              <a:rPr lang="en-US" b="1" dirty="0"/>
              <a:t>Sacrifice it and we sacrifice other elements dictated by the Common Core: creativity, critical-thinking, and character. </a:t>
            </a:r>
          </a:p>
          <a:p>
            <a:pPr marL="171450" indent="-171450">
              <a:buFont typeface="Arial" panose="020B0604020202020204" pitchFamily="34" charset="0"/>
              <a:buChar char="•"/>
            </a:pPr>
            <a:r>
              <a:rPr lang="en-US" b="1" dirty="0"/>
              <a:t>To address this shift, we need to focus more on creative non-fiction or fact-based narratives. After all, there's no reason why our narratives can't be based in fact. </a:t>
            </a:r>
          </a:p>
        </p:txBody>
      </p:sp>
      <p:sp>
        <p:nvSpPr>
          <p:cNvPr id="4" name="Slide Number Placeholder 3"/>
          <p:cNvSpPr>
            <a:spLocks noGrp="1"/>
          </p:cNvSpPr>
          <p:nvPr>
            <p:ph type="sldNum" sz="quarter" idx="10"/>
          </p:nvPr>
        </p:nvSpPr>
        <p:spPr/>
        <p:txBody>
          <a:bodyPr/>
          <a:lstStyle/>
          <a:p>
            <a:fld id="{189F1D7C-9429-4832-A906-187A4077121E}" type="slidenum">
              <a:rPr lang="en-US" smtClean="0"/>
              <a:t>62</a:t>
            </a:fld>
            <a:endParaRPr lang="en-US"/>
          </a:p>
        </p:txBody>
      </p:sp>
    </p:spTree>
    <p:extLst>
      <p:ext uri="{BB962C8B-B14F-4D97-AF65-F5344CB8AC3E}">
        <p14:creationId xmlns:p14="http://schemas.microsoft.com/office/powerpoint/2010/main" val="1511520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Carole</a:t>
            </a:r>
          </a:p>
          <a:p>
            <a:pPr defTabSz="931774">
              <a:defRPr/>
            </a:pPr>
            <a:r>
              <a:rPr lang="en-US" b="1" dirty="0"/>
              <a:t>Review Quickly:</a:t>
            </a:r>
          </a:p>
          <a:p>
            <a:pPr marL="171450" indent="-171450" defTabSz="931774">
              <a:buFont typeface="Arial" panose="020B0604020202020204" pitchFamily="34" charset="0"/>
              <a:buChar char="•"/>
              <a:defRPr/>
            </a:pPr>
            <a:r>
              <a:rPr lang="en-US" b="1" dirty="0"/>
              <a:t>Reading Foundational Skills: Phonemic Awareness, Phonics, Vocabulary, Fluency and Comprehension</a:t>
            </a:r>
          </a:p>
          <a:p>
            <a:pPr defTabSz="931774">
              <a:defRPr/>
            </a:pPr>
            <a:endParaRPr lang="en-US" b="1" dirty="0"/>
          </a:p>
          <a:p>
            <a:pPr defTabSz="931774">
              <a:defRPr/>
            </a:pPr>
            <a:r>
              <a:rPr lang="en-US" b="1" dirty="0"/>
              <a:t>…now let’s take a closer look at the standards…  Because</a:t>
            </a:r>
            <a:r>
              <a:rPr lang="en-US" b="1" baseline="0" dirty="0"/>
              <a:t> this is a Train-the-Trainer Session, we will go as slowly or as fast as you want…</a:t>
            </a:r>
            <a:endParaRPr lang="en-US" b="1"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1BFB87A4-34F1-4CC9-91A9-35C7497B8F81}" type="slidenum">
              <a:rPr lang="en-US" smtClean="0"/>
              <a:pPr/>
              <a:t>6</a:t>
            </a:fld>
            <a:endParaRPr lang="en-US" dirty="0"/>
          </a:p>
        </p:txBody>
      </p:sp>
    </p:spTree>
    <p:extLst>
      <p:ext uri="{BB962C8B-B14F-4D97-AF65-F5344CB8AC3E}">
        <p14:creationId xmlns:p14="http://schemas.microsoft.com/office/powerpoint/2010/main" val="35085621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p>
          <a:p>
            <a:endParaRPr lang="en-US" b="1" dirty="0"/>
          </a:p>
          <a:p>
            <a:r>
              <a:rPr lang="en-US" b="1" dirty="0"/>
              <a:t>KAS requires Narrative writing at all levels…, but there are some distinctions of narrative writing from 6-12 grade</a:t>
            </a:r>
          </a:p>
          <a:p>
            <a:endParaRPr lang="en-US" b="1" dirty="0"/>
          </a:p>
          <a:p>
            <a:r>
              <a:rPr lang="en-US" b="1" dirty="0"/>
              <a:t>The framework builds on previous grade’s skills, so this list only highlights what changes occur at each grade level</a:t>
            </a:r>
          </a:p>
        </p:txBody>
      </p:sp>
      <p:sp>
        <p:nvSpPr>
          <p:cNvPr id="4" name="Slide Number Placeholder 3"/>
          <p:cNvSpPr>
            <a:spLocks noGrp="1"/>
          </p:cNvSpPr>
          <p:nvPr>
            <p:ph type="sldNum" sz="quarter" idx="10"/>
          </p:nvPr>
        </p:nvSpPr>
        <p:spPr/>
        <p:txBody>
          <a:bodyPr/>
          <a:lstStyle/>
          <a:p>
            <a:fld id="{189F1D7C-9429-4832-A906-187A4077121E}" type="slidenum">
              <a:rPr lang="en-US" smtClean="0"/>
              <a:t>63</a:t>
            </a:fld>
            <a:endParaRPr lang="en-US"/>
          </a:p>
        </p:txBody>
      </p:sp>
    </p:spTree>
    <p:extLst>
      <p:ext uri="{BB962C8B-B14F-4D97-AF65-F5344CB8AC3E}">
        <p14:creationId xmlns:p14="http://schemas.microsoft.com/office/powerpoint/2010/main" val="19473040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774">
              <a:defRPr/>
            </a:pPr>
            <a:endParaRPr lang="en-US" b="1" u="sng" dirty="0"/>
          </a:p>
          <a:p>
            <a:pPr defTabSz="931774">
              <a:defRPr/>
            </a:pPr>
            <a:r>
              <a:rPr lang="en-US" b="1" u="sng" dirty="0"/>
              <a:t>3 Appendices</a:t>
            </a:r>
            <a:r>
              <a:rPr lang="en-US" dirty="0"/>
              <a:t>: </a:t>
            </a:r>
          </a:p>
          <a:p>
            <a:pPr defTabSz="931774">
              <a:defRPr/>
            </a:pPr>
            <a:r>
              <a:rPr lang="en-US" dirty="0"/>
              <a:t>A: Supplementary materials and a glossary </a:t>
            </a:r>
            <a:r>
              <a:rPr lang="en-US" b="1" dirty="0"/>
              <a:t>(43 pages)</a:t>
            </a:r>
            <a:r>
              <a:rPr lang="en-US" dirty="0"/>
              <a:t> </a:t>
            </a:r>
          </a:p>
          <a:p>
            <a:pPr defTabSz="931774">
              <a:defRPr/>
            </a:pPr>
            <a:endParaRPr lang="en-US" dirty="0"/>
          </a:p>
          <a:p>
            <a:pPr defTabSz="931774">
              <a:defRPr/>
            </a:pPr>
            <a:r>
              <a:rPr lang="en-US" dirty="0"/>
              <a:t>B:</a:t>
            </a:r>
            <a:r>
              <a:rPr lang="en-US" baseline="0" dirty="0"/>
              <a:t> T</a:t>
            </a:r>
            <a:r>
              <a:rPr lang="en-US" dirty="0"/>
              <a:t>ext exemplars illustrating complexity. text complexity is measured by 3 factors (DON’T KNOW IF I WILL GO INTO ALL THIS ABOUT</a:t>
            </a:r>
            <a:r>
              <a:rPr lang="en-US" baseline="0" dirty="0"/>
              <a:t> APPENDIX B </a:t>
            </a:r>
            <a:r>
              <a:rPr lang="en-US" dirty="0"/>
              <a:t>, BUT I WILL HAVE IT IF</a:t>
            </a:r>
            <a:r>
              <a:rPr lang="en-US" baseline="0" dirty="0"/>
              <a:t> NEEDED)</a:t>
            </a:r>
            <a:endParaRPr lang="en-US" dirty="0"/>
          </a:p>
          <a:p>
            <a:pPr marL="698830" lvl="1" indent="-232943" defTabSz="931774">
              <a:buFontTx/>
              <a:buAutoNum type="arabicPeriod"/>
              <a:defRPr/>
            </a:pPr>
            <a:r>
              <a:rPr lang="en-US" u="sng" dirty="0"/>
              <a:t>qualitative evaluation </a:t>
            </a:r>
            <a:r>
              <a:rPr lang="en-US" dirty="0"/>
              <a:t>(levels of meaning, structure, language conventionality, and clarity, and knowledge demands) </a:t>
            </a:r>
          </a:p>
          <a:p>
            <a:pPr marL="698830" lvl="1" indent="-232943" defTabSz="931774">
              <a:buFontTx/>
              <a:buAutoNum type="arabicPeriod"/>
              <a:defRPr/>
            </a:pPr>
            <a:r>
              <a:rPr lang="en-US" u="sng" dirty="0"/>
              <a:t>quantitative evaluation </a:t>
            </a:r>
            <a:r>
              <a:rPr lang="en-US" dirty="0"/>
              <a:t>(readability, and other scores of text complexity), and matching reader to text and task (reader variables such as motivation, knowledge and experience, and task variables such as purpose and complexity generated by task assigned or question posed) </a:t>
            </a:r>
          </a:p>
          <a:p>
            <a:pPr marL="698830" lvl="1" indent="-232943" defTabSz="931774">
              <a:buFontTx/>
              <a:buAutoNum type="arabicPeriod"/>
              <a:defRPr/>
            </a:pPr>
            <a:r>
              <a:rPr lang="en-US" u="sng" dirty="0"/>
              <a:t>quality and range of reading for grade levels </a:t>
            </a:r>
            <a:r>
              <a:rPr lang="en-US" dirty="0"/>
              <a:t>(includes text types for K-5 and 6-12 bands in these broad categories: stories, dramas, poetry and literary nonfiction/(historical, scientific and technical texts for K-5 only)</a:t>
            </a:r>
          </a:p>
          <a:p>
            <a:pPr marL="232943" indent="-232943" defTabSz="931774">
              <a:defRPr/>
            </a:pPr>
            <a:r>
              <a:rPr lang="en-US" baseline="0" dirty="0"/>
              <a:t>    A</a:t>
            </a:r>
            <a:r>
              <a:rPr lang="en-US" dirty="0"/>
              <a:t>ccompanying Sample Performance Tasks </a:t>
            </a:r>
            <a:r>
              <a:rPr lang="en-US" b="1" dirty="0"/>
              <a:t>(183 pages)</a:t>
            </a:r>
          </a:p>
          <a:p>
            <a:pPr defTabSz="931774">
              <a:defRPr/>
            </a:pPr>
            <a:endParaRPr lang="en-US" dirty="0"/>
          </a:p>
          <a:p>
            <a:pPr defTabSz="931774">
              <a:defRPr/>
            </a:pPr>
            <a:r>
              <a:rPr lang="en-US" dirty="0"/>
              <a:t>C: Annotated samples demonstrating at least adequate performance in writing at various grade levels</a:t>
            </a:r>
            <a:r>
              <a:rPr lang="en-US" baseline="0" dirty="0"/>
              <a:t> </a:t>
            </a:r>
            <a:r>
              <a:rPr lang="en-US" b="1" baseline="0" dirty="0"/>
              <a:t>(106 pages)</a:t>
            </a:r>
            <a:endParaRPr lang="en-US" dirty="0"/>
          </a:p>
          <a:p>
            <a:endParaRPr lang="en-US"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64</a:t>
            </a:fld>
            <a:endParaRPr lang="en-US"/>
          </a:p>
        </p:txBody>
      </p:sp>
    </p:spTree>
    <p:extLst>
      <p:ext uri="{BB962C8B-B14F-4D97-AF65-F5344CB8AC3E}">
        <p14:creationId xmlns:p14="http://schemas.microsoft.com/office/powerpoint/2010/main" val="8934873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p>
          <a:p>
            <a:r>
              <a:rPr lang="en-US" b="1" dirty="0"/>
              <a:t>Analyzing Literature:</a:t>
            </a:r>
            <a:r>
              <a:rPr lang="en-US" b="1" baseline="0" dirty="0"/>
              <a:t> Taylor Swift “Love Story”</a:t>
            </a:r>
          </a:p>
          <a:p>
            <a:endParaRPr lang="en-US" b="1" baseline="0" dirty="0"/>
          </a:p>
          <a:p>
            <a:r>
              <a:rPr lang="en-US" b="1" baseline="0" dirty="0"/>
              <a:t>Engaging in Argument: Address to the United Nations, Malala Yousafzai</a:t>
            </a:r>
          </a:p>
          <a:p>
            <a:endParaRPr lang="en-US" b="1" baseline="0" dirty="0"/>
          </a:p>
          <a:p>
            <a:r>
              <a:rPr lang="en-US" b="1" baseline="0" dirty="0"/>
              <a:t>Integrating Multiple Perspectives: 6 Sources given about Bass Fishing. One of the 6 is a visual image.</a:t>
            </a:r>
            <a:endParaRPr lang="en-US" b="1" dirty="0"/>
          </a:p>
        </p:txBody>
      </p:sp>
      <p:sp>
        <p:nvSpPr>
          <p:cNvPr id="4" name="Slide Number Placeholder 3"/>
          <p:cNvSpPr>
            <a:spLocks noGrp="1"/>
          </p:cNvSpPr>
          <p:nvPr>
            <p:ph type="sldNum" sz="quarter" idx="10"/>
          </p:nvPr>
        </p:nvSpPr>
        <p:spPr/>
        <p:txBody>
          <a:bodyPr/>
          <a:lstStyle/>
          <a:p>
            <a:fld id="{189F1D7C-9429-4832-A906-187A4077121E}" type="slidenum">
              <a:rPr lang="en-US" smtClean="0"/>
              <a:t>66</a:t>
            </a:fld>
            <a:endParaRPr lang="en-US"/>
          </a:p>
        </p:txBody>
      </p:sp>
    </p:spTree>
    <p:extLst>
      <p:ext uri="{BB962C8B-B14F-4D97-AF65-F5344CB8AC3E}">
        <p14:creationId xmlns:p14="http://schemas.microsoft.com/office/powerpoint/2010/main" val="18720585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F1D7C-9429-4832-A906-187A4077121E}" type="slidenum">
              <a:rPr lang="en-US" smtClean="0"/>
              <a:t>67</a:t>
            </a:fld>
            <a:endParaRPr lang="en-US"/>
          </a:p>
        </p:txBody>
      </p:sp>
    </p:spTree>
    <p:extLst>
      <p:ext uri="{BB962C8B-B14F-4D97-AF65-F5344CB8AC3E}">
        <p14:creationId xmlns:p14="http://schemas.microsoft.com/office/powerpoint/2010/main" val="40270388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F1D7C-9429-4832-A906-187A4077121E}" type="slidenum">
              <a:rPr lang="en-US" smtClean="0"/>
              <a:t>70</a:t>
            </a:fld>
            <a:endParaRPr lang="en-US"/>
          </a:p>
        </p:txBody>
      </p:sp>
    </p:spTree>
    <p:extLst>
      <p:ext uri="{BB962C8B-B14F-4D97-AF65-F5344CB8AC3E}">
        <p14:creationId xmlns:p14="http://schemas.microsoft.com/office/powerpoint/2010/main" val="8335148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b="1" dirty="0"/>
          </a:p>
          <a:p>
            <a:r>
              <a:rPr lang="en-US" b="1" dirty="0"/>
              <a:t>Intent of the Standards, therefore, these are</a:t>
            </a:r>
            <a:r>
              <a:rPr lang="en-US" b="1" baseline="0" dirty="0"/>
              <a:t> the areas that will be emphasized through  assessment.</a:t>
            </a:r>
            <a:endParaRPr lang="en-US" b="1" dirty="0"/>
          </a:p>
        </p:txBody>
      </p:sp>
      <p:sp>
        <p:nvSpPr>
          <p:cNvPr id="4" name="Slide Number Placeholder 3"/>
          <p:cNvSpPr>
            <a:spLocks noGrp="1"/>
          </p:cNvSpPr>
          <p:nvPr>
            <p:ph type="sldNum" sz="quarter" idx="10"/>
          </p:nvPr>
        </p:nvSpPr>
        <p:spPr/>
        <p:txBody>
          <a:bodyPr/>
          <a:lstStyle/>
          <a:p>
            <a:fld id="{07239334-D006-4F24-A370-2BF22C877BC4}" type="slidenum">
              <a:rPr lang="en-US" smtClean="0"/>
              <a:pPr/>
              <a:t>71</a:t>
            </a:fld>
            <a:endParaRPr lang="en-US"/>
          </a:p>
        </p:txBody>
      </p:sp>
      <p:sp>
        <p:nvSpPr>
          <p:cNvPr id="5" name="Footer Placeholder 4"/>
          <p:cNvSpPr>
            <a:spLocks noGrp="1"/>
          </p:cNvSpPr>
          <p:nvPr>
            <p:ph type="ftr" sz="quarter" idx="11"/>
          </p:nvPr>
        </p:nvSpPr>
        <p:spPr/>
        <p:txBody>
          <a:bodyPr/>
          <a:lstStyle/>
          <a:p>
            <a:r>
              <a:rPr lang="en-US"/>
              <a:t>Confidential - Not for Distribution</a:t>
            </a:r>
          </a:p>
        </p:txBody>
      </p:sp>
    </p:spTree>
    <p:extLst>
      <p:ext uri="{BB962C8B-B14F-4D97-AF65-F5344CB8AC3E}">
        <p14:creationId xmlns:p14="http://schemas.microsoft.com/office/powerpoint/2010/main" val="2270135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baseline="0" dirty="0"/>
          </a:p>
          <a:p>
            <a:pPr eaLnBrk="1" hangingPunct="1"/>
            <a:r>
              <a:rPr lang="en-US" b="1" dirty="0"/>
              <a:t>Carole</a:t>
            </a:r>
          </a:p>
          <a:p>
            <a:pPr marL="171450" indent="-171450" eaLnBrk="1" hangingPunct="1">
              <a:buFont typeface="Arial" panose="020B0604020202020204" pitchFamily="34" charset="0"/>
              <a:buChar char="•"/>
            </a:pPr>
            <a:r>
              <a:rPr lang="en-US" b="1" dirty="0"/>
              <a:t>Standards were developed to be:</a:t>
            </a:r>
          </a:p>
          <a:p>
            <a:pPr marL="628650" lvl="1" indent="-171450" eaLnBrk="1" hangingPunct="1">
              <a:buFont typeface="Arial" panose="020B0604020202020204" pitchFamily="34" charset="0"/>
              <a:buChar char="•"/>
            </a:pPr>
            <a:r>
              <a:rPr lang="en-US" b="1" dirty="0"/>
              <a:t>Focused on critical demands of the global economy</a:t>
            </a:r>
          </a:p>
          <a:p>
            <a:pPr marL="628650" lvl="1" indent="-171450" eaLnBrk="1" hangingPunct="1">
              <a:buFont typeface="Arial" panose="020B0604020202020204" pitchFamily="34" charset="0"/>
              <a:buChar char="•"/>
            </a:pPr>
            <a:r>
              <a:rPr lang="en-US" b="1" dirty="0"/>
              <a:t>Fewer, but more rigorous</a:t>
            </a:r>
          </a:p>
          <a:p>
            <a:pPr marL="628650" lvl="1" indent="-171450" eaLnBrk="1" hangingPunct="1">
              <a:buFont typeface="Arial" panose="020B0604020202020204" pitchFamily="34" charset="0"/>
              <a:buChar char="•"/>
            </a:pPr>
            <a:r>
              <a:rPr lang="en-US" b="1" dirty="0"/>
              <a:t>Easily communicated to stakeholders</a:t>
            </a:r>
          </a:p>
          <a:p>
            <a:pPr marL="628650" lvl="1" indent="-171450" eaLnBrk="1" hangingPunct="1">
              <a:buFont typeface="Arial" panose="020B0604020202020204" pitchFamily="34" charset="0"/>
              <a:buChar char="•"/>
            </a:pPr>
            <a:r>
              <a:rPr lang="en-US" b="1" dirty="0"/>
              <a:t>Based on research</a:t>
            </a:r>
          </a:p>
          <a:p>
            <a:pPr marL="628650" lvl="1" indent="-171450" eaLnBrk="1" hangingPunct="1">
              <a:buFont typeface="Arial" panose="020B0604020202020204" pitchFamily="34" charset="0"/>
              <a:buChar char="•"/>
            </a:pPr>
            <a:r>
              <a:rPr lang="en-US" b="1" dirty="0"/>
              <a:t>Considered international benchmarks</a:t>
            </a:r>
          </a:p>
          <a:p>
            <a:pPr marL="628650" lvl="1" indent="-171450" eaLnBrk="1" hangingPunct="1">
              <a:buFont typeface="Arial" panose="020B0604020202020204" pitchFamily="34" charset="0"/>
              <a:buChar char="•"/>
            </a:pPr>
            <a:r>
              <a:rPr lang="en-US" b="1" dirty="0"/>
              <a:t>Aligned from kindergarten through college entrance</a:t>
            </a:r>
          </a:p>
          <a:p>
            <a:pPr marL="628650" lvl="1" indent="-171450" defTabSz="931774">
              <a:buFont typeface="Arial" panose="020B0604020202020204" pitchFamily="34" charset="0"/>
              <a:buChar char="•"/>
              <a:defRPr/>
            </a:pPr>
            <a:r>
              <a:rPr lang="en-US" b="1" baseline="0" dirty="0"/>
              <a:t>Intended to be a living work: as new and better evidence emerges the standards will be revised accordingly</a:t>
            </a:r>
          </a:p>
          <a:p>
            <a:pPr marL="0" indent="0">
              <a:buFont typeface="Arial" pitchFamily="34" charset="0"/>
              <a:buNone/>
            </a:pPr>
            <a:endParaRPr lang="en-US" b="1" baseline="0" dirty="0"/>
          </a:p>
          <a:p>
            <a:pPr marL="0" indent="0">
              <a:buFont typeface="Arial" pitchFamily="34" charset="0"/>
              <a:buNone/>
            </a:pPr>
            <a:r>
              <a:rPr lang="en-US" b="1" baseline="0" dirty="0"/>
              <a:t>The Standards are our Map for the destination of high level student learning. </a:t>
            </a:r>
          </a:p>
          <a:p>
            <a:pPr>
              <a:buFont typeface="Arial" pitchFamily="34" charset="0"/>
              <a:buChar char="•"/>
            </a:pPr>
            <a:endParaRPr lang="en-US" b="1" baseline="0" dirty="0"/>
          </a:p>
          <a:p>
            <a:pPr marL="171450" indent="-171450">
              <a:buFont typeface="Arial" pitchFamily="34" charset="0"/>
              <a:buChar char="•"/>
            </a:pPr>
            <a:endParaRPr lang="en-US" b="1" baseline="0" dirty="0"/>
          </a:p>
          <a:p>
            <a:pPr>
              <a:buFont typeface="Arial" pitchFamily="34" charset="0"/>
              <a:buChar char="•"/>
            </a:pPr>
            <a:endParaRPr lang="en-US" b="1"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7</a:t>
            </a:fld>
            <a:endParaRPr lang="en-US"/>
          </a:p>
        </p:txBody>
      </p:sp>
    </p:spTree>
    <p:extLst>
      <p:ext uri="{BB962C8B-B14F-4D97-AF65-F5344CB8AC3E}">
        <p14:creationId xmlns:p14="http://schemas.microsoft.com/office/powerpoint/2010/main" val="3812134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None/>
            </a:pPr>
            <a:r>
              <a:rPr lang="en-US" b="1" baseline="0" dirty="0"/>
              <a:t>Carole</a:t>
            </a:r>
          </a:p>
          <a:p>
            <a:pPr eaLnBrk="1" hangingPunct="1">
              <a:spcBef>
                <a:spcPct val="0"/>
              </a:spcBef>
              <a:buFontTx/>
              <a:buNone/>
            </a:pPr>
            <a:r>
              <a:rPr lang="en-US" b="1" baseline="0" dirty="0"/>
              <a:t>Visual Chart of the key design… </a:t>
            </a:r>
            <a:r>
              <a:rPr lang="en-US" b="1" i="0" dirty="0"/>
              <a:t>The</a:t>
            </a:r>
            <a:r>
              <a:rPr lang="en-US" b="1" i="0" baseline="0" dirty="0"/>
              <a:t> </a:t>
            </a:r>
            <a:r>
              <a:rPr lang="en-US" b="1" i="1" dirty="0"/>
              <a:t>Standards Work Group</a:t>
            </a:r>
            <a:r>
              <a:rPr lang="en-US" b="1" i="1" baseline="0" dirty="0"/>
              <a:t> for the </a:t>
            </a:r>
            <a:r>
              <a:rPr lang="en-US" b="1" i="1" dirty="0"/>
              <a:t>ELA K-12 Common Core Standards Committee </a:t>
            </a:r>
            <a:r>
              <a:rPr lang="en-US" b="1" i="0" dirty="0"/>
              <a:t>stated “ most states have</a:t>
            </a:r>
            <a:r>
              <a:rPr lang="en-US" b="1" i="0" baseline="0" dirty="0"/>
              <a:t> 120 standards in ELA. The CC has 42…”  </a:t>
            </a:r>
          </a:p>
          <a:p>
            <a:pPr eaLnBrk="1" hangingPunct="1">
              <a:spcBef>
                <a:spcPct val="0"/>
              </a:spcBef>
              <a:buFontTx/>
              <a:buNone/>
            </a:pPr>
            <a:endParaRPr lang="en-US" b="1" i="0" baseline="0" dirty="0"/>
          </a:p>
          <a:p>
            <a:pPr eaLnBrk="1" hangingPunct="1">
              <a:spcBef>
                <a:spcPct val="0"/>
              </a:spcBef>
              <a:buFontTx/>
              <a:buNone/>
            </a:pPr>
            <a:r>
              <a:rPr lang="en-US" b="1" i="0" baseline="0" dirty="0"/>
              <a:t>Fewer and Broader… This means that teachers must design more rigorous tasks to help  students achieve learning at a higher level… </a:t>
            </a:r>
          </a:p>
          <a:p>
            <a:pPr eaLnBrk="1" hangingPunct="1">
              <a:spcBef>
                <a:spcPct val="0"/>
              </a:spcBef>
              <a:buFontTx/>
              <a:buNone/>
            </a:pPr>
            <a:endParaRPr lang="en-US" b="1" i="0" baseline="0" dirty="0"/>
          </a:p>
          <a:p>
            <a:pPr eaLnBrk="1" hangingPunct="1">
              <a:spcBef>
                <a:spcPct val="0"/>
              </a:spcBef>
              <a:buFontTx/>
              <a:buNone/>
            </a:pPr>
            <a:r>
              <a:rPr lang="en-US" b="1" i="0" baseline="0" dirty="0"/>
              <a:t>This is where Formative Assessment (CASL), Deconstruction of the Standards and Characteristics of Highly Effective Teaching and Learning (CHETL) become the important pieces of the standards.  </a:t>
            </a:r>
          </a:p>
          <a:p>
            <a:pPr eaLnBrk="1" hangingPunct="1">
              <a:spcBef>
                <a:spcPct val="0"/>
              </a:spcBef>
              <a:buFontTx/>
              <a:buNone/>
            </a:pPr>
            <a:endParaRPr lang="en-US" b="1" i="0" baseline="0" dirty="0"/>
          </a:p>
          <a:p>
            <a:pPr eaLnBrk="1" hangingPunct="1">
              <a:spcBef>
                <a:spcPct val="0"/>
              </a:spcBef>
              <a:buFontTx/>
              <a:buNone/>
            </a:pPr>
            <a:r>
              <a:rPr lang="en-US" b="1" i="0" baseline="0" dirty="0"/>
              <a:t>By themselves, the standards  WILL NOT improve student learning!!!</a:t>
            </a:r>
          </a:p>
          <a:p>
            <a:pPr eaLnBrk="1" hangingPunct="1">
              <a:spcBef>
                <a:spcPct val="0"/>
              </a:spcBef>
              <a:buFontTx/>
              <a:buNone/>
            </a:pPr>
            <a:endParaRPr lang="en-US" b="1" i="0" baseline="0" dirty="0"/>
          </a:p>
          <a:p>
            <a:pPr eaLnBrk="1" hangingPunct="1">
              <a:spcBef>
                <a:spcPct val="0"/>
              </a:spcBef>
              <a:buFontTx/>
              <a:buNone/>
            </a:pPr>
            <a:r>
              <a:rPr lang="en-US" b="1" i="0" baseline="0" dirty="0"/>
              <a:t>The </a:t>
            </a:r>
            <a:r>
              <a:rPr lang="en-US" b="1" i="0" u="sng" baseline="0" dirty="0"/>
              <a:t>overarching skill emphasized in the ELA standards is COMPREHENSION at its highest level: ANALYSIS, CLASSIFICATION, ABILITY TO COMPARE/CONTRAST, SYNTHESIZE</a:t>
            </a:r>
          </a:p>
          <a:p>
            <a:pPr eaLnBrk="1" hangingPunct="1">
              <a:spcBef>
                <a:spcPct val="0"/>
              </a:spcBef>
              <a:buFontTx/>
              <a:buNone/>
            </a:pPr>
            <a:endParaRPr lang="en-US" b="1" i="0" baseline="0" dirty="0"/>
          </a:p>
          <a:p>
            <a:pPr eaLnBrk="1" hangingPunct="1">
              <a:spcBef>
                <a:spcPct val="0"/>
              </a:spcBef>
              <a:buFontTx/>
              <a:buNone/>
            </a:pPr>
            <a:r>
              <a:rPr lang="en-US" b="1" dirty="0"/>
              <a:t>Reading has 20 standards that are</a:t>
            </a:r>
            <a:r>
              <a:rPr lang="en-US" b="1" baseline="0" dirty="0"/>
              <a:t> sub-divided into informational and literary text and each has</a:t>
            </a:r>
            <a:r>
              <a:rPr lang="en-US" b="1" dirty="0"/>
              <a:t>10 standards (each connects back</a:t>
            </a:r>
            <a:r>
              <a:rPr lang="en-US" b="1" baseline="0" dirty="0"/>
              <a:t> to its corresponding CCR</a:t>
            </a:r>
          </a:p>
          <a:p>
            <a:pPr eaLnBrk="1" hangingPunct="1">
              <a:spcBef>
                <a:spcPct val="0"/>
              </a:spcBef>
              <a:buFontTx/>
              <a:buNone/>
            </a:pPr>
            <a:r>
              <a:rPr lang="en-US" b="1" baseline="0" dirty="0"/>
              <a:t>  anchor)</a:t>
            </a:r>
            <a:endParaRPr lang="en-US" b="1" dirty="0"/>
          </a:p>
          <a:p>
            <a:pPr eaLnBrk="1" hangingPunct="1">
              <a:spcBef>
                <a:spcPct val="0"/>
              </a:spcBef>
              <a:buFontTx/>
              <a:buChar char="•"/>
            </a:pPr>
            <a:r>
              <a:rPr lang="en-US" b="1" dirty="0"/>
              <a:t>10 standards for writing</a:t>
            </a:r>
          </a:p>
          <a:p>
            <a:pPr eaLnBrk="1" hangingPunct="1">
              <a:spcBef>
                <a:spcPct val="0"/>
              </a:spcBef>
              <a:buFontTx/>
              <a:buChar char="•"/>
            </a:pPr>
            <a:r>
              <a:rPr lang="en-US" b="1" dirty="0"/>
              <a:t>6</a:t>
            </a:r>
            <a:r>
              <a:rPr lang="en-US" b="1" baseline="0" dirty="0"/>
              <a:t> Standards for Speaking and Listening</a:t>
            </a:r>
          </a:p>
          <a:p>
            <a:pPr eaLnBrk="1" hangingPunct="1">
              <a:spcBef>
                <a:spcPct val="0"/>
              </a:spcBef>
              <a:buFontTx/>
              <a:buChar char="•"/>
            </a:pPr>
            <a:r>
              <a:rPr lang="en-US" b="1" baseline="0" dirty="0"/>
              <a:t>6 Standards for Language</a:t>
            </a:r>
            <a:r>
              <a:rPr lang="en-US" b="1" dirty="0"/>
              <a:t> </a:t>
            </a:r>
            <a:br>
              <a:rPr lang="en-US" b="1" dirty="0"/>
            </a:br>
            <a:endParaRPr lang="en-US" b="1" dirty="0"/>
          </a:p>
          <a:p>
            <a:pPr defTabSz="931774">
              <a:spcBef>
                <a:spcPct val="0"/>
              </a:spcBef>
              <a:defRPr/>
            </a:pPr>
            <a:r>
              <a:rPr lang="en-US" b="1" dirty="0"/>
              <a:t>Content Specific Literacy standards include</a:t>
            </a:r>
            <a:r>
              <a:rPr lang="en-US" b="1" baseline="0" dirty="0"/>
              <a:t> 10 standards for </a:t>
            </a:r>
            <a:r>
              <a:rPr lang="en-US" b="1" dirty="0"/>
              <a:t>reading and 10 for writing:</a:t>
            </a:r>
          </a:p>
          <a:p>
            <a:pPr eaLnBrk="1" hangingPunct="1">
              <a:spcBef>
                <a:spcPct val="0"/>
              </a:spcBef>
              <a:buFontTx/>
              <a:buNone/>
            </a:pPr>
            <a:endParaRPr lang="en-US" dirty="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EDF399-2768-4BAE-BD65-EF928FF09502}" type="slidenum">
              <a:rPr lang="en-US" smtClean="0">
                <a:solidFill>
                  <a:prstClr val="black"/>
                </a:solidFill>
              </a:rPr>
              <a:pPr fontAlgn="base">
                <a:spcBef>
                  <a:spcPct val="0"/>
                </a:spcBef>
                <a:spcAft>
                  <a:spcPct val="0"/>
                </a:spcAft>
                <a:defRPr/>
              </a:pPr>
              <a:t>8</a:t>
            </a:fld>
            <a:endParaRPr lang="en-US">
              <a:solidFill>
                <a:prstClr val="black"/>
              </a:solidFill>
            </a:endParaRPr>
          </a:p>
        </p:txBody>
      </p:sp>
    </p:spTree>
    <p:extLst>
      <p:ext uri="{BB962C8B-B14F-4D97-AF65-F5344CB8AC3E}">
        <p14:creationId xmlns:p14="http://schemas.microsoft.com/office/powerpoint/2010/main" val="965149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5249ABC-D17C-4E42-9D23-1B2D3F25211E}" type="slidenum">
              <a:rPr lang="en-US" altLang="en-US"/>
              <a:pPr eaLnBrk="1" hangingPunct="1"/>
              <a:t>9</a:t>
            </a:fld>
            <a:endParaRPr lang="en-US" altLang="en-US"/>
          </a:p>
        </p:txBody>
      </p:sp>
      <p:sp>
        <p:nvSpPr>
          <p:cNvPr id="5837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8372" name="Rectangle 3"/>
          <p:cNvSpPr>
            <a:spLocks noGrp="1" noChangeArrowheads="1"/>
          </p:cNvSpPr>
          <p:nvPr>
            <p:ph type="body" idx="1"/>
          </p:nvPr>
        </p:nvSpPr>
        <p:spPr bwMode="auto">
          <a:xfrm>
            <a:off x="934720" y="4394809"/>
            <a:ext cx="5140960" cy="4164013"/>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altLang="en-US" b="1" dirty="0"/>
              <a:t>Carole </a:t>
            </a:r>
          </a:p>
          <a:p>
            <a:r>
              <a:rPr lang="en-US" altLang="en-US" b="1" dirty="0"/>
              <a:t>Mantra—we need students that </a:t>
            </a:r>
            <a:r>
              <a:rPr lang="en-US" altLang="en-US" b="1" dirty="0">
                <a:solidFill>
                  <a:srgbClr val="0070C0"/>
                </a:solidFill>
              </a:rPr>
              <a:t>“read like detectives and write like reporters” </a:t>
            </a:r>
            <a:r>
              <a:rPr lang="en-US" altLang="en-US" b="1" dirty="0"/>
              <a:t>(Coleman)</a:t>
            </a:r>
          </a:p>
          <a:p>
            <a:endParaRPr lang="en-US" altLang="en-US" b="1" dirty="0"/>
          </a:p>
        </p:txBody>
      </p:sp>
    </p:spTree>
    <p:extLst>
      <p:ext uri="{BB962C8B-B14F-4D97-AF65-F5344CB8AC3E}">
        <p14:creationId xmlns:p14="http://schemas.microsoft.com/office/powerpoint/2010/main" val="3503825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84CE94C-B430-49A0-872F-DBC6EF84D122}"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A651A-3965-4956-90B2-4A130CE0E394}" type="slidenum">
              <a:rPr lang="en-US" smtClean="0"/>
              <a:t>‹#›</a:t>
            </a:fld>
            <a:endParaRPr lang="en-US"/>
          </a:p>
        </p:txBody>
      </p:sp>
    </p:spTree>
    <p:extLst>
      <p:ext uri="{BB962C8B-B14F-4D97-AF65-F5344CB8AC3E}">
        <p14:creationId xmlns:p14="http://schemas.microsoft.com/office/powerpoint/2010/main" val="1636620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4CE94C-B430-49A0-872F-DBC6EF84D122}"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A651A-3965-4956-90B2-4A130CE0E394}" type="slidenum">
              <a:rPr lang="en-US" smtClean="0"/>
              <a:t>‹#›</a:t>
            </a:fld>
            <a:endParaRPr lang="en-US"/>
          </a:p>
        </p:txBody>
      </p:sp>
    </p:spTree>
    <p:extLst>
      <p:ext uri="{BB962C8B-B14F-4D97-AF65-F5344CB8AC3E}">
        <p14:creationId xmlns:p14="http://schemas.microsoft.com/office/powerpoint/2010/main" val="93972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4CE94C-B430-49A0-872F-DBC6EF84D122}"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A651A-3965-4956-90B2-4A130CE0E394}" type="slidenum">
              <a:rPr lang="en-US" smtClean="0"/>
              <a:t>‹#›</a:t>
            </a:fld>
            <a:endParaRPr lang="en-US"/>
          </a:p>
        </p:txBody>
      </p:sp>
    </p:spTree>
    <p:extLst>
      <p:ext uri="{BB962C8B-B14F-4D97-AF65-F5344CB8AC3E}">
        <p14:creationId xmlns:p14="http://schemas.microsoft.com/office/powerpoint/2010/main" val="1984556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F88EE718-5ECF-47CF-8294-322380B4F605}" type="datetimeFigureOut">
              <a:rPr lang="en-US" smtClean="0"/>
              <a:pPr/>
              <a:t>11/26/2017</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solidFill>
                <a:srgbClr val="D6ECFF"/>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41CEB8D2-81AA-44ED-A9B7-D85E24D6B680}"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421418014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88EE718-5ECF-47CF-8294-322380B4F605}" type="datetimeFigureOut">
              <a:rPr lang="en-US" smtClean="0">
                <a:solidFill>
                  <a:srgbClr val="4E5B6F"/>
                </a:solidFill>
              </a:rPr>
              <a:pPr/>
              <a:t>11/26/2017</a:t>
            </a:fld>
            <a:endParaRPr lang="en-US">
              <a:solidFill>
                <a:srgbClr val="4E5B6F"/>
              </a:solidFill>
            </a:endParaRPr>
          </a:p>
        </p:txBody>
      </p:sp>
      <p:sp>
        <p:nvSpPr>
          <p:cNvPr id="5" name="Footer Placeholder 4"/>
          <p:cNvSpPr>
            <a:spLocks noGrp="1"/>
          </p:cNvSpPr>
          <p:nvPr>
            <p:ph type="ftr" sz="quarter" idx="11"/>
          </p:nvPr>
        </p:nvSpPr>
        <p:spPr/>
        <p:txBody>
          <a:bodyPr/>
          <a:lstStyle/>
          <a:p>
            <a:endParaRPr lang="en-US">
              <a:solidFill>
                <a:srgbClr val="4E5B6F"/>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330800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F88EE718-5ECF-47CF-8294-322380B4F605}" type="datetimeFigureOut">
              <a:rPr lang="en-US" smtClean="0">
                <a:solidFill>
                  <a:srgbClr val="4E5B6F"/>
                </a:solidFill>
              </a:rPr>
              <a:pPr/>
              <a:t>11/26/2017</a:t>
            </a:fld>
            <a:endParaRPr lang="en-US">
              <a:solidFill>
                <a:srgbClr val="4E5B6F"/>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41CEB8D2-81AA-44ED-A9B7-D85E24D6B680}"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4E5B6F"/>
              </a:solidFill>
            </a:endParaRPr>
          </a:p>
        </p:txBody>
      </p:sp>
    </p:spTree>
    <p:extLst>
      <p:ext uri="{BB962C8B-B14F-4D97-AF65-F5344CB8AC3E}">
        <p14:creationId xmlns:p14="http://schemas.microsoft.com/office/powerpoint/2010/main" val="377243845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F88EE718-5ECF-47CF-8294-322380B4F605}" type="datetimeFigureOut">
              <a:rPr lang="en-US" smtClean="0">
                <a:solidFill>
                  <a:srgbClr val="4E5B6F"/>
                </a:solidFill>
              </a:rPr>
              <a:pPr/>
              <a:t>11/26/2017</a:t>
            </a:fld>
            <a:endParaRPr lang="en-US">
              <a:solidFill>
                <a:srgbClr val="4E5B6F"/>
              </a:solidFill>
            </a:endParaRPr>
          </a:p>
        </p:txBody>
      </p:sp>
      <p:sp>
        <p:nvSpPr>
          <p:cNvPr id="10" name="Slide Number Placeholder 9"/>
          <p:cNvSpPr>
            <a:spLocks noGrp="1"/>
          </p:cNvSpPr>
          <p:nvPr>
            <p:ph type="sldNum" sz="quarter" idx="16"/>
          </p:nvPr>
        </p:nvSpPr>
        <p:spPr/>
        <p:txBody>
          <a:bodyPr rtlCol="0"/>
          <a:lstStyle/>
          <a:p>
            <a:fld id="{41CEB8D2-81AA-44ED-A9B7-D85E24D6B68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4E5B6F"/>
              </a:solidFill>
            </a:endParaRPr>
          </a:p>
        </p:txBody>
      </p:sp>
    </p:spTree>
    <p:extLst>
      <p:ext uri="{BB962C8B-B14F-4D97-AF65-F5344CB8AC3E}">
        <p14:creationId xmlns:p14="http://schemas.microsoft.com/office/powerpoint/2010/main" val="1016109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F88EE718-5ECF-47CF-8294-322380B4F605}" type="datetimeFigureOut">
              <a:rPr lang="en-US" smtClean="0">
                <a:solidFill>
                  <a:srgbClr val="4E5B6F"/>
                </a:solidFill>
              </a:rPr>
              <a:pPr/>
              <a:t>11/26/2017</a:t>
            </a:fld>
            <a:endParaRPr lang="en-US">
              <a:solidFill>
                <a:srgbClr val="4E5B6F"/>
              </a:solidFill>
            </a:endParaRPr>
          </a:p>
        </p:txBody>
      </p:sp>
      <p:sp>
        <p:nvSpPr>
          <p:cNvPr id="12" name="Slide Number Placeholder 11"/>
          <p:cNvSpPr>
            <a:spLocks noGrp="1"/>
          </p:cNvSpPr>
          <p:nvPr>
            <p:ph type="sldNum" sz="quarter" idx="16"/>
          </p:nvPr>
        </p:nvSpPr>
        <p:spPr/>
        <p:txBody>
          <a:bodyPr rtlCol="0"/>
          <a:lstStyle/>
          <a:p>
            <a:fld id="{41CEB8D2-81AA-44ED-A9B7-D85E24D6B68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4E5B6F"/>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963622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88EE718-5ECF-47CF-8294-322380B4F605}" type="datetimeFigureOut">
              <a:rPr lang="en-US" smtClean="0">
                <a:solidFill>
                  <a:srgbClr val="4E5B6F"/>
                </a:solidFill>
              </a:rPr>
              <a:pPr/>
              <a:t>11/26/2017</a:t>
            </a:fld>
            <a:endParaRPr lang="en-US">
              <a:solidFill>
                <a:srgbClr val="4E5B6F"/>
              </a:solidFill>
            </a:endParaRPr>
          </a:p>
        </p:txBody>
      </p:sp>
      <p:sp>
        <p:nvSpPr>
          <p:cNvPr id="4" name="Footer Placeholder 3"/>
          <p:cNvSpPr>
            <a:spLocks noGrp="1"/>
          </p:cNvSpPr>
          <p:nvPr>
            <p:ph type="ftr" sz="quarter" idx="11"/>
          </p:nvPr>
        </p:nvSpPr>
        <p:spPr/>
        <p:txBody>
          <a:bodyPr/>
          <a:lstStyle/>
          <a:p>
            <a:endParaRPr lang="en-US">
              <a:solidFill>
                <a:srgbClr val="4E5B6F"/>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Tree>
    <p:extLst>
      <p:ext uri="{BB962C8B-B14F-4D97-AF65-F5344CB8AC3E}">
        <p14:creationId xmlns:p14="http://schemas.microsoft.com/office/powerpoint/2010/main" val="390233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EE718-5ECF-47CF-8294-322380B4F605}" type="datetimeFigureOut">
              <a:rPr lang="en-US" smtClean="0">
                <a:solidFill>
                  <a:srgbClr val="4E5B6F"/>
                </a:solidFill>
              </a:rPr>
              <a:pPr/>
              <a:t>11/26/2017</a:t>
            </a:fld>
            <a:endParaRPr lang="en-US">
              <a:solidFill>
                <a:srgbClr val="4E5B6F"/>
              </a:solidFill>
            </a:endParaRPr>
          </a:p>
        </p:txBody>
      </p:sp>
      <p:sp>
        <p:nvSpPr>
          <p:cNvPr id="3" name="Footer Placeholder 2"/>
          <p:cNvSpPr>
            <a:spLocks noGrp="1"/>
          </p:cNvSpPr>
          <p:nvPr>
            <p:ph type="ftr" sz="quarter" idx="11"/>
          </p:nvPr>
        </p:nvSpPr>
        <p:spPr/>
        <p:txBody>
          <a:bodyPr/>
          <a:lstStyle/>
          <a:p>
            <a:endParaRPr lang="en-US">
              <a:solidFill>
                <a:srgbClr val="4E5B6F"/>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41CEB8D2-81AA-44ED-A9B7-D85E24D6B680}" type="slidenum">
              <a:rPr lang="en-US" smtClean="0">
                <a:solidFill>
                  <a:srgbClr val="4E5B6F"/>
                </a:solidFill>
              </a:rPr>
              <a:pPr/>
              <a:t>‹#›</a:t>
            </a:fld>
            <a:endParaRPr lang="en-US">
              <a:solidFill>
                <a:srgbClr val="4E5B6F"/>
              </a:solidFill>
            </a:endParaRPr>
          </a:p>
        </p:txBody>
      </p:sp>
    </p:spTree>
    <p:extLst>
      <p:ext uri="{BB962C8B-B14F-4D97-AF65-F5344CB8AC3E}">
        <p14:creationId xmlns:p14="http://schemas.microsoft.com/office/powerpoint/2010/main" val="106174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F88EE718-5ECF-47CF-8294-322380B4F605}" type="datetimeFigureOut">
              <a:rPr lang="en-US" smtClean="0">
                <a:solidFill>
                  <a:srgbClr val="4E5B6F"/>
                </a:solidFill>
              </a:rPr>
              <a:pPr/>
              <a:t>11/26/2017</a:t>
            </a:fld>
            <a:endParaRPr lang="en-US">
              <a:solidFill>
                <a:srgbClr val="4E5B6F"/>
              </a:solidFill>
            </a:endParaRPr>
          </a:p>
        </p:txBody>
      </p:sp>
      <p:sp>
        <p:nvSpPr>
          <p:cNvPr id="6" name="Footer Placeholder 5"/>
          <p:cNvSpPr>
            <a:spLocks noGrp="1"/>
          </p:cNvSpPr>
          <p:nvPr>
            <p:ph type="ftr" sz="quarter" idx="11"/>
          </p:nvPr>
        </p:nvSpPr>
        <p:spPr/>
        <p:txBody>
          <a:bodyPr/>
          <a:lstStyle/>
          <a:p>
            <a:endParaRPr lang="en-US">
              <a:solidFill>
                <a:srgbClr val="4E5B6F"/>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308353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4CE94C-B430-49A0-872F-DBC6EF84D122}"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A651A-3965-4956-90B2-4A130CE0E394}" type="slidenum">
              <a:rPr lang="en-US" smtClean="0"/>
              <a:t>‹#›</a:t>
            </a:fld>
            <a:endParaRPr lang="en-US"/>
          </a:p>
        </p:txBody>
      </p:sp>
    </p:spTree>
    <p:extLst>
      <p:ext uri="{BB962C8B-B14F-4D97-AF65-F5344CB8AC3E}">
        <p14:creationId xmlns:p14="http://schemas.microsoft.com/office/powerpoint/2010/main" val="2341231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fld id="{F88EE718-5ECF-47CF-8294-322380B4F605}" type="datetimeFigureOut">
              <a:rPr lang="en-US" smtClean="0">
                <a:solidFill>
                  <a:srgbClr val="4E5B6F"/>
                </a:solidFill>
              </a:rPr>
              <a:pPr/>
              <a:t>11/26/2017</a:t>
            </a:fld>
            <a:endParaRPr lang="en-US">
              <a:solidFill>
                <a:srgbClr val="4E5B6F"/>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41CEB8D2-81AA-44ED-A9B7-D85E24D6B680}"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solidFill>
                <a:srgbClr val="4E5B6F"/>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336160848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8EE718-5ECF-47CF-8294-322380B4F605}" type="datetimeFigureOut">
              <a:rPr lang="en-US" smtClean="0">
                <a:solidFill>
                  <a:srgbClr val="4E5B6F"/>
                </a:solidFill>
              </a:rPr>
              <a:pPr/>
              <a:t>11/26/2017</a:t>
            </a:fld>
            <a:endParaRPr lang="en-US">
              <a:solidFill>
                <a:srgbClr val="4E5B6F"/>
              </a:solidFill>
            </a:endParaRPr>
          </a:p>
        </p:txBody>
      </p:sp>
      <p:sp>
        <p:nvSpPr>
          <p:cNvPr id="5" name="Footer Placeholder 4"/>
          <p:cNvSpPr>
            <a:spLocks noGrp="1"/>
          </p:cNvSpPr>
          <p:nvPr>
            <p:ph type="ftr" sz="quarter" idx="11"/>
          </p:nvPr>
        </p:nvSpPr>
        <p:spPr/>
        <p:txBody>
          <a:bodyPr/>
          <a:lstStyle/>
          <a:p>
            <a:endParaRPr lang="en-US">
              <a:solidFill>
                <a:srgbClr val="4E5B6F"/>
              </a:solidFill>
            </a:endParaRPr>
          </a:p>
        </p:txBody>
      </p:sp>
      <p:sp>
        <p:nvSpPr>
          <p:cNvPr id="6" name="Slide Number Placeholder 5"/>
          <p:cNvSpPr>
            <a:spLocks noGrp="1"/>
          </p:cNvSpPr>
          <p:nvPr>
            <p:ph type="sldNum" sz="quarter" idx="12"/>
          </p:nvPr>
        </p:nvSpPr>
        <p:spPr/>
        <p:txBody>
          <a:bodyPr/>
          <a:lstStyle/>
          <a:p>
            <a:fld id="{41CEB8D2-81AA-44ED-A9B7-D85E24D6B680}" type="slidenum">
              <a:rPr lang="en-US" smtClean="0"/>
              <a:pPr/>
              <a:t>‹#›</a:t>
            </a:fld>
            <a:endParaRPr lang="en-US"/>
          </a:p>
        </p:txBody>
      </p:sp>
    </p:spTree>
    <p:extLst>
      <p:ext uri="{BB962C8B-B14F-4D97-AF65-F5344CB8AC3E}">
        <p14:creationId xmlns:p14="http://schemas.microsoft.com/office/powerpoint/2010/main" val="2881610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F88EE718-5ECF-47CF-8294-322380B4F605}" type="datetimeFigureOut">
              <a:rPr lang="en-US" smtClean="0">
                <a:solidFill>
                  <a:srgbClr val="4E5B6F"/>
                </a:solidFill>
              </a:rPr>
              <a:pPr/>
              <a:t>11/26/2017</a:t>
            </a:fld>
            <a:endParaRPr lang="en-US">
              <a:solidFill>
                <a:srgbClr val="4E5B6F"/>
              </a:solidFill>
            </a:endParaRPr>
          </a:p>
        </p:txBody>
      </p:sp>
      <p:sp>
        <p:nvSpPr>
          <p:cNvPr id="5" name="Footer Placeholder 4"/>
          <p:cNvSpPr>
            <a:spLocks noGrp="1"/>
          </p:cNvSpPr>
          <p:nvPr>
            <p:ph type="ftr" sz="quarter" idx="11"/>
          </p:nvPr>
        </p:nvSpPr>
        <p:spPr>
          <a:xfrm>
            <a:off x="609602" y="6248208"/>
            <a:ext cx="7431311" cy="365125"/>
          </a:xfrm>
        </p:spPr>
        <p:txBody>
          <a:bodyPr/>
          <a:lstStyle/>
          <a:p>
            <a:endParaRPr lang="en-US">
              <a:solidFill>
                <a:srgbClr val="4E5B6F"/>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fld id="{41CEB8D2-81AA-44ED-A9B7-D85E24D6B680}" type="slidenum">
              <a:rPr lang="en-US" smtClean="0"/>
              <a:pPr/>
              <a:t>‹#›</a:t>
            </a:fld>
            <a:endParaRPr lang="en-US"/>
          </a:p>
        </p:txBody>
      </p:sp>
    </p:spTree>
    <p:extLst>
      <p:ext uri="{BB962C8B-B14F-4D97-AF65-F5344CB8AC3E}">
        <p14:creationId xmlns:p14="http://schemas.microsoft.com/office/powerpoint/2010/main" val="23569980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grpSp>
        <p:nvGrpSpPr>
          <p:cNvPr id="2" name="Group 31"/>
          <p:cNvGrpSpPr>
            <a:grpSpLocks/>
          </p:cNvGrpSpPr>
          <p:nvPr userDrawn="1"/>
        </p:nvGrpSpPr>
        <p:grpSpPr bwMode="auto">
          <a:xfrm>
            <a:off x="0" y="0"/>
            <a:ext cx="12192000" cy="1289050"/>
            <a:chOff x="0" y="-3175"/>
            <a:chExt cx="9144000" cy="1289050"/>
          </a:xfrm>
        </p:grpSpPr>
        <p:pic>
          <p:nvPicPr>
            <p:cNvPr id="3" name="Picture 9" descr="_0015_16.jpg"/>
            <p:cNvPicPr>
              <a:picLocks noChangeAspect="1"/>
            </p:cNvPicPr>
            <p:nvPr/>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4" name="Freeform 21"/>
            <p:cNvSpPr>
              <a:spLocks/>
            </p:cNvSpPr>
            <p:nvPr/>
          </p:nvSpPr>
          <p:spPr bwMode="auto">
            <a:xfrm>
              <a:off x="1371600" y="-3175"/>
              <a:ext cx="7256463"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sz="1800" dirty="0">
                <a:solidFill>
                  <a:prstClr val="black"/>
                </a:solidFill>
                <a:latin typeface="Arial" pitchFamily="-108" charset="0"/>
              </a:endParaRPr>
            </a:p>
          </p:txBody>
        </p:sp>
        <p:sp>
          <p:nvSpPr>
            <p:cNvPr id="5"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sz="1800" dirty="0">
                <a:solidFill>
                  <a:prstClr val="black"/>
                </a:solidFill>
                <a:latin typeface="Arial" pitchFamily="-108" charset="0"/>
              </a:endParaRPr>
            </a:p>
          </p:txBody>
        </p:sp>
      </p:grpSp>
      <p:sp>
        <p:nvSpPr>
          <p:cNvPr id="6" name="Slide Number Placeholder 2"/>
          <p:cNvSpPr>
            <a:spLocks noGrp="1"/>
          </p:cNvSpPr>
          <p:nvPr>
            <p:ph type="sldNum" sz="quarter" idx="10"/>
          </p:nvPr>
        </p:nvSpPr>
        <p:spPr/>
        <p:txBody>
          <a:bodyPr/>
          <a:lstStyle>
            <a:lvl1pPr>
              <a:defRPr>
                <a:solidFill>
                  <a:schemeClr val="bg1">
                    <a:lumMod val="65000"/>
                  </a:schemeClr>
                </a:solidFill>
              </a:defRPr>
            </a:lvl1pPr>
          </a:lstStyle>
          <a:p>
            <a:pPr>
              <a:defRPr/>
            </a:pPr>
            <a:fld id="{35ABA00C-C5E4-4972-BD66-23E3E72AEF27}" type="slidenum">
              <a:rPr lang="en-US">
                <a:solidFill>
                  <a:prstClr val="white">
                    <a:lumMod val="65000"/>
                  </a:prstClr>
                </a:solidFill>
              </a:rPr>
              <a:pPr>
                <a:defRPr/>
              </a:pPr>
              <a:t>‹#›</a:t>
            </a:fld>
            <a:endParaRPr lang="en-US" dirty="0">
              <a:solidFill>
                <a:prstClr val="white">
                  <a:lumMod val="65000"/>
                </a:prstClr>
              </a:solidFill>
            </a:endParaRPr>
          </a:p>
        </p:txBody>
      </p:sp>
      <p:sp>
        <p:nvSpPr>
          <p:cNvPr id="7" name="Footer Placeholder 3"/>
          <p:cNvSpPr>
            <a:spLocks noGrp="1"/>
          </p:cNvSpPr>
          <p:nvPr>
            <p:ph type="ftr" sz="quarter" idx="11"/>
          </p:nvPr>
        </p:nvSpPr>
        <p:spPr/>
        <p:txBody>
          <a:bodyPr/>
          <a:lstStyle>
            <a:lvl1pPr>
              <a:defRPr/>
            </a:lvl1pPr>
          </a:lstStyle>
          <a:p>
            <a:pPr>
              <a:defRPr/>
            </a:pPr>
            <a:r>
              <a:rPr lang="en-US">
                <a:solidFill>
                  <a:srgbClr val="4E5B6F"/>
                </a:solidFill>
              </a:rPr>
              <a:t>Source:</a:t>
            </a:r>
          </a:p>
        </p:txBody>
      </p:sp>
    </p:spTree>
    <p:extLst>
      <p:ext uri="{BB962C8B-B14F-4D97-AF65-F5344CB8AC3E}">
        <p14:creationId xmlns:p14="http://schemas.microsoft.com/office/powerpoint/2010/main" val="3574887194"/>
      </p:ext>
    </p:extLst>
  </p:cSld>
  <p:clrMapOvr>
    <a:masterClrMapping/>
  </p:clrMapOvr>
  <p:transition spd="med" advClick="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62051" y="192088"/>
            <a:ext cx="10883900" cy="5903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7"/>
          <p:cNvSpPr>
            <a:spLocks noGrp="1" noChangeArrowheads="1"/>
          </p:cNvSpPr>
          <p:nvPr>
            <p:ph type="dt" sz="half" idx="10"/>
          </p:nvPr>
        </p:nvSpPr>
        <p:spPr>
          <a:ln/>
        </p:spPr>
        <p:txBody>
          <a:bodyPr/>
          <a:lstStyle>
            <a:lvl1pPr>
              <a:defRPr/>
            </a:lvl1pPr>
          </a:lstStyle>
          <a:p>
            <a:pPr>
              <a:defRPr/>
            </a:pPr>
            <a:endParaRPr lang="en-US">
              <a:solidFill>
                <a:srgbClr val="4E5B6F"/>
              </a:solidFill>
            </a:endParaRPr>
          </a:p>
        </p:txBody>
      </p:sp>
      <p:sp>
        <p:nvSpPr>
          <p:cNvPr id="4" name="Rectangle 68"/>
          <p:cNvSpPr>
            <a:spLocks noGrp="1" noChangeArrowheads="1"/>
          </p:cNvSpPr>
          <p:nvPr>
            <p:ph type="ftr" sz="quarter" idx="11"/>
          </p:nvPr>
        </p:nvSpPr>
        <p:spPr>
          <a:ln/>
        </p:spPr>
        <p:txBody>
          <a:bodyPr/>
          <a:lstStyle>
            <a:lvl1pPr>
              <a:defRPr/>
            </a:lvl1pPr>
          </a:lstStyle>
          <a:p>
            <a:pPr>
              <a:defRPr/>
            </a:pPr>
            <a:endParaRPr lang="en-US">
              <a:solidFill>
                <a:srgbClr val="4E5B6F"/>
              </a:solidFill>
            </a:endParaRPr>
          </a:p>
        </p:txBody>
      </p:sp>
      <p:sp>
        <p:nvSpPr>
          <p:cNvPr id="5" name="Rectangle 69"/>
          <p:cNvSpPr>
            <a:spLocks noGrp="1" noChangeArrowheads="1"/>
          </p:cNvSpPr>
          <p:nvPr>
            <p:ph type="sldNum" sz="quarter" idx="12"/>
          </p:nvPr>
        </p:nvSpPr>
        <p:spPr>
          <a:ln/>
        </p:spPr>
        <p:txBody>
          <a:bodyPr/>
          <a:lstStyle>
            <a:lvl1pPr>
              <a:defRPr/>
            </a:lvl1pPr>
          </a:lstStyle>
          <a:p>
            <a:pPr>
              <a:defRPr/>
            </a:pPr>
            <a:fld id="{786C6865-246D-47AF-A618-F4ABEA913A5D}" type="slidenum">
              <a:rPr lang="en-US"/>
              <a:pPr>
                <a:defRPr/>
              </a:pPr>
              <a:t>‹#›</a:t>
            </a:fld>
            <a:endParaRPr lang="en-US"/>
          </a:p>
        </p:txBody>
      </p:sp>
    </p:spTree>
    <p:extLst>
      <p:ext uri="{BB962C8B-B14F-4D97-AF65-F5344CB8AC3E}">
        <p14:creationId xmlns:p14="http://schemas.microsoft.com/office/powerpoint/2010/main" val="1046256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F88EE718-5ECF-47CF-8294-322380B4F605}" type="datetimeFigureOut">
              <a:rPr lang="en-US" smtClean="0"/>
              <a:pPr/>
              <a:t>11/26/2017</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solidFill>
                <a:srgbClr val="D6ECFF"/>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41CEB8D2-81AA-44ED-A9B7-D85E24D6B680}"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412770292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88EE718-5ECF-47CF-8294-322380B4F605}" type="datetimeFigureOut">
              <a:rPr lang="en-US" smtClean="0">
                <a:solidFill>
                  <a:srgbClr val="4E5B6F"/>
                </a:solidFill>
              </a:rPr>
              <a:pPr/>
              <a:t>11/26/2017</a:t>
            </a:fld>
            <a:endParaRPr lang="en-US">
              <a:solidFill>
                <a:srgbClr val="4E5B6F"/>
              </a:solidFill>
            </a:endParaRPr>
          </a:p>
        </p:txBody>
      </p:sp>
      <p:sp>
        <p:nvSpPr>
          <p:cNvPr id="5" name="Footer Placeholder 4"/>
          <p:cNvSpPr>
            <a:spLocks noGrp="1"/>
          </p:cNvSpPr>
          <p:nvPr>
            <p:ph type="ftr" sz="quarter" idx="11"/>
          </p:nvPr>
        </p:nvSpPr>
        <p:spPr/>
        <p:txBody>
          <a:bodyPr/>
          <a:lstStyle/>
          <a:p>
            <a:endParaRPr lang="en-US">
              <a:solidFill>
                <a:srgbClr val="4E5B6F"/>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1272199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F88EE718-5ECF-47CF-8294-322380B4F605}" type="datetimeFigureOut">
              <a:rPr lang="en-US" smtClean="0">
                <a:solidFill>
                  <a:srgbClr val="4E5B6F"/>
                </a:solidFill>
              </a:rPr>
              <a:pPr/>
              <a:t>11/26/2017</a:t>
            </a:fld>
            <a:endParaRPr lang="en-US">
              <a:solidFill>
                <a:srgbClr val="4E5B6F"/>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41CEB8D2-81AA-44ED-A9B7-D85E24D6B680}"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4E5B6F"/>
              </a:solidFill>
            </a:endParaRPr>
          </a:p>
        </p:txBody>
      </p:sp>
    </p:spTree>
    <p:extLst>
      <p:ext uri="{BB962C8B-B14F-4D97-AF65-F5344CB8AC3E}">
        <p14:creationId xmlns:p14="http://schemas.microsoft.com/office/powerpoint/2010/main" val="169636047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F88EE718-5ECF-47CF-8294-322380B4F605}" type="datetimeFigureOut">
              <a:rPr lang="en-US" smtClean="0">
                <a:solidFill>
                  <a:srgbClr val="4E5B6F"/>
                </a:solidFill>
              </a:rPr>
              <a:pPr/>
              <a:t>11/26/2017</a:t>
            </a:fld>
            <a:endParaRPr lang="en-US">
              <a:solidFill>
                <a:srgbClr val="4E5B6F"/>
              </a:solidFill>
            </a:endParaRPr>
          </a:p>
        </p:txBody>
      </p:sp>
      <p:sp>
        <p:nvSpPr>
          <p:cNvPr id="10" name="Slide Number Placeholder 9"/>
          <p:cNvSpPr>
            <a:spLocks noGrp="1"/>
          </p:cNvSpPr>
          <p:nvPr>
            <p:ph type="sldNum" sz="quarter" idx="16"/>
          </p:nvPr>
        </p:nvSpPr>
        <p:spPr/>
        <p:txBody>
          <a:bodyPr rtlCol="0"/>
          <a:lstStyle/>
          <a:p>
            <a:fld id="{41CEB8D2-81AA-44ED-A9B7-D85E24D6B68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4E5B6F"/>
              </a:solidFill>
            </a:endParaRPr>
          </a:p>
        </p:txBody>
      </p:sp>
    </p:spTree>
    <p:extLst>
      <p:ext uri="{BB962C8B-B14F-4D97-AF65-F5344CB8AC3E}">
        <p14:creationId xmlns:p14="http://schemas.microsoft.com/office/powerpoint/2010/main" val="2815278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F88EE718-5ECF-47CF-8294-322380B4F605}" type="datetimeFigureOut">
              <a:rPr lang="en-US" smtClean="0">
                <a:solidFill>
                  <a:srgbClr val="4E5B6F"/>
                </a:solidFill>
              </a:rPr>
              <a:pPr/>
              <a:t>11/26/2017</a:t>
            </a:fld>
            <a:endParaRPr lang="en-US">
              <a:solidFill>
                <a:srgbClr val="4E5B6F"/>
              </a:solidFill>
            </a:endParaRPr>
          </a:p>
        </p:txBody>
      </p:sp>
      <p:sp>
        <p:nvSpPr>
          <p:cNvPr id="12" name="Slide Number Placeholder 11"/>
          <p:cNvSpPr>
            <a:spLocks noGrp="1"/>
          </p:cNvSpPr>
          <p:nvPr>
            <p:ph type="sldNum" sz="quarter" idx="16"/>
          </p:nvPr>
        </p:nvSpPr>
        <p:spPr/>
        <p:txBody>
          <a:bodyPr rtlCol="0"/>
          <a:lstStyle/>
          <a:p>
            <a:fld id="{41CEB8D2-81AA-44ED-A9B7-D85E24D6B68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4E5B6F"/>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690603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4CE94C-B430-49A0-872F-DBC6EF84D122}"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A651A-3965-4956-90B2-4A130CE0E394}" type="slidenum">
              <a:rPr lang="en-US" smtClean="0"/>
              <a:t>‹#›</a:t>
            </a:fld>
            <a:endParaRPr lang="en-US"/>
          </a:p>
        </p:txBody>
      </p:sp>
    </p:spTree>
    <p:extLst>
      <p:ext uri="{BB962C8B-B14F-4D97-AF65-F5344CB8AC3E}">
        <p14:creationId xmlns:p14="http://schemas.microsoft.com/office/powerpoint/2010/main" val="17450430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88EE718-5ECF-47CF-8294-322380B4F605}" type="datetimeFigureOut">
              <a:rPr lang="en-US" smtClean="0">
                <a:solidFill>
                  <a:srgbClr val="4E5B6F"/>
                </a:solidFill>
              </a:rPr>
              <a:pPr/>
              <a:t>11/26/2017</a:t>
            </a:fld>
            <a:endParaRPr lang="en-US">
              <a:solidFill>
                <a:srgbClr val="4E5B6F"/>
              </a:solidFill>
            </a:endParaRPr>
          </a:p>
        </p:txBody>
      </p:sp>
      <p:sp>
        <p:nvSpPr>
          <p:cNvPr id="4" name="Footer Placeholder 3"/>
          <p:cNvSpPr>
            <a:spLocks noGrp="1"/>
          </p:cNvSpPr>
          <p:nvPr>
            <p:ph type="ftr" sz="quarter" idx="11"/>
          </p:nvPr>
        </p:nvSpPr>
        <p:spPr/>
        <p:txBody>
          <a:bodyPr/>
          <a:lstStyle/>
          <a:p>
            <a:endParaRPr lang="en-US">
              <a:solidFill>
                <a:srgbClr val="4E5B6F"/>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Tree>
    <p:extLst>
      <p:ext uri="{BB962C8B-B14F-4D97-AF65-F5344CB8AC3E}">
        <p14:creationId xmlns:p14="http://schemas.microsoft.com/office/powerpoint/2010/main" val="16062659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EE718-5ECF-47CF-8294-322380B4F605}" type="datetimeFigureOut">
              <a:rPr lang="en-US" smtClean="0">
                <a:solidFill>
                  <a:srgbClr val="4E5B6F"/>
                </a:solidFill>
              </a:rPr>
              <a:pPr/>
              <a:t>11/26/2017</a:t>
            </a:fld>
            <a:endParaRPr lang="en-US">
              <a:solidFill>
                <a:srgbClr val="4E5B6F"/>
              </a:solidFill>
            </a:endParaRPr>
          </a:p>
        </p:txBody>
      </p:sp>
      <p:sp>
        <p:nvSpPr>
          <p:cNvPr id="3" name="Footer Placeholder 2"/>
          <p:cNvSpPr>
            <a:spLocks noGrp="1"/>
          </p:cNvSpPr>
          <p:nvPr>
            <p:ph type="ftr" sz="quarter" idx="11"/>
          </p:nvPr>
        </p:nvSpPr>
        <p:spPr/>
        <p:txBody>
          <a:bodyPr/>
          <a:lstStyle/>
          <a:p>
            <a:endParaRPr lang="en-US">
              <a:solidFill>
                <a:srgbClr val="4E5B6F"/>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41CEB8D2-81AA-44ED-A9B7-D85E24D6B680}" type="slidenum">
              <a:rPr lang="en-US" smtClean="0">
                <a:solidFill>
                  <a:srgbClr val="4E5B6F"/>
                </a:solidFill>
              </a:rPr>
              <a:pPr/>
              <a:t>‹#›</a:t>
            </a:fld>
            <a:endParaRPr lang="en-US">
              <a:solidFill>
                <a:srgbClr val="4E5B6F"/>
              </a:solidFill>
            </a:endParaRPr>
          </a:p>
        </p:txBody>
      </p:sp>
    </p:spTree>
    <p:extLst>
      <p:ext uri="{BB962C8B-B14F-4D97-AF65-F5344CB8AC3E}">
        <p14:creationId xmlns:p14="http://schemas.microsoft.com/office/powerpoint/2010/main" val="2469679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F88EE718-5ECF-47CF-8294-322380B4F605}" type="datetimeFigureOut">
              <a:rPr lang="en-US" smtClean="0">
                <a:solidFill>
                  <a:srgbClr val="4E5B6F"/>
                </a:solidFill>
              </a:rPr>
              <a:pPr/>
              <a:t>11/26/2017</a:t>
            </a:fld>
            <a:endParaRPr lang="en-US">
              <a:solidFill>
                <a:srgbClr val="4E5B6F"/>
              </a:solidFill>
            </a:endParaRPr>
          </a:p>
        </p:txBody>
      </p:sp>
      <p:sp>
        <p:nvSpPr>
          <p:cNvPr id="6" name="Footer Placeholder 5"/>
          <p:cNvSpPr>
            <a:spLocks noGrp="1"/>
          </p:cNvSpPr>
          <p:nvPr>
            <p:ph type="ftr" sz="quarter" idx="11"/>
          </p:nvPr>
        </p:nvSpPr>
        <p:spPr/>
        <p:txBody>
          <a:bodyPr/>
          <a:lstStyle/>
          <a:p>
            <a:endParaRPr lang="en-US">
              <a:solidFill>
                <a:srgbClr val="4E5B6F"/>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4521125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fld id="{F88EE718-5ECF-47CF-8294-322380B4F605}" type="datetimeFigureOut">
              <a:rPr lang="en-US" smtClean="0">
                <a:solidFill>
                  <a:srgbClr val="4E5B6F"/>
                </a:solidFill>
              </a:rPr>
              <a:pPr/>
              <a:t>11/26/2017</a:t>
            </a:fld>
            <a:endParaRPr lang="en-US">
              <a:solidFill>
                <a:srgbClr val="4E5B6F"/>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41CEB8D2-81AA-44ED-A9B7-D85E24D6B680}"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solidFill>
                <a:srgbClr val="4E5B6F"/>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664694671"/>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8EE718-5ECF-47CF-8294-322380B4F605}" type="datetimeFigureOut">
              <a:rPr lang="en-US" smtClean="0">
                <a:solidFill>
                  <a:srgbClr val="4E5B6F"/>
                </a:solidFill>
              </a:rPr>
              <a:pPr/>
              <a:t>11/26/2017</a:t>
            </a:fld>
            <a:endParaRPr lang="en-US">
              <a:solidFill>
                <a:srgbClr val="4E5B6F"/>
              </a:solidFill>
            </a:endParaRPr>
          </a:p>
        </p:txBody>
      </p:sp>
      <p:sp>
        <p:nvSpPr>
          <p:cNvPr id="5" name="Footer Placeholder 4"/>
          <p:cNvSpPr>
            <a:spLocks noGrp="1"/>
          </p:cNvSpPr>
          <p:nvPr>
            <p:ph type="ftr" sz="quarter" idx="11"/>
          </p:nvPr>
        </p:nvSpPr>
        <p:spPr/>
        <p:txBody>
          <a:bodyPr/>
          <a:lstStyle/>
          <a:p>
            <a:endParaRPr lang="en-US">
              <a:solidFill>
                <a:srgbClr val="4E5B6F"/>
              </a:solidFill>
            </a:endParaRPr>
          </a:p>
        </p:txBody>
      </p:sp>
      <p:sp>
        <p:nvSpPr>
          <p:cNvPr id="6" name="Slide Number Placeholder 5"/>
          <p:cNvSpPr>
            <a:spLocks noGrp="1"/>
          </p:cNvSpPr>
          <p:nvPr>
            <p:ph type="sldNum" sz="quarter" idx="12"/>
          </p:nvPr>
        </p:nvSpPr>
        <p:spPr/>
        <p:txBody>
          <a:bodyPr/>
          <a:lstStyle/>
          <a:p>
            <a:fld id="{41CEB8D2-81AA-44ED-A9B7-D85E24D6B680}" type="slidenum">
              <a:rPr lang="en-US" smtClean="0"/>
              <a:pPr/>
              <a:t>‹#›</a:t>
            </a:fld>
            <a:endParaRPr lang="en-US"/>
          </a:p>
        </p:txBody>
      </p:sp>
    </p:spTree>
    <p:extLst>
      <p:ext uri="{BB962C8B-B14F-4D97-AF65-F5344CB8AC3E}">
        <p14:creationId xmlns:p14="http://schemas.microsoft.com/office/powerpoint/2010/main" val="7408962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F88EE718-5ECF-47CF-8294-322380B4F605}" type="datetimeFigureOut">
              <a:rPr lang="en-US" smtClean="0">
                <a:solidFill>
                  <a:srgbClr val="4E5B6F"/>
                </a:solidFill>
              </a:rPr>
              <a:pPr/>
              <a:t>11/26/2017</a:t>
            </a:fld>
            <a:endParaRPr lang="en-US">
              <a:solidFill>
                <a:srgbClr val="4E5B6F"/>
              </a:solidFill>
            </a:endParaRPr>
          </a:p>
        </p:txBody>
      </p:sp>
      <p:sp>
        <p:nvSpPr>
          <p:cNvPr id="5" name="Footer Placeholder 4"/>
          <p:cNvSpPr>
            <a:spLocks noGrp="1"/>
          </p:cNvSpPr>
          <p:nvPr>
            <p:ph type="ftr" sz="quarter" idx="11"/>
          </p:nvPr>
        </p:nvSpPr>
        <p:spPr>
          <a:xfrm>
            <a:off x="609602" y="6248208"/>
            <a:ext cx="7431311" cy="365125"/>
          </a:xfrm>
        </p:spPr>
        <p:txBody>
          <a:bodyPr/>
          <a:lstStyle/>
          <a:p>
            <a:endParaRPr lang="en-US">
              <a:solidFill>
                <a:srgbClr val="4E5B6F"/>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fld id="{41CEB8D2-81AA-44ED-A9B7-D85E24D6B680}" type="slidenum">
              <a:rPr lang="en-US" smtClean="0"/>
              <a:pPr/>
              <a:t>‹#›</a:t>
            </a:fld>
            <a:endParaRPr lang="en-US"/>
          </a:p>
        </p:txBody>
      </p:sp>
    </p:spTree>
    <p:extLst>
      <p:ext uri="{BB962C8B-B14F-4D97-AF65-F5344CB8AC3E}">
        <p14:creationId xmlns:p14="http://schemas.microsoft.com/office/powerpoint/2010/main" val="2065642723"/>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grpSp>
        <p:nvGrpSpPr>
          <p:cNvPr id="2" name="Group 31"/>
          <p:cNvGrpSpPr>
            <a:grpSpLocks/>
          </p:cNvGrpSpPr>
          <p:nvPr userDrawn="1"/>
        </p:nvGrpSpPr>
        <p:grpSpPr bwMode="auto">
          <a:xfrm>
            <a:off x="0" y="0"/>
            <a:ext cx="12192000" cy="1289050"/>
            <a:chOff x="0" y="-3175"/>
            <a:chExt cx="9144000" cy="1289050"/>
          </a:xfrm>
        </p:grpSpPr>
        <p:pic>
          <p:nvPicPr>
            <p:cNvPr id="3" name="Picture 9" descr="_0015_16.jpg"/>
            <p:cNvPicPr>
              <a:picLocks noChangeAspect="1"/>
            </p:cNvPicPr>
            <p:nvPr/>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4" name="Freeform 21"/>
            <p:cNvSpPr>
              <a:spLocks/>
            </p:cNvSpPr>
            <p:nvPr/>
          </p:nvSpPr>
          <p:spPr bwMode="auto">
            <a:xfrm>
              <a:off x="1371600" y="-3175"/>
              <a:ext cx="7256463"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sz="1800" dirty="0">
                <a:solidFill>
                  <a:prstClr val="black"/>
                </a:solidFill>
                <a:latin typeface="Arial" pitchFamily="-108" charset="0"/>
              </a:endParaRPr>
            </a:p>
          </p:txBody>
        </p:sp>
        <p:sp>
          <p:nvSpPr>
            <p:cNvPr id="5"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sz="1800" dirty="0">
                <a:solidFill>
                  <a:prstClr val="black"/>
                </a:solidFill>
                <a:latin typeface="Arial" pitchFamily="-108" charset="0"/>
              </a:endParaRPr>
            </a:p>
          </p:txBody>
        </p:sp>
      </p:grpSp>
      <p:sp>
        <p:nvSpPr>
          <p:cNvPr id="6" name="Slide Number Placeholder 2"/>
          <p:cNvSpPr>
            <a:spLocks noGrp="1"/>
          </p:cNvSpPr>
          <p:nvPr>
            <p:ph type="sldNum" sz="quarter" idx="10"/>
          </p:nvPr>
        </p:nvSpPr>
        <p:spPr/>
        <p:txBody>
          <a:bodyPr/>
          <a:lstStyle>
            <a:lvl1pPr>
              <a:defRPr>
                <a:solidFill>
                  <a:schemeClr val="bg1">
                    <a:lumMod val="65000"/>
                  </a:schemeClr>
                </a:solidFill>
              </a:defRPr>
            </a:lvl1pPr>
          </a:lstStyle>
          <a:p>
            <a:pPr>
              <a:defRPr/>
            </a:pPr>
            <a:fld id="{35ABA00C-C5E4-4972-BD66-23E3E72AEF27}" type="slidenum">
              <a:rPr lang="en-US">
                <a:solidFill>
                  <a:prstClr val="white">
                    <a:lumMod val="65000"/>
                  </a:prstClr>
                </a:solidFill>
              </a:rPr>
              <a:pPr>
                <a:defRPr/>
              </a:pPr>
              <a:t>‹#›</a:t>
            </a:fld>
            <a:endParaRPr lang="en-US" dirty="0">
              <a:solidFill>
                <a:prstClr val="white">
                  <a:lumMod val="65000"/>
                </a:prstClr>
              </a:solidFill>
            </a:endParaRPr>
          </a:p>
        </p:txBody>
      </p:sp>
      <p:sp>
        <p:nvSpPr>
          <p:cNvPr id="7" name="Footer Placeholder 3"/>
          <p:cNvSpPr>
            <a:spLocks noGrp="1"/>
          </p:cNvSpPr>
          <p:nvPr>
            <p:ph type="ftr" sz="quarter" idx="11"/>
          </p:nvPr>
        </p:nvSpPr>
        <p:spPr/>
        <p:txBody>
          <a:bodyPr/>
          <a:lstStyle>
            <a:lvl1pPr>
              <a:defRPr/>
            </a:lvl1pPr>
          </a:lstStyle>
          <a:p>
            <a:pPr>
              <a:defRPr/>
            </a:pPr>
            <a:r>
              <a:rPr lang="en-US">
                <a:solidFill>
                  <a:srgbClr val="4E5B6F"/>
                </a:solidFill>
              </a:rPr>
              <a:t>Source:</a:t>
            </a:r>
          </a:p>
        </p:txBody>
      </p:sp>
    </p:spTree>
    <p:extLst>
      <p:ext uri="{BB962C8B-B14F-4D97-AF65-F5344CB8AC3E}">
        <p14:creationId xmlns:p14="http://schemas.microsoft.com/office/powerpoint/2010/main" val="979477329"/>
      </p:ext>
    </p:extLst>
  </p:cSld>
  <p:clrMapOvr>
    <a:masterClrMapping/>
  </p:clrMapOvr>
  <p:transition spd="med" advClick="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752600"/>
            <a:ext cx="11176000" cy="3810000"/>
          </a:xfrm>
          <a:prstGeom prst="rect">
            <a:avLst/>
          </a:prstGeom>
        </p:spPr>
        <p:txBody>
          <a:bodyPr lIns="89879" tIns="44940" rIns="89879" bIns="449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6"/>
          <p:cNvSpPr>
            <a:spLocks noGrp="1"/>
          </p:cNvSpPr>
          <p:nvPr>
            <p:ph type="title"/>
          </p:nvPr>
        </p:nvSpPr>
        <p:spPr>
          <a:xfrm>
            <a:off x="3759200" y="0"/>
            <a:ext cx="8432800" cy="1219200"/>
          </a:xfrm>
          <a:prstGeom prst="rect">
            <a:avLst/>
          </a:prstGeom>
        </p:spPr>
        <p:txBody>
          <a:bodyPr lIns="89879" tIns="44940" rIns="89879" bIns="44940" anchor="ctr"/>
          <a:lstStyle>
            <a:lvl1pPr marL="168524" indent="0" algn="l">
              <a:defRPr sz="2800"/>
            </a:lvl1pPr>
          </a:lstStyle>
          <a:p>
            <a:r>
              <a:rPr lang="en-US" dirty="0"/>
              <a:t>Click to edit Master title style</a:t>
            </a:r>
          </a:p>
        </p:txBody>
      </p:sp>
      <p:sp>
        <p:nvSpPr>
          <p:cNvPr id="12" name="Slide Number Placeholder 4"/>
          <p:cNvSpPr>
            <a:spLocks noGrp="1"/>
          </p:cNvSpPr>
          <p:nvPr>
            <p:ph type="sldNum" sz="quarter" idx="12"/>
          </p:nvPr>
        </p:nvSpPr>
        <p:spPr>
          <a:xfrm>
            <a:off x="3" y="6569079"/>
            <a:ext cx="812800" cy="288925"/>
          </a:xfrm>
          <a:prstGeom prst="rect">
            <a:avLst/>
          </a:prstGeom>
        </p:spPr>
        <p:txBody>
          <a:bodyPr wrap="square">
            <a:normAutofit/>
          </a:bodyPr>
          <a:lstStyle>
            <a:lvl1pPr algn="ctr">
              <a:defRPr sz="1400">
                <a:solidFill>
                  <a:sysClr val="windowText" lastClr="000000"/>
                </a:solidFill>
              </a:defRPr>
            </a:lvl1pPr>
          </a:lstStyle>
          <a:p>
            <a:fld id="{CFC53C1E-EA2A-4099-BDC8-9BCDAEB0229E}" type="slidenum">
              <a:rPr lang="en-US" smtClean="0"/>
              <a:pPr/>
              <a:t>‹#›</a:t>
            </a:fld>
            <a:endParaRPr lang="en-US" dirty="0"/>
          </a:p>
        </p:txBody>
      </p:sp>
      <p:sp>
        <p:nvSpPr>
          <p:cNvPr id="14" name="Text Placeholder 6"/>
          <p:cNvSpPr>
            <a:spLocks noGrp="1"/>
          </p:cNvSpPr>
          <p:nvPr>
            <p:ph type="body" sz="quarter" idx="14" hasCustomPrompt="1"/>
          </p:nvPr>
        </p:nvSpPr>
        <p:spPr>
          <a:xfrm>
            <a:off x="1016003" y="6553200"/>
            <a:ext cx="5080000" cy="304800"/>
          </a:xfrm>
          <a:prstGeom prst="rect">
            <a:avLst/>
          </a:prstGeom>
        </p:spPr>
        <p:txBody>
          <a:bodyPr lIns="89879" tIns="44940" rIns="89879" bIns="44940"/>
          <a:lstStyle>
            <a:lvl1pPr>
              <a:buNone/>
              <a:defRPr sz="1200" b="1" i="1"/>
            </a:lvl1pPr>
          </a:lstStyle>
          <a:p>
            <a:pPr lvl="0"/>
            <a:r>
              <a:rPr lang="en-US" dirty="0"/>
              <a:t>Source:</a:t>
            </a:r>
          </a:p>
        </p:txBody>
      </p:sp>
    </p:spTree>
    <p:extLst>
      <p:ext uri="{BB962C8B-B14F-4D97-AF65-F5344CB8AC3E}">
        <p14:creationId xmlns:p14="http://schemas.microsoft.com/office/powerpoint/2010/main" val="26787348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4271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404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4CE94C-B430-49A0-872F-DBC6EF84D122}" type="datetimeFigureOut">
              <a:rPr lang="en-US" smtClean="0"/>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A651A-3965-4956-90B2-4A130CE0E394}" type="slidenum">
              <a:rPr lang="en-US" smtClean="0"/>
              <a:t>‹#›</a:t>
            </a:fld>
            <a:endParaRPr lang="en-US"/>
          </a:p>
        </p:txBody>
      </p:sp>
    </p:spTree>
    <p:extLst>
      <p:ext uri="{BB962C8B-B14F-4D97-AF65-F5344CB8AC3E}">
        <p14:creationId xmlns:p14="http://schemas.microsoft.com/office/powerpoint/2010/main" val="1762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84734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rPr>
              <a:pPr/>
              <a:t>11/26/2017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9199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00B111-EEFB-364D-9EED-4BD4DF450FF0}" type="datetimeFigureOut">
              <a:rPr lang="en-US" smtClean="0">
                <a:solidFill>
                  <a:prstClr val="black">
                    <a:tint val="75000"/>
                  </a:prstClr>
                </a:solidFill>
              </a:rPr>
              <a:pPr/>
              <a:t>11/26/2017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5728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00B111-EEFB-364D-9EED-4BD4DF450FF0}" type="datetimeFigureOut">
              <a:rPr lang="en-US" smtClean="0">
                <a:solidFill>
                  <a:prstClr val="black">
                    <a:tint val="75000"/>
                  </a:prstClr>
                </a:solidFill>
              </a:rPr>
              <a:pPr/>
              <a:t>11/26/2017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1025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0B111-EEFB-364D-9EED-4BD4DF450FF0}" type="datetimeFigureOut">
              <a:rPr lang="en-US" smtClean="0">
                <a:solidFill>
                  <a:prstClr val="black">
                    <a:tint val="75000"/>
                  </a:prstClr>
                </a:solidFill>
              </a:rPr>
              <a:pPr/>
              <a:t>11/26/2017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6001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rPr>
              <a:pPr/>
              <a:t>11/26/2017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901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rPr>
              <a:pPr/>
              <a:t>11/26/2017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57904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0215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7254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835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4CE94C-B430-49A0-872F-DBC6EF84D122}" type="datetimeFigureOut">
              <a:rPr lang="en-US" smtClean="0"/>
              <a:t>11/26/2017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8A651A-3965-4956-90B2-4A130CE0E394}" type="slidenum">
              <a:rPr lang="en-US" smtClean="0"/>
              <a:t>‹#›</a:t>
            </a:fld>
            <a:endParaRPr lang="en-US"/>
          </a:p>
        </p:txBody>
      </p:sp>
    </p:spTree>
    <p:extLst>
      <p:ext uri="{BB962C8B-B14F-4D97-AF65-F5344CB8AC3E}">
        <p14:creationId xmlns:p14="http://schemas.microsoft.com/office/powerpoint/2010/main" val="12746904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23884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2976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rPr>
              <a:pPr/>
              <a:t>11/26/2017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9246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00B111-EEFB-364D-9EED-4BD4DF450FF0}" type="datetimeFigureOut">
              <a:rPr lang="en-US" smtClean="0">
                <a:solidFill>
                  <a:prstClr val="black">
                    <a:tint val="75000"/>
                  </a:prstClr>
                </a:solidFill>
              </a:rPr>
              <a:pPr/>
              <a:t>11/26/2017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2318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00B111-EEFB-364D-9EED-4BD4DF450FF0}" type="datetimeFigureOut">
              <a:rPr lang="en-US" smtClean="0">
                <a:solidFill>
                  <a:prstClr val="black">
                    <a:tint val="75000"/>
                  </a:prstClr>
                </a:solidFill>
              </a:rPr>
              <a:pPr/>
              <a:t>11/26/2017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63099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0B111-EEFB-364D-9EED-4BD4DF450FF0}" type="datetimeFigureOut">
              <a:rPr lang="en-US" smtClean="0">
                <a:solidFill>
                  <a:prstClr val="black">
                    <a:tint val="75000"/>
                  </a:prstClr>
                </a:solidFill>
              </a:rPr>
              <a:pPr/>
              <a:t>11/26/2017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2785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rPr>
              <a:pPr/>
              <a:t>11/26/2017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5860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rPr>
              <a:pPr/>
              <a:t>11/26/2017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5219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9495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865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4CE94C-B430-49A0-872F-DBC6EF84D122}" type="datetimeFigureOut">
              <a:rPr lang="en-US" smtClean="0"/>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8A651A-3965-4956-90B2-4A130CE0E394}" type="slidenum">
              <a:rPr lang="en-US" smtClean="0"/>
              <a:t>‹#›</a:t>
            </a:fld>
            <a:endParaRPr lang="en-US"/>
          </a:p>
        </p:txBody>
      </p:sp>
    </p:spTree>
    <p:extLst>
      <p:ext uri="{BB962C8B-B14F-4D97-AF65-F5344CB8AC3E}">
        <p14:creationId xmlns:p14="http://schemas.microsoft.com/office/powerpoint/2010/main" val="28552207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3957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0045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8568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rPr>
              <a:pPr/>
              <a:t>11/26/2017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473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00B111-EEFB-364D-9EED-4BD4DF450FF0}" type="datetimeFigureOut">
              <a:rPr lang="en-US" smtClean="0">
                <a:solidFill>
                  <a:prstClr val="black">
                    <a:tint val="75000"/>
                  </a:prstClr>
                </a:solidFill>
              </a:rPr>
              <a:pPr/>
              <a:t>11/26/2017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9851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00B111-EEFB-364D-9EED-4BD4DF450FF0}" type="datetimeFigureOut">
              <a:rPr lang="en-US" smtClean="0">
                <a:solidFill>
                  <a:prstClr val="black">
                    <a:tint val="75000"/>
                  </a:prstClr>
                </a:solidFill>
              </a:rPr>
              <a:pPr/>
              <a:t>11/26/2017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6285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0B111-EEFB-364D-9EED-4BD4DF450FF0}" type="datetimeFigureOut">
              <a:rPr lang="en-US" smtClean="0">
                <a:solidFill>
                  <a:prstClr val="black">
                    <a:tint val="75000"/>
                  </a:prstClr>
                </a:solidFill>
              </a:rPr>
              <a:pPr/>
              <a:t>11/26/2017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764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rPr>
              <a:pPr/>
              <a:t>11/26/2017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430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rPr>
              <a:pPr/>
              <a:t>11/26/2017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4094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261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4CE94C-B430-49A0-872F-DBC6EF84D122}" type="datetimeFigureOut">
              <a:rPr lang="en-US" smtClean="0"/>
              <a:t>11/26/2017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8A651A-3965-4956-90B2-4A130CE0E394}" type="slidenum">
              <a:rPr lang="en-US" smtClean="0"/>
              <a:t>‹#›</a:t>
            </a:fld>
            <a:endParaRPr lang="en-US"/>
          </a:p>
        </p:txBody>
      </p:sp>
    </p:spTree>
    <p:extLst>
      <p:ext uri="{BB962C8B-B14F-4D97-AF65-F5344CB8AC3E}">
        <p14:creationId xmlns:p14="http://schemas.microsoft.com/office/powerpoint/2010/main" val="41026816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95341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88113"/>
            <a:ext cx="12192000" cy="381000"/>
          </a:xfrm>
          <a:prstGeom prst="rect">
            <a:avLst/>
          </a:prstGeom>
          <a:solidFill>
            <a:schemeClr val="bg1"/>
          </a:solidFill>
          <a:ln w="9525">
            <a:noFill/>
            <a:miter lim="800000"/>
            <a:headEnd/>
            <a:tailEnd/>
          </a:ln>
          <a:effectLst>
            <a:outerShdw dist="23000" dir="5400000" rotWithShape="0">
              <a:srgbClr val="808080">
                <a:alpha val="34998"/>
              </a:srgbClr>
            </a:outerShdw>
          </a:effectLst>
        </p:spPr>
        <p:txBody>
          <a:bodyPr anchor="ctr"/>
          <a:lstStyle/>
          <a:p>
            <a:pPr algn="ctr" fontAlgn="base">
              <a:spcBef>
                <a:spcPct val="0"/>
              </a:spcBef>
              <a:spcAft>
                <a:spcPct val="0"/>
              </a:spcAft>
              <a:defRPr/>
            </a:pPr>
            <a:endParaRPr lang="en-US" sz="1800">
              <a:solidFill>
                <a:srgbClr val="FFFFFF"/>
              </a:solidFill>
              <a:ea typeface="ＭＳ Ｐゴシック" panose="020B0600070205080204" pitchFamily="34" charset="-128"/>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Rectangle 4"/>
          <p:cNvSpPr>
            <a:spLocks noGrp="1" noChangeArrowheads="1"/>
          </p:cNvSpPr>
          <p:nvPr>
            <p:ph type="subTitle" idx="1"/>
          </p:nvPr>
        </p:nvSpPr>
        <p:spPr>
          <a:xfrm>
            <a:off x="1828800" y="3135313"/>
            <a:ext cx="8534400" cy="1752600"/>
          </a:xfrm>
        </p:spPr>
        <p:txBody>
          <a:bodyPr/>
          <a:lstStyle>
            <a:lvl1pPr marL="0" indent="0" algn="ctr">
              <a:buFont typeface="Wingdings" pitchFamily="2" charset="2"/>
              <a:buNone/>
              <a:defRPr>
                <a:solidFill>
                  <a:schemeClr val="tx2"/>
                </a:solidFill>
              </a:defRPr>
            </a:lvl1pPr>
          </a:lstStyle>
          <a:p>
            <a:r>
              <a:rPr lang="en-US"/>
              <a:t>Click to edit Master subtitle style</a:t>
            </a:r>
          </a:p>
        </p:txBody>
      </p:sp>
      <p:sp>
        <p:nvSpPr>
          <p:cNvPr id="118792" name="Rectangle 8"/>
          <p:cNvSpPr>
            <a:spLocks noGrp="1" noChangeArrowheads="1"/>
          </p:cNvSpPr>
          <p:nvPr>
            <p:ph type="ctrTitle"/>
          </p:nvPr>
        </p:nvSpPr>
        <p:spPr>
          <a:xfrm>
            <a:off x="914400" y="1220789"/>
            <a:ext cx="10363200" cy="1470025"/>
          </a:xfrm>
        </p:spPr>
        <p:txBody>
          <a:bodyPr/>
          <a:lstStyle>
            <a:lvl1pPr algn="ctr">
              <a:defRPr/>
            </a:lvl1pPr>
          </a:lstStyle>
          <a:p>
            <a:r>
              <a:rPr lang="en-US"/>
              <a:t>Click to edit Master title style</a:t>
            </a:r>
          </a:p>
        </p:txBody>
      </p:sp>
      <p:sp>
        <p:nvSpPr>
          <p:cNvPr id="6" name="Rectangle 5"/>
          <p:cNvSpPr>
            <a:spLocks noGrp="1" noChangeArrowheads="1"/>
          </p:cNvSpPr>
          <p:nvPr>
            <p:ph type="dt" sz="half" idx="10"/>
          </p:nvPr>
        </p:nvSpPr>
        <p:spPr/>
        <p:txBody>
          <a:bodyPr/>
          <a:lstStyle>
            <a:lvl1pPr>
              <a:defRPr/>
            </a:lvl1pPr>
          </a:lstStyle>
          <a:p>
            <a:pPr>
              <a:defRPr/>
            </a:pPr>
            <a:fld id="{93752EC3-0B36-49CC-AC59-AB35B4ED90A8}" type="datetime1">
              <a:rPr lang="en-US">
                <a:solidFill>
                  <a:srgbClr val="000000"/>
                </a:solidFill>
              </a:rPr>
              <a:pPr>
                <a:defRPr/>
              </a:pPr>
              <a:t>11/26/2017</a:t>
            </a:fld>
            <a:endParaRPr lang="en-US">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D5FDD009-F915-49B0-929F-11EE1E53C9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70995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4E26F86C-0F66-4477-8B0A-A8F8889861D5}" type="datetime1">
              <a:rPr lang="en-US">
                <a:solidFill>
                  <a:srgbClr val="000000"/>
                </a:solidFill>
              </a:rPr>
              <a:pPr>
                <a:defRPr/>
              </a:pPr>
              <a:t>11/26/2017</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4BC72B5F-7472-451D-AE01-0B7F311B257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2835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28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2C463055-CE4B-44AD-B6F0-255EFE5C2B23}" type="datetime1">
              <a:rPr lang="en-US">
                <a:solidFill>
                  <a:srgbClr val="000000"/>
                </a:solidFill>
              </a:rPr>
              <a:pPr>
                <a:defRPr/>
              </a:pPr>
              <a:t>11/26/2017</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AAED7F88-3CB6-4C9A-A2EE-ED67D0EAAE8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06964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1133" y="158908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3" y="158908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612B7C1B-1D79-4D90-A098-9E2CD776A1C3}" type="datetime1">
              <a:rPr lang="en-US">
                <a:solidFill>
                  <a:srgbClr val="000000"/>
                </a:solidFill>
              </a:rPr>
              <a:pPr>
                <a:defRPr/>
              </a:pPr>
              <a:t>11/26/2017</a:t>
            </a:fld>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285E8A90-EFF4-4168-8258-9C6BDE3579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30097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2428" y="81453"/>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fld id="{E72AE529-8CAC-4C2F-9FAC-D85A4D8A8A83}" type="datetime1">
              <a:rPr lang="en-US">
                <a:solidFill>
                  <a:srgbClr val="000000"/>
                </a:solidFill>
              </a:rPr>
              <a:pPr>
                <a:defRPr/>
              </a:pPr>
              <a:t>11/26/2017</a:t>
            </a:fld>
            <a:endParaRPr lang="en-US">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fld id="{9F674A2E-3247-4ADD-8147-C550F30A4B9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02856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fld id="{A782ABED-15DB-4A5D-BB36-5387949031F7}" type="datetime1">
              <a:rPr lang="en-US">
                <a:solidFill>
                  <a:srgbClr val="000000"/>
                </a:solidFill>
              </a:rPr>
              <a:pPr>
                <a:defRPr/>
              </a:pPr>
              <a:t>11/26/2017</a:t>
            </a:fld>
            <a:endParaRPr lang="en-US">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fld id="{490A2DDC-5270-47E2-BB93-AB5AB12622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66433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2"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auto">
          <a:xfrm>
            <a:off x="1320800" y="6488113"/>
            <a:ext cx="10871200" cy="381000"/>
          </a:xfrm>
          <a:prstGeom prst="rect">
            <a:avLst/>
          </a:prstGeom>
          <a:solidFill>
            <a:schemeClr val="accent2"/>
          </a:solidFill>
          <a:ln w="9525">
            <a:noFill/>
            <a:miter lim="800000"/>
            <a:headEnd/>
            <a:tailEnd/>
          </a:ln>
          <a:effectLst>
            <a:outerShdw dist="23000" dir="5400000" rotWithShape="0">
              <a:srgbClr val="808080">
                <a:alpha val="34998"/>
              </a:srgbClr>
            </a:outerShdw>
          </a:effectLst>
        </p:spPr>
        <p:txBody>
          <a:bodyPr anchor="ctr"/>
          <a:lstStyle/>
          <a:p>
            <a:pPr algn="ctr" fontAlgn="base">
              <a:spcBef>
                <a:spcPct val="0"/>
              </a:spcBef>
              <a:spcAft>
                <a:spcPct val="0"/>
              </a:spcAft>
              <a:defRPr/>
            </a:pPr>
            <a:endParaRPr lang="en-US" sz="1800">
              <a:solidFill>
                <a:srgbClr val="FFFFFF"/>
              </a:solidFill>
              <a:ea typeface="ＭＳ Ｐゴシック" panose="020B0600070205080204" pitchFamily="34" charset="-128"/>
            </a:endParaRPr>
          </a:p>
        </p:txBody>
      </p:sp>
      <p:sp>
        <p:nvSpPr>
          <p:cNvPr id="4" name="Date Placeholder 1"/>
          <p:cNvSpPr>
            <a:spLocks noGrp="1"/>
          </p:cNvSpPr>
          <p:nvPr>
            <p:ph type="dt" sz="half" idx="10"/>
          </p:nvPr>
        </p:nvSpPr>
        <p:spPr/>
        <p:txBody>
          <a:bodyPr/>
          <a:lstStyle>
            <a:lvl1pPr>
              <a:defRPr/>
            </a:lvl1pPr>
          </a:lstStyle>
          <a:p>
            <a:pPr>
              <a:defRPr/>
            </a:pPr>
            <a:fld id="{1804FD8E-F8B0-4162-B8F4-113EA6841DEF}" type="datetime1">
              <a:rPr lang="en-US">
                <a:solidFill>
                  <a:srgbClr val="000000"/>
                </a:solidFill>
              </a:rPr>
              <a:pPr>
                <a:defRPr/>
              </a:pPr>
              <a:t>11/26/2017</a:t>
            </a:fld>
            <a:endParaRPr lang="en-US">
              <a:solidFill>
                <a:srgbClr val="000000"/>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3"/>
          <p:cNvSpPr>
            <a:spLocks noGrp="1"/>
          </p:cNvSpPr>
          <p:nvPr>
            <p:ph type="sldNum" sz="quarter" idx="12"/>
          </p:nvPr>
        </p:nvSpPr>
        <p:spPr/>
        <p:txBody>
          <a:bodyPr/>
          <a:lstStyle>
            <a:lvl1pPr>
              <a:defRPr/>
            </a:lvl1pPr>
          </a:lstStyle>
          <a:p>
            <a:fld id="{13FE10DA-2EB4-43C7-AF6B-C4C207EA9FE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05567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1" y="0"/>
            <a:ext cx="6337300" cy="1219200"/>
          </a:xfrm>
          <a:prstGeom prst="rect">
            <a:avLst/>
          </a:prstGeom>
          <a:solidFill>
            <a:schemeClr val="accent2"/>
          </a:solidFill>
          <a:ln w="9525" algn="ctr">
            <a:noFill/>
            <a:miter lim="800000"/>
            <a:headEnd/>
            <a:tailEnd/>
          </a:ln>
        </p:spPr>
        <p:txBody>
          <a:bodyPr anchor="ctr"/>
          <a:lstStyle/>
          <a:p>
            <a:pPr algn="ctr" fontAlgn="base">
              <a:spcBef>
                <a:spcPct val="0"/>
              </a:spcBef>
              <a:spcAft>
                <a:spcPct val="0"/>
              </a:spcAft>
              <a:defRPr/>
            </a:pPr>
            <a:endParaRPr lang="en-US" sz="1800">
              <a:solidFill>
                <a:srgbClr val="FFFFFF"/>
              </a:solidFill>
              <a:ea typeface="ＭＳ Ｐゴシック" panose="020B0600070205080204" pitchFamily="34" charset="-128"/>
            </a:endParaRPr>
          </a:p>
        </p:txBody>
      </p:sp>
      <p:pic>
        <p:nvPicPr>
          <p:cNvPr id="6"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1320800" y="6488113"/>
            <a:ext cx="10871200" cy="381000"/>
          </a:xfrm>
          <a:prstGeom prst="rect">
            <a:avLst/>
          </a:prstGeom>
          <a:solidFill>
            <a:schemeClr val="accent2"/>
          </a:solidFill>
          <a:ln w="9525">
            <a:noFill/>
            <a:miter lim="800000"/>
            <a:headEnd/>
            <a:tailEnd/>
          </a:ln>
          <a:effectLst>
            <a:outerShdw dist="23000" dir="5400000" rotWithShape="0">
              <a:srgbClr val="808080">
                <a:alpha val="34998"/>
              </a:srgbClr>
            </a:outerShdw>
          </a:effectLst>
        </p:spPr>
        <p:txBody>
          <a:bodyPr anchor="ctr"/>
          <a:lstStyle/>
          <a:p>
            <a:pPr algn="ctr" fontAlgn="base">
              <a:spcBef>
                <a:spcPct val="0"/>
              </a:spcBef>
              <a:spcAft>
                <a:spcPct val="0"/>
              </a:spcAft>
              <a:defRPr/>
            </a:pPr>
            <a:endParaRPr lang="en-US" sz="1800">
              <a:solidFill>
                <a:srgbClr val="FFFFFF"/>
              </a:solidFill>
              <a:ea typeface="ＭＳ Ｐゴシック" panose="020B0600070205080204" pitchFamily="34" charset="-128"/>
            </a:endParaRPr>
          </a:p>
        </p:txBody>
      </p:sp>
      <p:sp>
        <p:nvSpPr>
          <p:cNvPr id="2" name="Title 1"/>
          <p:cNvSpPr>
            <a:spLocks noGrp="1"/>
          </p:cNvSpPr>
          <p:nvPr>
            <p:ph type="title"/>
          </p:nvPr>
        </p:nvSpPr>
        <p:spPr>
          <a:xfrm>
            <a:off x="609600" y="180305"/>
            <a:ext cx="5486400" cy="1027605"/>
          </a:xfr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6490953" y="180305"/>
            <a:ext cx="5091447" cy="5853113"/>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0" y="1435101"/>
            <a:ext cx="54864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4"/>
          <p:cNvSpPr>
            <a:spLocks noGrp="1"/>
          </p:cNvSpPr>
          <p:nvPr>
            <p:ph type="dt" sz="half" idx="10"/>
          </p:nvPr>
        </p:nvSpPr>
        <p:spPr/>
        <p:txBody>
          <a:bodyPr/>
          <a:lstStyle>
            <a:lvl1pPr>
              <a:defRPr/>
            </a:lvl1pPr>
          </a:lstStyle>
          <a:p>
            <a:pPr>
              <a:defRPr/>
            </a:pPr>
            <a:fld id="{6EC5C500-E8AB-4AD6-B62C-135322787EA6}" type="datetime1">
              <a:rPr lang="en-US">
                <a:solidFill>
                  <a:srgbClr val="000000"/>
                </a:solidFill>
              </a:rPr>
              <a:pPr>
                <a:defRPr/>
              </a:pPr>
              <a:t>11/26/2017</a:t>
            </a:fld>
            <a:endParaRPr lang="en-US">
              <a:solidFill>
                <a:srgbClr val="000000"/>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10" name="Slide Number Placeholder 6"/>
          <p:cNvSpPr>
            <a:spLocks noGrp="1"/>
          </p:cNvSpPr>
          <p:nvPr>
            <p:ph type="sldNum" sz="quarter" idx="12"/>
          </p:nvPr>
        </p:nvSpPr>
        <p:spPr/>
        <p:txBody>
          <a:bodyPr/>
          <a:lstStyle>
            <a:lvl1pPr>
              <a:defRPr/>
            </a:lvl1pPr>
          </a:lstStyle>
          <a:p>
            <a:fld id="{59CEA960-2BF3-4E5C-B9F6-847EED0CBF0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8328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1320800" y="6488113"/>
            <a:ext cx="10871200" cy="381000"/>
          </a:xfrm>
          <a:prstGeom prst="rect">
            <a:avLst/>
          </a:prstGeom>
          <a:solidFill>
            <a:schemeClr val="accent2"/>
          </a:solidFill>
          <a:ln w="9525">
            <a:noFill/>
            <a:miter lim="800000"/>
            <a:headEnd/>
            <a:tailEnd/>
          </a:ln>
          <a:effectLst>
            <a:outerShdw dist="23000" dir="5400000" rotWithShape="0">
              <a:srgbClr val="808080">
                <a:alpha val="34998"/>
              </a:srgbClr>
            </a:outerShdw>
          </a:effectLst>
        </p:spPr>
        <p:txBody>
          <a:bodyPr anchor="ctr"/>
          <a:lstStyle/>
          <a:p>
            <a:pPr algn="ctr" fontAlgn="base">
              <a:spcBef>
                <a:spcPct val="0"/>
              </a:spcBef>
              <a:spcAft>
                <a:spcPct val="0"/>
              </a:spcAft>
              <a:defRPr/>
            </a:pPr>
            <a:endParaRPr lang="en-US" sz="1800">
              <a:solidFill>
                <a:srgbClr val="FFFFFF"/>
              </a:solidFill>
              <a:ea typeface="ＭＳ Ｐゴシック" panose="020B0600070205080204" pitchFamily="34" charset="-128"/>
            </a:endParaRPr>
          </a:p>
        </p:txBody>
      </p:sp>
      <p:sp>
        <p:nvSpPr>
          <p:cNvPr id="2" name="Title 1"/>
          <p:cNvSpPr>
            <a:spLocks noGrp="1"/>
          </p:cNvSpPr>
          <p:nvPr>
            <p:ph type="title"/>
          </p:nvPr>
        </p:nvSpPr>
        <p:spPr>
          <a:xfrm>
            <a:off x="2389717" y="4800600"/>
            <a:ext cx="7315200" cy="566738"/>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BF8C5151-87EC-4322-988E-A22358D8774D}" type="datetime1">
              <a:rPr lang="en-US">
                <a:solidFill>
                  <a:srgbClr val="000000"/>
                </a:solidFill>
              </a:rPr>
              <a:pPr>
                <a:defRPr/>
              </a:pPr>
              <a:t>11/26/2017</a:t>
            </a:fld>
            <a:endParaRPr lang="en-US">
              <a:solidFill>
                <a:srgbClr val="000000"/>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6"/>
          <p:cNvSpPr>
            <a:spLocks noGrp="1"/>
          </p:cNvSpPr>
          <p:nvPr>
            <p:ph type="sldNum" sz="quarter" idx="12"/>
          </p:nvPr>
        </p:nvSpPr>
        <p:spPr/>
        <p:txBody>
          <a:bodyPr/>
          <a:lstStyle>
            <a:lvl1pPr>
              <a:defRPr/>
            </a:lvl1pPr>
          </a:lstStyle>
          <a:p>
            <a:fld id="{433CD3DB-2715-4291-A32A-7BA1BE95BA1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923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4CE94C-B430-49A0-872F-DBC6EF84D122}" type="datetimeFigureOut">
              <a:rPr lang="en-US" smtClean="0"/>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A651A-3965-4956-90B2-4A130CE0E394}" type="slidenum">
              <a:rPr lang="en-US" smtClean="0"/>
              <a:t>‹#›</a:t>
            </a:fld>
            <a:endParaRPr lang="en-US"/>
          </a:p>
        </p:txBody>
      </p:sp>
    </p:spTree>
    <p:extLst>
      <p:ext uri="{BB962C8B-B14F-4D97-AF65-F5344CB8AC3E}">
        <p14:creationId xmlns:p14="http://schemas.microsoft.com/office/powerpoint/2010/main" val="1852046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FF2A6EF6-C422-41E0-9ED6-AE3279D5AF45}" type="datetime1">
              <a:rPr lang="en-US">
                <a:solidFill>
                  <a:srgbClr val="000000"/>
                </a:solidFill>
              </a:rPr>
              <a:pPr>
                <a:defRPr/>
              </a:pPr>
              <a:t>11/26/2017</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A618D473-BF42-4DEE-ADBC-CD77AB9C30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01166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6807200" y="3759200"/>
            <a:ext cx="9144000" cy="1625600"/>
          </a:xfrm>
          <a:prstGeom prst="rect">
            <a:avLst/>
          </a:prstGeom>
          <a:solidFill>
            <a:schemeClr val="accent2"/>
          </a:solidFill>
          <a:ln w="9525" algn="ctr">
            <a:noFill/>
            <a:miter lim="800000"/>
            <a:headEnd/>
            <a:tailEnd/>
          </a:ln>
        </p:spPr>
        <p:txBody>
          <a:bodyPr anchor="ctr"/>
          <a:lstStyle/>
          <a:p>
            <a:pPr algn="ctr" fontAlgn="base">
              <a:spcBef>
                <a:spcPct val="0"/>
              </a:spcBef>
              <a:spcAft>
                <a:spcPct val="0"/>
              </a:spcAft>
              <a:defRPr/>
            </a:pPr>
            <a:endParaRPr lang="en-US" sz="1800">
              <a:solidFill>
                <a:srgbClr val="FFFFFF"/>
              </a:solidFill>
              <a:ea typeface="ＭＳ Ｐゴシック" panose="020B0600070205080204" pitchFamily="34" charset="-128"/>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0"/>
            <a:ext cx="5080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rot="5400000">
            <a:off x="-3829049" y="4800600"/>
            <a:ext cx="8153400" cy="508001"/>
          </a:xfrm>
          <a:prstGeom prst="rect">
            <a:avLst/>
          </a:prstGeom>
          <a:solidFill>
            <a:schemeClr val="accent2"/>
          </a:solidFill>
          <a:ln w="9525">
            <a:noFill/>
            <a:miter lim="800000"/>
            <a:headEnd/>
            <a:tailEnd/>
          </a:ln>
          <a:effectLst>
            <a:outerShdw dist="23000" dir="5400000" rotWithShape="0">
              <a:srgbClr val="808080">
                <a:alpha val="34998"/>
              </a:srgbClr>
            </a:outerShdw>
          </a:effectLst>
        </p:spPr>
        <p:txBody>
          <a:bodyPr anchor="ctr"/>
          <a:lstStyle/>
          <a:p>
            <a:pPr algn="ctr" fontAlgn="base">
              <a:spcBef>
                <a:spcPct val="0"/>
              </a:spcBef>
              <a:spcAft>
                <a:spcPct val="0"/>
              </a:spcAft>
              <a:defRPr/>
            </a:pPr>
            <a:endParaRPr lang="en-US" sz="1800">
              <a:solidFill>
                <a:srgbClr val="FFFFFF"/>
              </a:solidFill>
              <a:ea typeface="ＭＳ Ｐゴシック" panose="020B0600070205080204" pitchFamily="34" charset="-128"/>
            </a:endParaRPr>
          </a:p>
        </p:txBody>
      </p:sp>
      <p:sp>
        <p:nvSpPr>
          <p:cNvPr id="2" name="Vertical Title 1"/>
          <p:cNvSpPr>
            <a:spLocks noGrp="1"/>
          </p:cNvSpPr>
          <p:nvPr>
            <p:ph type="title" orient="vert"/>
          </p:nvPr>
        </p:nvSpPr>
        <p:spPr>
          <a:xfrm>
            <a:off x="10474818" y="77788"/>
            <a:ext cx="1682964" cy="60372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1133" y="77788"/>
            <a:ext cx="9598935" cy="6037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417912C-D535-41C4-A23B-197275438825}" type="datetime1">
              <a:rPr lang="en-US">
                <a:solidFill>
                  <a:srgbClr val="000000"/>
                </a:solidFill>
              </a:rPr>
              <a:pPr>
                <a:defRPr/>
              </a:pPr>
              <a:t>11/26/2017</a:t>
            </a:fld>
            <a:endParaRPr lang="en-US">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5"/>
          <p:cNvSpPr>
            <a:spLocks noGrp="1"/>
          </p:cNvSpPr>
          <p:nvPr>
            <p:ph type="sldNum" sz="quarter" idx="12"/>
          </p:nvPr>
        </p:nvSpPr>
        <p:spPr/>
        <p:txBody>
          <a:bodyPr/>
          <a:lstStyle>
            <a:lvl1pPr>
              <a:defRPr/>
            </a:lvl1pPr>
          </a:lstStyle>
          <a:p>
            <a:fld id="{F605AA5E-CDC0-4A6C-AEAB-A3AA2A315A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52059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133" y="7778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1133" y="158908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3" y="158908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125ECAC4-7710-4E59-B1C1-3959F76BEA79}" type="datetime1">
              <a:rPr lang="en-US">
                <a:solidFill>
                  <a:srgbClr val="000000"/>
                </a:solidFill>
              </a:rPr>
              <a:pPr>
                <a:defRPr/>
              </a:pPr>
              <a:t>11/26/2017</a:t>
            </a:fld>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1BB7CCB5-65E6-4D0E-80C0-A136E4084D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86348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2667000"/>
            <a:ext cx="10363200" cy="1143000"/>
          </a:xfrm>
        </p:spPr>
        <p:txBody>
          <a:bodyPr/>
          <a:lstStyle>
            <a:lvl1pPr>
              <a:defRPr/>
            </a:lvl1pPr>
          </a:lstStyle>
          <a:p>
            <a:r>
              <a:rPr lang="en-US"/>
              <a:t>Click to edit Master title style</a:t>
            </a:r>
          </a:p>
        </p:txBody>
      </p:sp>
      <p:sp>
        <p:nvSpPr>
          <p:cNvPr id="2051" name="Rectangle 3"/>
          <p:cNvSpPr>
            <a:spLocks noGrp="1" noChangeArrowheads="1"/>
          </p:cNvSpPr>
          <p:nvPr>
            <p:ph type="subTitle" idx="1"/>
          </p:nvPr>
        </p:nvSpPr>
        <p:spPr>
          <a:xfrm>
            <a:off x="1828800" y="3657600"/>
            <a:ext cx="85344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15471211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C16CF45-91AA-4641-A550-9B34BDD7FE81}" type="datetimeFigureOut">
              <a:rPr lang="en-US" smtClean="0"/>
              <a:pPr/>
              <a:t>11/26/2017</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5F537F3-CA35-4C29-89D0-B849BC3672BB}" type="slidenum">
              <a:rPr lang="en-US" smtClean="0"/>
              <a:pPr/>
              <a:t>‹#›</a:t>
            </a:fld>
            <a:endParaRPr lang="en-US" dirty="0"/>
          </a:p>
        </p:txBody>
      </p:sp>
    </p:spTree>
    <p:extLst>
      <p:ext uri="{BB962C8B-B14F-4D97-AF65-F5344CB8AC3E}">
        <p14:creationId xmlns:p14="http://schemas.microsoft.com/office/powerpoint/2010/main" val="22147925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3C16CF45-91AA-4641-A550-9B34BDD7FE81}" type="datetimeFigureOut">
              <a:rPr lang="en-US" smtClean="0"/>
              <a:pPr/>
              <a:t>11/26/2017</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5F537F3-CA35-4C29-89D0-B849BC3672BB}" type="slidenum">
              <a:rPr lang="en-US" smtClean="0"/>
              <a:pPr/>
              <a:t>‹#›</a:t>
            </a:fld>
            <a:endParaRPr lang="en-US" dirty="0"/>
          </a:p>
        </p:txBody>
      </p:sp>
    </p:spTree>
    <p:extLst>
      <p:ext uri="{BB962C8B-B14F-4D97-AF65-F5344CB8AC3E}">
        <p14:creationId xmlns:p14="http://schemas.microsoft.com/office/powerpoint/2010/main" val="20294660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3C16CF45-91AA-4641-A550-9B34BDD7FE81}" type="datetimeFigureOut">
              <a:rPr lang="en-US" smtClean="0"/>
              <a:pPr/>
              <a:t>11/26/2017</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5F537F3-CA35-4C29-89D0-B849BC3672BB}" type="slidenum">
              <a:rPr lang="en-US" smtClean="0"/>
              <a:pPr/>
              <a:t>‹#›</a:t>
            </a:fld>
            <a:endParaRPr lang="en-US" dirty="0"/>
          </a:p>
        </p:txBody>
      </p:sp>
    </p:spTree>
    <p:extLst>
      <p:ext uri="{BB962C8B-B14F-4D97-AF65-F5344CB8AC3E}">
        <p14:creationId xmlns:p14="http://schemas.microsoft.com/office/powerpoint/2010/main" val="31104459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3C16CF45-91AA-4641-A550-9B34BDD7FE81}" type="datetimeFigureOut">
              <a:rPr lang="en-US" smtClean="0"/>
              <a:pPr/>
              <a:t>11/26/2017</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B5F537F3-CA35-4C29-89D0-B849BC3672BB}" type="slidenum">
              <a:rPr lang="en-US" smtClean="0"/>
              <a:pPr/>
              <a:t>‹#›</a:t>
            </a:fld>
            <a:endParaRPr lang="en-US" dirty="0"/>
          </a:p>
        </p:txBody>
      </p:sp>
    </p:spTree>
    <p:extLst>
      <p:ext uri="{BB962C8B-B14F-4D97-AF65-F5344CB8AC3E}">
        <p14:creationId xmlns:p14="http://schemas.microsoft.com/office/powerpoint/2010/main" val="32506572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3C16CF45-91AA-4641-A550-9B34BDD7FE81}" type="datetimeFigureOut">
              <a:rPr lang="en-US" smtClean="0"/>
              <a:pPr/>
              <a:t>11/26/2017</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B5F537F3-CA35-4C29-89D0-B849BC3672BB}" type="slidenum">
              <a:rPr lang="en-US" smtClean="0"/>
              <a:pPr/>
              <a:t>‹#›</a:t>
            </a:fld>
            <a:endParaRPr lang="en-US" dirty="0"/>
          </a:p>
        </p:txBody>
      </p:sp>
    </p:spTree>
    <p:extLst>
      <p:ext uri="{BB962C8B-B14F-4D97-AF65-F5344CB8AC3E}">
        <p14:creationId xmlns:p14="http://schemas.microsoft.com/office/powerpoint/2010/main" val="15740680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C16CF45-91AA-4641-A550-9B34BDD7FE81}" type="datetimeFigureOut">
              <a:rPr lang="en-US" smtClean="0"/>
              <a:pPr/>
              <a:t>11/26/2017</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B5F537F3-CA35-4C29-89D0-B849BC3672BB}" type="slidenum">
              <a:rPr lang="en-US" smtClean="0"/>
              <a:pPr/>
              <a:t>‹#›</a:t>
            </a:fld>
            <a:endParaRPr lang="en-US" dirty="0"/>
          </a:p>
        </p:txBody>
      </p:sp>
    </p:spTree>
    <p:extLst>
      <p:ext uri="{BB962C8B-B14F-4D97-AF65-F5344CB8AC3E}">
        <p14:creationId xmlns:p14="http://schemas.microsoft.com/office/powerpoint/2010/main" val="209685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4CE94C-B430-49A0-872F-DBC6EF84D122}" type="datetimeFigureOut">
              <a:rPr lang="en-US" smtClean="0"/>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A651A-3965-4956-90B2-4A130CE0E394}" type="slidenum">
              <a:rPr lang="en-US" smtClean="0"/>
              <a:t>‹#›</a:t>
            </a:fld>
            <a:endParaRPr lang="en-US"/>
          </a:p>
        </p:txBody>
      </p:sp>
    </p:spTree>
    <p:extLst>
      <p:ext uri="{BB962C8B-B14F-4D97-AF65-F5344CB8AC3E}">
        <p14:creationId xmlns:p14="http://schemas.microsoft.com/office/powerpoint/2010/main" val="31975616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C16CF45-91AA-4641-A550-9B34BDD7FE81}" type="datetimeFigureOut">
              <a:rPr lang="en-US" smtClean="0"/>
              <a:pPr/>
              <a:t>11/26/2017</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5F537F3-CA35-4C29-89D0-B849BC3672BB}" type="slidenum">
              <a:rPr lang="en-US" smtClean="0"/>
              <a:pPr/>
              <a:t>‹#›</a:t>
            </a:fld>
            <a:endParaRPr lang="en-US" dirty="0"/>
          </a:p>
        </p:txBody>
      </p:sp>
    </p:spTree>
    <p:extLst>
      <p:ext uri="{BB962C8B-B14F-4D97-AF65-F5344CB8AC3E}">
        <p14:creationId xmlns:p14="http://schemas.microsoft.com/office/powerpoint/2010/main" val="24338905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C16CF45-91AA-4641-A550-9B34BDD7FE81}" type="datetimeFigureOut">
              <a:rPr lang="en-US" smtClean="0"/>
              <a:pPr/>
              <a:t>11/26/2017</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5F537F3-CA35-4C29-89D0-B849BC3672BB}" type="slidenum">
              <a:rPr lang="en-US" smtClean="0"/>
              <a:pPr/>
              <a:t>‹#›</a:t>
            </a:fld>
            <a:endParaRPr lang="en-US" dirty="0"/>
          </a:p>
        </p:txBody>
      </p:sp>
    </p:spTree>
    <p:extLst>
      <p:ext uri="{BB962C8B-B14F-4D97-AF65-F5344CB8AC3E}">
        <p14:creationId xmlns:p14="http://schemas.microsoft.com/office/powerpoint/2010/main" val="41927698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C16CF45-91AA-4641-A550-9B34BDD7FE81}" type="datetimeFigureOut">
              <a:rPr lang="en-US" smtClean="0"/>
              <a:pPr/>
              <a:t>11/26/2017</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5F537F3-CA35-4C29-89D0-B849BC3672BB}" type="slidenum">
              <a:rPr lang="en-US" smtClean="0"/>
              <a:pPr/>
              <a:t>‹#›</a:t>
            </a:fld>
            <a:endParaRPr lang="en-US" dirty="0"/>
          </a:p>
        </p:txBody>
      </p:sp>
    </p:spTree>
    <p:extLst>
      <p:ext uri="{BB962C8B-B14F-4D97-AF65-F5344CB8AC3E}">
        <p14:creationId xmlns:p14="http://schemas.microsoft.com/office/powerpoint/2010/main" val="8388311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C16CF45-91AA-4641-A550-9B34BDD7FE81}" type="datetimeFigureOut">
              <a:rPr lang="en-US" smtClean="0"/>
              <a:pPr/>
              <a:t>11/26/2017</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5F537F3-CA35-4C29-89D0-B849BC3672BB}" type="slidenum">
              <a:rPr lang="en-US" smtClean="0"/>
              <a:pPr/>
              <a:t>‹#›</a:t>
            </a:fld>
            <a:endParaRPr lang="en-US" dirty="0"/>
          </a:p>
        </p:txBody>
      </p:sp>
    </p:spTree>
    <p:extLst>
      <p:ext uri="{BB962C8B-B14F-4D97-AF65-F5344CB8AC3E}">
        <p14:creationId xmlns:p14="http://schemas.microsoft.com/office/powerpoint/2010/main" val="670750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16CF45-91AA-4641-A550-9B34BDD7FE81}" type="datetimeFigureOut">
              <a:rPr lang="en-US" smtClean="0"/>
              <a:pPr/>
              <a:t>11/26/2017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5F537F3-CA35-4C29-89D0-B849BC3672BB}" type="slidenum">
              <a:rPr lang="en-US" smtClean="0"/>
              <a:pPr/>
              <a:t>‹#›</a:t>
            </a:fld>
            <a:endParaRPr lang="en-US" dirty="0"/>
          </a:p>
        </p:txBody>
      </p:sp>
    </p:spTree>
    <p:extLst>
      <p:ext uri="{BB962C8B-B14F-4D97-AF65-F5344CB8AC3E}">
        <p14:creationId xmlns:p14="http://schemas.microsoft.com/office/powerpoint/2010/main" val="88846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4CE94C-B430-49A0-872F-DBC6EF84D122}" type="datetimeFigureOut">
              <a:rPr lang="en-US" smtClean="0"/>
              <a:t>11/26/2017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A651A-3965-4956-90B2-4A130CE0E394}" type="slidenum">
              <a:rPr lang="en-US" smtClean="0"/>
              <a:t>‹#›</a:t>
            </a:fld>
            <a:endParaRPr lang="en-US"/>
          </a:p>
        </p:txBody>
      </p:sp>
    </p:spTree>
    <p:extLst>
      <p:ext uri="{BB962C8B-B14F-4D97-AF65-F5344CB8AC3E}">
        <p14:creationId xmlns:p14="http://schemas.microsoft.com/office/powerpoint/2010/main" val="467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F88EE718-5ECF-47CF-8294-322380B4F605}" type="datetimeFigureOut">
              <a:rPr lang="en-US" smtClean="0">
                <a:solidFill>
                  <a:srgbClr val="4E5B6F"/>
                </a:solidFill>
              </a:rPr>
              <a:pPr/>
              <a:t>11/26/2017</a:t>
            </a:fld>
            <a:endParaRPr lang="en-US">
              <a:solidFill>
                <a:srgbClr val="4E5B6F"/>
              </a:solidFill>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4E5B6F"/>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1CEB8D2-81AA-44ED-A9B7-D85E24D6B680}" type="slidenum">
              <a:rPr lang="en-US" smtClean="0"/>
              <a:pPr/>
              <a:t>‹#›</a:t>
            </a:fld>
            <a:endParaRPr lang="en-US"/>
          </a:p>
        </p:txBody>
      </p:sp>
    </p:spTree>
    <p:extLst>
      <p:ext uri="{BB962C8B-B14F-4D97-AF65-F5344CB8AC3E}">
        <p14:creationId xmlns:p14="http://schemas.microsoft.com/office/powerpoint/2010/main" val="3845173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F88EE718-5ECF-47CF-8294-322380B4F605}" type="datetimeFigureOut">
              <a:rPr lang="en-US" smtClean="0">
                <a:solidFill>
                  <a:srgbClr val="4E5B6F"/>
                </a:solidFill>
              </a:rPr>
              <a:pPr/>
              <a:t>11/26/2017</a:t>
            </a:fld>
            <a:endParaRPr lang="en-US">
              <a:solidFill>
                <a:srgbClr val="4E5B6F"/>
              </a:solidFill>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4E5B6F"/>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1CEB8D2-81AA-44ED-A9B7-D85E24D6B680}" type="slidenum">
              <a:rPr lang="en-US" smtClean="0"/>
              <a:pPr/>
              <a:t>‹#›</a:t>
            </a:fld>
            <a:endParaRPr lang="en-US"/>
          </a:p>
        </p:txBody>
      </p:sp>
    </p:spTree>
    <p:extLst>
      <p:ext uri="{BB962C8B-B14F-4D97-AF65-F5344CB8AC3E}">
        <p14:creationId xmlns:p14="http://schemas.microsoft.com/office/powerpoint/2010/main" val="226537908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731" r:id="rId13"/>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400B111-EEFB-364D-9EED-4BD4DF450FF0}" type="datetimeFigureOut">
              <a:rPr lang="en-US" smtClean="0">
                <a:solidFill>
                  <a:prstClr val="black">
                    <a:tint val="75000"/>
                  </a:prstClr>
                </a:solidFill>
              </a:rPr>
              <a:pPr defTabSz="457200"/>
              <a:t>11/26/2017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CE2BD6B-B863-8543-9448-2E5838822EB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5051215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400B111-EEFB-364D-9EED-4BD4DF450FF0}" type="datetimeFigureOut">
              <a:rPr lang="en-US" smtClean="0">
                <a:solidFill>
                  <a:prstClr val="black">
                    <a:tint val="75000"/>
                  </a:prstClr>
                </a:solidFill>
              </a:rPr>
              <a:pPr defTabSz="457200"/>
              <a:t>11/26/2017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CE2BD6B-B863-8543-9448-2E5838822EB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45296210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400B111-EEFB-364D-9EED-4BD4DF450FF0}" type="datetimeFigureOut">
              <a:rPr lang="en-US" smtClean="0">
                <a:solidFill>
                  <a:prstClr val="black">
                    <a:tint val="75000"/>
                  </a:prstClr>
                </a:solidFill>
              </a:rPr>
              <a:pPr defTabSz="457200"/>
              <a:t>11/26/2017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CE2BD6B-B863-8543-9448-2E5838822EB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2399207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7"/>
          <p:cNvSpPr>
            <a:spLocks noChangeArrowheads="1"/>
          </p:cNvSpPr>
          <p:nvPr userDrawn="1"/>
        </p:nvSpPr>
        <p:spPr bwMode="auto">
          <a:xfrm>
            <a:off x="0" y="0"/>
            <a:ext cx="12192000" cy="1219200"/>
          </a:xfrm>
          <a:prstGeom prst="rect">
            <a:avLst/>
          </a:prstGeom>
          <a:solidFill>
            <a:schemeClr val="accent2"/>
          </a:solidFill>
          <a:ln w="9525" algn="ctr">
            <a:noFill/>
            <a:miter lim="800000"/>
            <a:headEnd/>
            <a:tailEnd/>
          </a:ln>
        </p:spPr>
        <p:txBody>
          <a:bodyPr anchor="ctr"/>
          <a:lstStyle/>
          <a:p>
            <a:pPr algn="ctr" fontAlgn="base">
              <a:spcBef>
                <a:spcPct val="0"/>
              </a:spcBef>
              <a:spcAft>
                <a:spcPct val="0"/>
              </a:spcAft>
              <a:defRPr/>
            </a:pPr>
            <a:endParaRPr lang="en-US" sz="1800">
              <a:solidFill>
                <a:srgbClr val="FFFFFF"/>
              </a:solidFill>
              <a:ea typeface="ＭＳ Ｐゴシック" panose="020B0600070205080204" pitchFamily="34" charset="-128"/>
            </a:endParaRPr>
          </a:p>
        </p:txBody>
      </p:sp>
      <p:pic>
        <p:nvPicPr>
          <p:cNvPr id="3075" name="CCSSO_Color Bars_DESR2.png" descr="/Volumes/Clients/CCSSO/CCS007_Org Logo/Final/CCS007_OrgLogo_FINAL_121609/PNG/CCSSO_Color Bars_DESR2.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14"/>
          <p:cNvSpPr>
            <a:spLocks noChangeArrowheads="1"/>
          </p:cNvSpPr>
          <p:nvPr userDrawn="1"/>
        </p:nvSpPr>
        <p:spPr bwMode="auto">
          <a:xfrm>
            <a:off x="1320800" y="6488113"/>
            <a:ext cx="10871200" cy="381000"/>
          </a:xfrm>
          <a:prstGeom prst="rect">
            <a:avLst/>
          </a:prstGeom>
          <a:solidFill>
            <a:schemeClr val="accent2"/>
          </a:solidFill>
          <a:ln w="9525">
            <a:noFill/>
            <a:miter lim="800000"/>
            <a:headEnd/>
            <a:tailEnd/>
          </a:ln>
          <a:effectLst>
            <a:outerShdw dist="23000" dir="5400000" rotWithShape="0">
              <a:srgbClr val="808080">
                <a:alpha val="34998"/>
              </a:srgbClr>
            </a:outerShdw>
          </a:effectLst>
        </p:spPr>
        <p:txBody>
          <a:bodyPr anchor="ctr"/>
          <a:lstStyle/>
          <a:p>
            <a:pPr algn="ctr" fontAlgn="base">
              <a:spcBef>
                <a:spcPct val="0"/>
              </a:spcBef>
              <a:spcAft>
                <a:spcPct val="0"/>
              </a:spcAft>
              <a:defRPr/>
            </a:pPr>
            <a:endParaRPr lang="en-US" sz="1800">
              <a:solidFill>
                <a:srgbClr val="FFFFFF"/>
              </a:solidFill>
              <a:ea typeface="ＭＳ Ｐゴシック" panose="020B0600070205080204" pitchFamily="34" charset="-128"/>
            </a:endParaRPr>
          </a:p>
        </p:txBody>
      </p:sp>
      <p:sp>
        <p:nvSpPr>
          <p:cNvPr id="3077" name="Rectangle 5"/>
          <p:cNvSpPr>
            <a:spLocks noGrp="1" noChangeArrowheads="1"/>
          </p:cNvSpPr>
          <p:nvPr>
            <p:ph type="body" idx="1"/>
          </p:nvPr>
        </p:nvSpPr>
        <p:spPr bwMode="auto">
          <a:xfrm>
            <a:off x="601133" y="158908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7766" name="Rectangle 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18" charset="-128"/>
              </a:defRPr>
            </a:lvl1pPr>
          </a:lstStyle>
          <a:p>
            <a:pPr fontAlgn="base">
              <a:spcBef>
                <a:spcPct val="0"/>
              </a:spcBef>
              <a:spcAft>
                <a:spcPct val="0"/>
              </a:spcAft>
              <a:defRPr/>
            </a:pPr>
            <a:fld id="{BE831AF5-D1B0-4F87-BDF7-F6136A5D606D}" type="datetime1">
              <a:rPr lang="en-US">
                <a:solidFill>
                  <a:srgbClr val="000000"/>
                </a:solidFill>
              </a:rPr>
              <a:pPr fontAlgn="base">
                <a:spcBef>
                  <a:spcPct val="0"/>
                </a:spcBef>
                <a:spcAft>
                  <a:spcPct val="0"/>
                </a:spcAft>
                <a:defRPr/>
              </a:pPr>
              <a:t>11/26/2017</a:t>
            </a:fld>
            <a:endParaRPr lang="en-US">
              <a:solidFill>
                <a:srgbClr val="000000"/>
              </a:solidFill>
            </a:endParaRPr>
          </a:p>
        </p:txBody>
      </p:sp>
      <p:sp>
        <p:nvSpPr>
          <p:cNvPr id="117767" name="Rectangle 7"/>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defRPr>
            </a:lvl1pPr>
          </a:lstStyle>
          <a:p>
            <a:pPr fontAlgn="base">
              <a:spcBef>
                <a:spcPct val="0"/>
              </a:spcBef>
              <a:spcAft>
                <a:spcPct val="0"/>
              </a:spcAft>
              <a:defRPr/>
            </a:pPr>
            <a:endParaRPr lang="en-US">
              <a:solidFill>
                <a:srgbClr val="000000"/>
              </a:solidFill>
            </a:endParaRPr>
          </a:p>
        </p:txBody>
      </p:sp>
      <p:sp>
        <p:nvSpPr>
          <p:cNvPr id="117768" name="Rectangle 8"/>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fontAlgn="base">
              <a:spcBef>
                <a:spcPct val="0"/>
              </a:spcBef>
              <a:spcAft>
                <a:spcPct val="0"/>
              </a:spcAft>
            </a:pPr>
            <a:fld id="{C8EA7C12-194F-469F-8000-49AB399E3153}" type="slidenum">
              <a:rPr lang="en-US" altLang="en-US" smtClean="0">
                <a:solidFill>
                  <a:srgbClr val="000000"/>
                </a:solidFill>
                <a:ea typeface="ＭＳ Ｐゴシック" panose="020B0600070205080204" pitchFamily="34" charset="-128"/>
              </a:rPr>
              <a:pPr fontAlgn="base">
                <a:spcBef>
                  <a:spcPct val="0"/>
                </a:spcBef>
                <a:spcAft>
                  <a:spcPct val="0"/>
                </a:spcAft>
              </a:pPr>
              <a:t>‹#›</a:t>
            </a:fld>
            <a:endParaRPr lang="en-US" altLang="en-US">
              <a:solidFill>
                <a:srgbClr val="000000"/>
              </a:solidFill>
              <a:ea typeface="ＭＳ Ｐゴシック" panose="020B0600070205080204" pitchFamily="34" charset="-128"/>
            </a:endParaRPr>
          </a:p>
        </p:txBody>
      </p:sp>
      <p:sp>
        <p:nvSpPr>
          <p:cNvPr id="3081" name="Rectangle 9"/>
          <p:cNvSpPr>
            <a:spLocks noGrp="1" noChangeArrowheads="1"/>
          </p:cNvSpPr>
          <p:nvPr>
            <p:ph type="title"/>
          </p:nvPr>
        </p:nvSpPr>
        <p:spPr bwMode="auto">
          <a:xfrm>
            <a:off x="601133" y="7778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92643483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rtl="0" eaLnBrk="0" fontAlgn="base" hangingPunct="0">
        <a:spcBef>
          <a:spcPct val="0"/>
        </a:spcBef>
        <a:spcAft>
          <a:spcPct val="0"/>
        </a:spcAft>
        <a:defRPr sz="2800">
          <a:solidFill>
            <a:srgbClr val="FFFFFF"/>
          </a:solidFill>
          <a:latin typeface="+mj-lt"/>
          <a:ea typeface="ＭＳ Ｐゴシック" pitchFamily="18" charset="-128"/>
          <a:cs typeface="+mj-cs"/>
        </a:defRPr>
      </a:lvl1pPr>
      <a:lvl2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2pPr>
      <a:lvl3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3pPr>
      <a:lvl4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4pPr>
      <a:lvl5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5pPr>
      <a:lvl6pPr marL="457200" algn="l" rtl="0" fontAlgn="base">
        <a:spcBef>
          <a:spcPct val="0"/>
        </a:spcBef>
        <a:spcAft>
          <a:spcPct val="0"/>
        </a:spcAft>
        <a:defRPr sz="2800">
          <a:solidFill>
            <a:srgbClr val="FFFFFF"/>
          </a:solidFill>
          <a:latin typeface="Arial Black" pitchFamily="34" charset="0"/>
          <a:cs typeface="Arial" charset="0"/>
        </a:defRPr>
      </a:lvl6pPr>
      <a:lvl7pPr marL="914400" algn="l" rtl="0" fontAlgn="base">
        <a:spcBef>
          <a:spcPct val="0"/>
        </a:spcBef>
        <a:spcAft>
          <a:spcPct val="0"/>
        </a:spcAft>
        <a:defRPr sz="2800">
          <a:solidFill>
            <a:srgbClr val="FFFFFF"/>
          </a:solidFill>
          <a:latin typeface="Arial Black" pitchFamily="34" charset="0"/>
          <a:cs typeface="Arial" charset="0"/>
        </a:defRPr>
      </a:lvl7pPr>
      <a:lvl8pPr marL="1371600" algn="l" rtl="0" fontAlgn="base">
        <a:spcBef>
          <a:spcPct val="0"/>
        </a:spcBef>
        <a:spcAft>
          <a:spcPct val="0"/>
        </a:spcAft>
        <a:defRPr sz="2800">
          <a:solidFill>
            <a:srgbClr val="FFFFFF"/>
          </a:solidFill>
          <a:latin typeface="Arial Black" pitchFamily="34" charset="0"/>
          <a:cs typeface="Arial" charset="0"/>
        </a:defRPr>
      </a:lvl8pPr>
      <a:lvl9pPr marL="1828800" algn="l" rtl="0" fontAlgn="base">
        <a:spcBef>
          <a:spcPct val="0"/>
        </a:spcBef>
        <a:spcAft>
          <a:spcPct val="0"/>
        </a:spcAft>
        <a:defRPr sz="2800">
          <a:solidFill>
            <a:srgbClr val="FFFFFF"/>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3000" indent="-228600"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2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4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600" indent="-228600" algn="l" rtl="0" fontAlgn="base">
        <a:spcBef>
          <a:spcPct val="20000"/>
        </a:spcBef>
        <a:spcAft>
          <a:spcPct val="0"/>
        </a:spcAft>
        <a:buClr>
          <a:schemeClr val="accent2"/>
        </a:buClr>
        <a:buChar char="»"/>
        <a:defRPr sz="1600">
          <a:solidFill>
            <a:schemeClr val="tx1"/>
          </a:solidFill>
          <a:latin typeface="+mn-lt"/>
          <a:cs typeface="+mn-cs"/>
        </a:defRPr>
      </a:lvl6pPr>
      <a:lvl7pPr marL="2971800" indent="-228600" algn="l" rtl="0" fontAlgn="base">
        <a:spcBef>
          <a:spcPct val="20000"/>
        </a:spcBef>
        <a:spcAft>
          <a:spcPct val="0"/>
        </a:spcAft>
        <a:buClr>
          <a:schemeClr val="accent2"/>
        </a:buClr>
        <a:buChar char="»"/>
        <a:defRPr sz="1600">
          <a:solidFill>
            <a:schemeClr val="tx1"/>
          </a:solidFill>
          <a:latin typeface="+mn-lt"/>
          <a:cs typeface="+mn-cs"/>
        </a:defRPr>
      </a:lvl7pPr>
      <a:lvl8pPr marL="3429000" indent="-228600" algn="l" rtl="0" fontAlgn="base">
        <a:spcBef>
          <a:spcPct val="20000"/>
        </a:spcBef>
        <a:spcAft>
          <a:spcPct val="0"/>
        </a:spcAft>
        <a:buClr>
          <a:schemeClr val="accent2"/>
        </a:buClr>
        <a:buChar char="»"/>
        <a:defRPr sz="1600">
          <a:solidFill>
            <a:schemeClr val="tx1"/>
          </a:solidFill>
          <a:latin typeface="+mn-lt"/>
          <a:cs typeface="+mn-cs"/>
        </a:defRPr>
      </a:lvl8pPr>
      <a:lvl9pPr marL="3886200" indent="-228600" algn="l" rtl="0" fontAlgn="base">
        <a:spcBef>
          <a:spcPct val="20000"/>
        </a:spcBef>
        <a:spcAft>
          <a:spcPct val="0"/>
        </a:spcAft>
        <a:buClr>
          <a:schemeClr val="accent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3042B"/>
                </a:solidFill>
                <a:latin typeface="+mn-lt"/>
              </a:defRPr>
            </a:lvl1pPr>
          </a:lstStyle>
          <a:p>
            <a:fld id="{3C16CF45-91AA-4641-A550-9B34BDD7FE81}" type="datetimeFigureOut">
              <a:rPr lang="en-US" smtClean="0"/>
              <a:pPr/>
              <a:t>11/26/2017</a:t>
            </a:fld>
            <a:endParaRPr lang="en-US" dirty="0"/>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3042B"/>
                </a:solidFill>
                <a:latin typeface="+mn-lt"/>
              </a:defRPr>
            </a:lvl1pPr>
          </a:lstStyle>
          <a:p>
            <a:endParaRPr lang="en-US" dirty="0"/>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3042B"/>
                </a:solidFill>
                <a:latin typeface="+mn-lt"/>
              </a:defRPr>
            </a:lvl1pPr>
          </a:lstStyle>
          <a:p>
            <a:fld id="{B5F537F3-CA35-4C29-89D0-B849BC3672BB}" type="slidenum">
              <a:rPr lang="en-US" smtClean="0"/>
              <a:pPr/>
              <a:t>‹#›</a:t>
            </a:fld>
            <a:endParaRPr lang="en-US" dirty="0"/>
          </a:p>
        </p:txBody>
      </p:sp>
    </p:spTree>
    <p:extLst>
      <p:ext uri="{BB962C8B-B14F-4D97-AF65-F5344CB8AC3E}">
        <p14:creationId xmlns:p14="http://schemas.microsoft.com/office/powerpoint/2010/main" val="1240421518"/>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xStyles>
    <p:titleStyle>
      <a:lvl1pPr algn="ctr" rtl="0" eaLnBrk="1" fontAlgn="base" hangingPunct="1">
        <a:spcBef>
          <a:spcPct val="0"/>
        </a:spcBef>
        <a:spcAft>
          <a:spcPct val="0"/>
        </a:spcAft>
        <a:defRPr sz="4400">
          <a:solidFill>
            <a:srgbClr val="03042B"/>
          </a:solidFill>
          <a:latin typeface="+mj-lt"/>
          <a:ea typeface="+mj-ea"/>
          <a:cs typeface="+mj-cs"/>
        </a:defRPr>
      </a:lvl1pPr>
      <a:lvl2pPr algn="ctr" rtl="0" eaLnBrk="1" fontAlgn="base" hangingPunct="1">
        <a:spcBef>
          <a:spcPct val="0"/>
        </a:spcBef>
        <a:spcAft>
          <a:spcPct val="0"/>
        </a:spcAft>
        <a:defRPr sz="4400">
          <a:solidFill>
            <a:srgbClr val="03042B"/>
          </a:solidFill>
          <a:latin typeface="Trebuchet MS" charset="0"/>
        </a:defRPr>
      </a:lvl2pPr>
      <a:lvl3pPr algn="ctr" rtl="0" eaLnBrk="1" fontAlgn="base" hangingPunct="1">
        <a:spcBef>
          <a:spcPct val="0"/>
        </a:spcBef>
        <a:spcAft>
          <a:spcPct val="0"/>
        </a:spcAft>
        <a:defRPr sz="4400">
          <a:solidFill>
            <a:srgbClr val="03042B"/>
          </a:solidFill>
          <a:latin typeface="Trebuchet MS" charset="0"/>
        </a:defRPr>
      </a:lvl3pPr>
      <a:lvl4pPr algn="ctr" rtl="0" eaLnBrk="1" fontAlgn="base" hangingPunct="1">
        <a:spcBef>
          <a:spcPct val="0"/>
        </a:spcBef>
        <a:spcAft>
          <a:spcPct val="0"/>
        </a:spcAft>
        <a:defRPr sz="4400">
          <a:solidFill>
            <a:srgbClr val="03042B"/>
          </a:solidFill>
          <a:latin typeface="Trebuchet MS" charset="0"/>
        </a:defRPr>
      </a:lvl4pPr>
      <a:lvl5pPr algn="ctr" rtl="0" eaLnBrk="1" fontAlgn="base" hangingPunct="1">
        <a:spcBef>
          <a:spcPct val="0"/>
        </a:spcBef>
        <a:spcAft>
          <a:spcPct val="0"/>
        </a:spcAft>
        <a:defRPr sz="4400">
          <a:solidFill>
            <a:srgbClr val="03042B"/>
          </a:solidFill>
          <a:latin typeface="Trebuchet MS" charset="0"/>
        </a:defRPr>
      </a:lvl5pPr>
      <a:lvl6pPr marL="457200" algn="ctr" rtl="0" eaLnBrk="1" fontAlgn="base" hangingPunct="1">
        <a:spcBef>
          <a:spcPct val="0"/>
        </a:spcBef>
        <a:spcAft>
          <a:spcPct val="0"/>
        </a:spcAft>
        <a:defRPr sz="4400">
          <a:solidFill>
            <a:srgbClr val="03042B"/>
          </a:solidFill>
          <a:latin typeface="Trebuchet MS" charset="0"/>
        </a:defRPr>
      </a:lvl6pPr>
      <a:lvl7pPr marL="914400" algn="ctr" rtl="0" eaLnBrk="1" fontAlgn="base" hangingPunct="1">
        <a:spcBef>
          <a:spcPct val="0"/>
        </a:spcBef>
        <a:spcAft>
          <a:spcPct val="0"/>
        </a:spcAft>
        <a:defRPr sz="4400">
          <a:solidFill>
            <a:srgbClr val="03042B"/>
          </a:solidFill>
          <a:latin typeface="Trebuchet MS" charset="0"/>
        </a:defRPr>
      </a:lvl7pPr>
      <a:lvl8pPr marL="1371600" algn="ctr" rtl="0" eaLnBrk="1" fontAlgn="base" hangingPunct="1">
        <a:spcBef>
          <a:spcPct val="0"/>
        </a:spcBef>
        <a:spcAft>
          <a:spcPct val="0"/>
        </a:spcAft>
        <a:defRPr sz="4400">
          <a:solidFill>
            <a:srgbClr val="03042B"/>
          </a:solidFill>
          <a:latin typeface="Trebuchet MS" charset="0"/>
        </a:defRPr>
      </a:lvl8pPr>
      <a:lvl9pPr marL="1828800" algn="ctr" rtl="0" eaLnBrk="1" fontAlgn="base" hangingPunct="1">
        <a:spcBef>
          <a:spcPct val="0"/>
        </a:spcBef>
        <a:spcAft>
          <a:spcPct val="0"/>
        </a:spcAft>
        <a:defRPr sz="4400">
          <a:solidFill>
            <a:srgbClr val="03042B"/>
          </a:solidFill>
          <a:latin typeface="Trebuchet MS" charset="0"/>
        </a:defRPr>
      </a:lvl9pPr>
    </p:titleStyle>
    <p:bodyStyle>
      <a:lvl1pPr marL="342900" indent="-342900" algn="l" rtl="0" eaLnBrk="1" fontAlgn="base" hangingPunct="1">
        <a:spcBef>
          <a:spcPct val="20000"/>
        </a:spcBef>
        <a:spcAft>
          <a:spcPct val="0"/>
        </a:spcAft>
        <a:buChar char="•"/>
        <a:defRPr sz="3200">
          <a:solidFill>
            <a:srgbClr val="03042B"/>
          </a:solidFill>
          <a:latin typeface="+mn-lt"/>
          <a:ea typeface="+mn-ea"/>
          <a:cs typeface="+mn-cs"/>
        </a:defRPr>
      </a:lvl1pPr>
      <a:lvl2pPr marL="742950" indent="-285750" algn="l" rtl="0" eaLnBrk="1" fontAlgn="base" hangingPunct="1">
        <a:spcBef>
          <a:spcPct val="20000"/>
        </a:spcBef>
        <a:spcAft>
          <a:spcPct val="0"/>
        </a:spcAft>
        <a:buChar char="–"/>
        <a:defRPr sz="2800">
          <a:solidFill>
            <a:srgbClr val="03042B"/>
          </a:solidFill>
          <a:latin typeface="+mn-lt"/>
        </a:defRPr>
      </a:lvl2pPr>
      <a:lvl3pPr marL="1143000" indent="-228600" algn="l" rtl="0" eaLnBrk="1" fontAlgn="base" hangingPunct="1">
        <a:spcBef>
          <a:spcPct val="20000"/>
        </a:spcBef>
        <a:spcAft>
          <a:spcPct val="0"/>
        </a:spcAft>
        <a:buChar char="•"/>
        <a:defRPr sz="2400">
          <a:solidFill>
            <a:srgbClr val="03042B"/>
          </a:solidFill>
          <a:latin typeface="+mn-lt"/>
        </a:defRPr>
      </a:lvl3pPr>
      <a:lvl4pPr marL="1600200" indent="-228600" algn="l" rtl="0" eaLnBrk="1" fontAlgn="base" hangingPunct="1">
        <a:spcBef>
          <a:spcPct val="20000"/>
        </a:spcBef>
        <a:spcAft>
          <a:spcPct val="0"/>
        </a:spcAft>
        <a:buChar char="–"/>
        <a:defRPr sz="2000">
          <a:solidFill>
            <a:srgbClr val="03042B"/>
          </a:solidFill>
          <a:latin typeface="+mn-lt"/>
        </a:defRPr>
      </a:lvl4pPr>
      <a:lvl5pPr marL="2057400" indent="-228600" algn="l" rtl="0" eaLnBrk="1" fontAlgn="base" hangingPunct="1">
        <a:spcBef>
          <a:spcPct val="20000"/>
        </a:spcBef>
        <a:spcAft>
          <a:spcPct val="0"/>
        </a:spcAft>
        <a:buChar char="»"/>
        <a:defRPr sz="2000">
          <a:solidFill>
            <a:srgbClr val="03042B"/>
          </a:solidFill>
          <a:latin typeface="+mn-lt"/>
        </a:defRPr>
      </a:lvl5pPr>
      <a:lvl6pPr marL="2514600" indent="-228600" algn="l" rtl="0" eaLnBrk="1" fontAlgn="base" hangingPunct="1">
        <a:spcBef>
          <a:spcPct val="20000"/>
        </a:spcBef>
        <a:spcAft>
          <a:spcPct val="0"/>
        </a:spcAft>
        <a:buChar char="»"/>
        <a:defRPr sz="2000">
          <a:solidFill>
            <a:srgbClr val="03042B"/>
          </a:solidFill>
          <a:latin typeface="+mn-lt"/>
        </a:defRPr>
      </a:lvl6pPr>
      <a:lvl7pPr marL="2971800" indent="-228600" algn="l" rtl="0" eaLnBrk="1" fontAlgn="base" hangingPunct="1">
        <a:spcBef>
          <a:spcPct val="20000"/>
        </a:spcBef>
        <a:spcAft>
          <a:spcPct val="0"/>
        </a:spcAft>
        <a:buChar char="»"/>
        <a:defRPr sz="2000">
          <a:solidFill>
            <a:srgbClr val="03042B"/>
          </a:solidFill>
          <a:latin typeface="+mn-lt"/>
        </a:defRPr>
      </a:lvl7pPr>
      <a:lvl8pPr marL="3429000" indent="-228600" algn="l" rtl="0" eaLnBrk="1" fontAlgn="base" hangingPunct="1">
        <a:spcBef>
          <a:spcPct val="20000"/>
        </a:spcBef>
        <a:spcAft>
          <a:spcPct val="0"/>
        </a:spcAft>
        <a:buChar char="»"/>
        <a:defRPr sz="2000">
          <a:solidFill>
            <a:srgbClr val="03042B"/>
          </a:solidFill>
          <a:latin typeface="+mn-lt"/>
        </a:defRPr>
      </a:lvl8pPr>
      <a:lvl9pPr marL="3886200" indent="-228600" algn="l" rtl="0" eaLnBrk="1" fontAlgn="base" hangingPunct="1">
        <a:spcBef>
          <a:spcPct val="20000"/>
        </a:spcBef>
        <a:spcAft>
          <a:spcPct val="0"/>
        </a:spcAft>
        <a:buChar char="»"/>
        <a:defRPr sz="2000">
          <a:solidFill>
            <a:srgbClr val="03042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role.mullins@hazard.kyschools.ky.us" TargetMode="External"/><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hyperlink" Target="mailto:Kimberly.sergent@letcher.kyschools.us" TargetMode="External"/><Relationship Id="rId4" Type="http://schemas.openxmlformats.org/officeDocument/2006/relationships/hyperlink" Target="http://www.kvecelatln.weebly.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hyperlink" Target="http://kentuckytoday.com/stories/sounding-the-alarm-on-kentuckys-academic-test-scores,9455"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hyperlink" Target="http://prichblog.blogspot.com/2017/09/prichard-statement-on-2017-results.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6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5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9.xml"/><Relationship Id="rId1" Type="http://schemas.openxmlformats.org/officeDocument/2006/relationships/slideLayout" Target="../slideLayouts/slideLayout26.xml"/><Relationship Id="rId4" Type="http://schemas.openxmlformats.org/officeDocument/2006/relationships/image" Target="../media/image23.jpg"/></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3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3.xml"/><Relationship Id="rId1" Type="http://schemas.openxmlformats.org/officeDocument/2006/relationships/slideLayout" Target="../slideLayouts/slideLayout26.xml"/><Relationship Id="rId4" Type="http://schemas.openxmlformats.org/officeDocument/2006/relationships/image" Target="../media/image31.gi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5.xml"/><Relationship Id="rId1" Type="http://schemas.openxmlformats.org/officeDocument/2006/relationships/slideLayout" Target="../slideLayouts/slideLayout31.xml"/><Relationship Id="rId4" Type="http://schemas.openxmlformats.org/officeDocument/2006/relationships/image" Target="../media/image33.jpg"/></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6.xml"/><Relationship Id="rId1" Type="http://schemas.openxmlformats.org/officeDocument/2006/relationships/slideLayout" Target="../slideLayouts/slideLayout2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7.xml"/><Relationship Id="rId1" Type="http://schemas.openxmlformats.org/officeDocument/2006/relationships/slideLayout" Target="../slideLayouts/slideLayout2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31.xml"/><Relationship Id="rId4" Type="http://schemas.openxmlformats.org/officeDocument/2006/relationships/image" Target="../media/image36.jp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50.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2.xml"/><Relationship Id="rId1" Type="http://schemas.openxmlformats.org/officeDocument/2006/relationships/slideLayout" Target="../slideLayouts/slideLayout26.xml"/><Relationship Id="rId4" Type="http://schemas.openxmlformats.org/officeDocument/2006/relationships/image" Target="../media/image40.jpg"/></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3.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4.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5.xml"/><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6.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7.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2" Type="http://schemas.openxmlformats.org/officeDocument/2006/relationships/hyperlink" Target="http://www.c3teachers.org/" TargetMode="External"/><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58.xml"/><Relationship Id="rId1" Type="http://schemas.openxmlformats.org/officeDocument/2006/relationships/slideLayout" Target="../slideLayouts/slideLayout26.xml"/><Relationship Id="rId4" Type="http://schemas.openxmlformats.org/officeDocument/2006/relationships/image" Target="../media/image47.e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1.xml"/><Relationship Id="rId1" Type="http://schemas.openxmlformats.org/officeDocument/2006/relationships/slideLayout" Target="../slideLayouts/slideLayout26.xml"/><Relationship Id="rId5" Type="http://schemas.openxmlformats.org/officeDocument/2006/relationships/image" Target="../media/image50.png"/><Relationship Id="rId4" Type="http://schemas.openxmlformats.org/officeDocument/2006/relationships/image" Target="../media/image49.png"/></Relationships>
</file>

<file path=ppt/slides/_rels/slide6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4.xml"/><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5.xml"/><Relationship Id="rId1" Type="http://schemas.openxmlformats.org/officeDocument/2006/relationships/slideLayout" Target="../slideLayouts/slideLayout3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eaLnBrk="1" hangingPunct="1"/>
            <a:r>
              <a:rPr lang="en-US" b="1" dirty="0"/>
              <a:t>6-12 English/LA and Disciplinary Literacy</a:t>
            </a:r>
          </a:p>
        </p:txBody>
      </p:sp>
      <p:sp>
        <p:nvSpPr>
          <p:cNvPr id="19459" name="Content Placeholder 2"/>
          <p:cNvSpPr>
            <a:spLocks noGrp="1"/>
          </p:cNvSpPr>
          <p:nvPr>
            <p:ph idx="1"/>
          </p:nvPr>
        </p:nvSpPr>
        <p:spPr>
          <a:xfrm>
            <a:off x="816864" y="1600200"/>
            <a:ext cx="10871200" cy="5029200"/>
          </a:xfrm>
        </p:spPr>
        <p:txBody>
          <a:bodyPr>
            <a:normAutofit/>
          </a:bodyPr>
          <a:lstStyle/>
          <a:p>
            <a:pPr algn="ctr" eaLnBrk="1" hangingPunct="1">
              <a:buFont typeface="Arial" charset="0"/>
              <a:buNone/>
            </a:pPr>
            <a:r>
              <a:rPr lang="en-US" b="1" dirty="0">
                <a:latin typeface="Calibri" panose="020F0502020204030204" pitchFamily="34" charset="0"/>
              </a:rPr>
              <a:t>Floyd County Literacy Leaders</a:t>
            </a:r>
          </a:p>
          <a:p>
            <a:pPr algn="ctr" eaLnBrk="1" hangingPunct="1">
              <a:buFont typeface="Arial" charset="0"/>
              <a:buNone/>
            </a:pPr>
            <a:r>
              <a:rPr lang="en-US" b="1" dirty="0">
                <a:latin typeface="Calibri" panose="020F0502020204030204" pitchFamily="34" charset="0"/>
              </a:rPr>
              <a:t>November 27, 2017</a:t>
            </a:r>
          </a:p>
          <a:p>
            <a:pPr algn="ctr" eaLnBrk="1" hangingPunct="1">
              <a:buFont typeface="Arial" charset="0"/>
              <a:buNone/>
            </a:pPr>
            <a:endParaRPr lang="en-US" b="1" dirty="0">
              <a:latin typeface="Calibri" panose="020F0502020204030204" pitchFamily="34" charset="0"/>
            </a:endParaRPr>
          </a:p>
          <a:p>
            <a:pPr algn="ctr" eaLnBrk="1" hangingPunct="1">
              <a:buFont typeface="Arial" charset="0"/>
              <a:buNone/>
            </a:pPr>
            <a:r>
              <a:rPr lang="en-US" sz="2000" b="1" dirty="0">
                <a:latin typeface="Calibri" panose="020F0502020204030204" pitchFamily="34" charset="0"/>
              </a:rPr>
              <a:t>Carole Mullins, NBCT</a:t>
            </a:r>
          </a:p>
          <a:p>
            <a:pPr algn="ctr" eaLnBrk="1" hangingPunct="1">
              <a:buFont typeface="Arial" charset="0"/>
              <a:buNone/>
            </a:pPr>
            <a:r>
              <a:rPr lang="en-US" sz="2000" b="1" dirty="0">
                <a:latin typeface="Calibri" panose="020F0502020204030204" pitchFamily="34" charset="0"/>
              </a:rPr>
              <a:t>KVEC Literacy Instructional Specialist</a:t>
            </a:r>
          </a:p>
          <a:p>
            <a:pPr algn="ctr" eaLnBrk="1" hangingPunct="1">
              <a:buFont typeface="Arial" charset="0"/>
              <a:buNone/>
            </a:pPr>
            <a:r>
              <a:rPr lang="en-US" sz="2000" b="1" dirty="0">
                <a:solidFill>
                  <a:srgbClr val="0070C0"/>
                </a:solidFill>
                <a:latin typeface="Calibri" panose="020F0502020204030204" pitchFamily="34" charset="0"/>
                <a:hlinkClick r:id="rId3"/>
              </a:rPr>
              <a:t>carole.mullins@hazard.kyschools.ky.us</a:t>
            </a:r>
            <a:endParaRPr lang="en-US" sz="2000" b="1" dirty="0">
              <a:solidFill>
                <a:srgbClr val="0070C0"/>
              </a:solidFill>
              <a:latin typeface="Calibri" panose="020F0502020204030204" pitchFamily="34" charset="0"/>
            </a:endParaRPr>
          </a:p>
          <a:p>
            <a:pPr algn="ctr" eaLnBrk="1" hangingPunct="1">
              <a:buFont typeface="Arial" charset="0"/>
              <a:buNone/>
            </a:pPr>
            <a:r>
              <a:rPr lang="en-US" sz="2000" b="1" dirty="0">
                <a:solidFill>
                  <a:srgbClr val="0070C0"/>
                </a:solidFill>
                <a:latin typeface="Calibri" panose="020F0502020204030204" pitchFamily="34" charset="0"/>
                <a:hlinkClick r:id="rId4"/>
              </a:rPr>
              <a:t>www.kvecelatln.weebly.com</a:t>
            </a:r>
            <a:endParaRPr lang="en-US" sz="2000" b="1" dirty="0">
              <a:solidFill>
                <a:srgbClr val="0070C0"/>
              </a:solidFill>
              <a:latin typeface="Calibri" panose="020F0502020204030204" pitchFamily="34" charset="0"/>
            </a:endParaRPr>
          </a:p>
          <a:p>
            <a:pPr algn="ctr" eaLnBrk="1" hangingPunct="1">
              <a:buFont typeface="Arial" charset="0"/>
              <a:buNone/>
            </a:pPr>
            <a:endParaRPr lang="en-US" sz="2000" b="1" dirty="0">
              <a:latin typeface="Calibri" panose="020F0502020204030204" pitchFamily="34" charset="0"/>
            </a:endParaRPr>
          </a:p>
          <a:p>
            <a:pPr algn="ctr" eaLnBrk="1" hangingPunct="1">
              <a:buFont typeface="Arial" charset="0"/>
              <a:buNone/>
            </a:pPr>
            <a:r>
              <a:rPr lang="en-US" sz="2000" b="1" dirty="0">
                <a:latin typeface="Calibri" panose="020F0502020204030204" pitchFamily="34" charset="0"/>
              </a:rPr>
              <a:t>Kimberly Sergent</a:t>
            </a:r>
          </a:p>
          <a:p>
            <a:pPr algn="ctr" eaLnBrk="1" hangingPunct="1">
              <a:buFont typeface="Arial" charset="0"/>
              <a:buNone/>
            </a:pPr>
            <a:r>
              <a:rPr lang="en-US" sz="2000" b="1" dirty="0">
                <a:latin typeface="Calibri" panose="020F0502020204030204" pitchFamily="34" charset="0"/>
              </a:rPr>
              <a:t>KVEC Social Studies Instructional Specialist</a:t>
            </a:r>
          </a:p>
          <a:p>
            <a:pPr algn="ctr" eaLnBrk="1" hangingPunct="1">
              <a:buFont typeface="Arial" charset="0"/>
              <a:buNone/>
            </a:pPr>
            <a:r>
              <a:rPr lang="en-US" sz="2000" b="1" dirty="0">
                <a:latin typeface="Calibri" panose="020F0502020204030204" pitchFamily="34" charset="0"/>
                <a:hlinkClick r:id="rId5"/>
              </a:rPr>
              <a:t>Kimberly.sergent@letcher.kyschools.us</a:t>
            </a:r>
            <a:r>
              <a:rPr lang="en-US" sz="2000" b="1" dirty="0">
                <a:latin typeface="Calibri" panose="020F0502020204030204" pitchFamily="34" charset="0"/>
              </a:rPr>
              <a:t> </a:t>
            </a:r>
          </a:p>
        </p:txBody>
      </p:sp>
    </p:spTree>
    <p:extLst>
      <p:ext uri="{BB962C8B-B14F-4D97-AF65-F5344CB8AC3E}">
        <p14:creationId xmlns:p14="http://schemas.microsoft.com/office/powerpoint/2010/main" val="186890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92591" y="719051"/>
            <a:ext cx="6964363" cy="1143000"/>
          </a:xfrm>
        </p:spPr>
        <p:txBody>
          <a:bodyPr>
            <a:normAutofit fontScale="90000"/>
          </a:bodyPr>
          <a:lstStyle/>
          <a:p>
            <a:pPr marL="320040" indent="-320040" algn="ctr">
              <a:buClr>
                <a:schemeClr val="accent6">
                  <a:lumMod val="75000"/>
                </a:schemeClr>
              </a:buClr>
              <a:defRPr/>
            </a:pPr>
            <a:r>
              <a:rPr lang="en-US" sz="6000" dirty="0">
                <a:solidFill>
                  <a:schemeClr val="tx1"/>
                </a:solidFill>
                <a:latin typeface="Calibri" panose="020F0502020204030204" pitchFamily="34" charset="0"/>
                <a:cs typeface="Arial" pitchFamily="34" charset="0"/>
              </a:rPr>
              <a:t>Reading Standard #1</a:t>
            </a:r>
            <a:br>
              <a:rPr lang="en-US" sz="6000" dirty="0">
                <a:solidFill>
                  <a:schemeClr val="tx1"/>
                </a:solidFill>
                <a:latin typeface="Calibri" panose="020F0502020204030204" pitchFamily="34" charset="0"/>
                <a:cs typeface="Arial" pitchFamily="34" charset="0"/>
              </a:rPr>
            </a:br>
            <a:br>
              <a:rPr lang="en-US" sz="6000" dirty="0">
                <a:solidFill>
                  <a:schemeClr val="tx1"/>
                </a:solidFill>
                <a:latin typeface="Calibri" panose="020F0502020204030204" pitchFamily="34" charset="0"/>
                <a:cs typeface="Arial" pitchFamily="34" charset="0"/>
              </a:rPr>
            </a:br>
            <a:r>
              <a:rPr lang="en-US" sz="2800" b="1" dirty="0">
                <a:solidFill>
                  <a:schemeClr val="tx1"/>
                </a:solidFill>
                <a:latin typeface="Calibri" panose="020F0502020204030204" pitchFamily="34" charset="0"/>
                <a:cs typeface="Arial" pitchFamily="34" charset="0"/>
              </a:rPr>
              <a:t>CCR </a:t>
            </a:r>
            <a:r>
              <a:rPr lang="en-US" sz="3100" b="1" dirty="0">
                <a:solidFill>
                  <a:schemeClr val="tx1"/>
                </a:solidFill>
                <a:latin typeface="Calibri" panose="020F0502020204030204" pitchFamily="34" charset="0"/>
                <a:cs typeface="Arial" pitchFamily="34" charset="0"/>
              </a:rPr>
              <a:t>Anchor Standard #1</a:t>
            </a:r>
            <a:br>
              <a:rPr lang="en-US" sz="3100" b="1" dirty="0">
                <a:solidFill>
                  <a:schemeClr val="tx1"/>
                </a:solidFill>
                <a:latin typeface="Calibri" panose="020F0502020204030204" pitchFamily="34" charset="0"/>
                <a:cs typeface="Arial" pitchFamily="34" charset="0"/>
              </a:rPr>
            </a:br>
            <a:r>
              <a:rPr lang="en-US" sz="3100" dirty="0">
                <a:solidFill>
                  <a:schemeClr val="tx1"/>
                </a:solidFill>
                <a:latin typeface="Calibri" panose="020F0502020204030204" pitchFamily="34" charset="0"/>
                <a:cs typeface="Arial" pitchFamily="34" charset="0"/>
              </a:rPr>
              <a:t>(Literature and Informational)</a:t>
            </a:r>
          </a:p>
        </p:txBody>
      </p:sp>
      <p:sp>
        <p:nvSpPr>
          <p:cNvPr id="24579" name="Content Placeholder 6"/>
          <p:cNvSpPr>
            <a:spLocks noGrp="1"/>
          </p:cNvSpPr>
          <p:nvPr>
            <p:ph sz="quarter" idx="4294967295"/>
          </p:nvPr>
        </p:nvSpPr>
        <p:spPr>
          <a:xfrm>
            <a:off x="1147155" y="2438399"/>
            <a:ext cx="10025149" cy="4161906"/>
          </a:xfrm>
          <a:prstGeom prst="rect">
            <a:avLst/>
          </a:prstGeom>
          <a:solidFill>
            <a:schemeClr val="bg1"/>
          </a:solidFill>
        </p:spPr>
        <p:txBody>
          <a:bodyPr rtlCol="0">
            <a:normAutofit fontScale="92500" lnSpcReduction="20000"/>
          </a:bodyPr>
          <a:lstStyle/>
          <a:p>
            <a:pPr indent="-182880" algn="ctr">
              <a:buClr>
                <a:schemeClr val="accent6">
                  <a:lumMod val="75000"/>
                </a:schemeClr>
              </a:buClr>
              <a:buNone/>
              <a:defRPr/>
            </a:pPr>
            <a:r>
              <a:rPr lang="en-US" b="1" i="1" dirty="0">
                <a:solidFill>
                  <a:schemeClr val="tx1">
                    <a:lumMod val="75000"/>
                    <a:lumOff val="25000"/>
                  </a:schemeClr>
                </a:solidFill>
              </a:rPr>
              <a:t>     </a:t>
            </a:r>
            <a:endParaRPr lang="en-US" sz="2800" dirty="0">
              <a:solidFill>
                <a:schemeClr val="tx1">
                  <a:lumMod val="75000"/>
                  <a:lumOff val="25000"/>
                </a:schemeClr>
              </a:solidFill>
            </a:endParaRPr>
          </a:p>
          <a:p>
            <a:pPr indent="-182880" algn="ctr">
              <a:spcBef>
                <a:spcPct val="0"/>
              </a:spcBef>
              <a:buClr>
                <a:schemeClr val="accent6">
                  <a:lumMod val="75000"/>
                </a:schemeClr>
              </a:buClr>
              <a:buNone/>
              <a:defRPr/>
            </a:pPr>
            <a:r>
              <a:rPr lang="en-US" sz="4300" dirty="0">
                <a:latin typeface="Calibri" panose="020F0502020204030204" pitchFamily="34" charset="0"/>
              </a:rPr>
              <a:t>Read closely to determine what the</a:t>
            </a:r>
          </a:p>
          <a:p>
            <a:pPr indent="-182880" algn="ctr">
              <a:spcBef>
                <a:spcPct val="0"/>
              </a:spcBef>
              <a:buClr>
                <a:schemeClr val="accent6">
                  <a:lumMod val="75000"/>
                </a:schemeClr>
              </a:buClr>
              <a:buNone/>
              <a:defRPr/>
            </a:pPr>
            <a:r>
              <a:rPr lang="en-US" sz="4300" dirty="0">
                <a:latin typeface="Calibri" panose="020F0502020204030204" pitchFamily="34" charset="0"/>
              </a:rPr>
              <a:t>text says explicitly and to make</a:t>
            </a:r>
          </a:p>
          <a:p>
            <a:pPr indent="-182880" algn="ctr">
              <a:spcBef>
                <a:spcPct val="0"/>
              </a:spcBef>
              <a:buClr>
                <a:schemeClr val="accent6">
                  <a:lumMod val="75000"/>
                </a:schemeClr>
              </a:buClr>
              <a:buNone/>
              <a:defRPr/>
            </a:pPr>
            <a:r>
              <a:rPr lang="en-US" sz="4300" dirty="0">
                <a:latin typeface="Calibri" panose="020F0502020204030204" pitchFamily="34" charset="0"/>
              </a:rPr>
              <a:t>logical inferences from it; cite</a:t>
            </a:r>
          </a:p>
          <a:p>
            <a:pPr indent="-182880" algn="ctr">
              <a:spcBef>
                <a:spcPct val="0"/>
              </a:spcBef>
              <a:buClr>
                <a:schemeClr val="accent6">
                  <a:lumMod val="75000"/>
                </a:schemeClr>
              </a:buClr>
              <a:buNone/>
              <a:defRPr/>
            </a:pPr>
            <a:r>
              <a:rPr lang="en-US" sz="4300" dirty="0">
                <a:latin typeface="Calibri" panose="020F0502020204030204" pitchFamily="34" charset="0"/>
              </a:rPr>
              <a:t>specific textual evidence when</a:t>
            </a:r>
          </a:p>
          <a:p>
            <a:pPr indent="-182880" algn="ctr">
              <a:spcBef>
                <a:spcPct val="0"/>
              </a:spcBef>
              <a:buClr>
                <a:schemeClr val="accent6">
                  <a:lumMod val="75000"/>
                </a:schemeClr>
              </a:buClr>
              <a:buNone/>
              <a:defRPr/>
            </a:pPr>
            <a:r>
              <a:rPr lang="en-US" sz="4300" dirty="0">
                <a:latin typeface="Calibri" panose="020F0502020204030204" pitchFamily="34" charset="0"/>
              </a:rPr>
              <a:t>writing or speaking to support</a:t>
            </a:r>
          </a:p>
          <a:p>
            <a:pPr indent="-182880" algn="ctr">
              <a:spcBef>
                <a:spcPct val="0"/>
              </a:spcBef>
              <a:buClr>
                <a:schemeClr val="accent6">
                  <a:lumMod val="75000"/>
                </a:schemeClr>
              </a:buClr>
              <a:buNone/>
              <a:defRPr/>
            </a:pPr>
            <a:r>
              <a:rPr lang="en-US" sz="4300" dirty="0">
                <a:latin typeface="Calibri" panose="020F0502020204030204" pitchFamily="34" charset="0"/>
              </a:rPr>
              <a:t>conclusions drawn from the text.</a:t>
            </a:r>
          </a:p>
          <a:p>
            <a:pPr indent="-182880" algn="ctr">
              <a:buClr>
                <a:schemeClr val="accent6">
                  <a:lumMod val="75000"/>
                </a:schemeClr>
              </a:buClr>
              <a:buNone/>
              <a:defRPr/>
            </a:pPr>
            <a:r>
              <a:rPr lang="en-US" sz="3000" b="1" dirty="0">
                <a:latin typeface="Calibri" panose="020F0502020204030204" pitchFamily="34" charset="0"/>
              </a:rPr>
              <a:t>K-12 Progressions</a:t>
            </a:r>
            <a:endParaRPr lang="en-US" sz="3000" dirty="0">
              <a:latin typeface="Calibri" panose="020F0502020204030204" pitchFamily="34" charset="0"/>
            </a:endParaRPr>
          </a:p>
        </p:txBody>
      </p:sp>
    </p:spTree>
    <p:extLst>
      <p:ext uri="{BB962C8B-B14F-4D97-AF65-F5344CB8AC3E}">
        <p14:creationId xmlns:p14="http://schemas.microsoft.com/office/powerpoint/2010/main" val="2663250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E323B-49B3-4A38-9E2E-53497978334F}"/>
              </a:ext>
            </a:extLst>
          </p:cNvPr>
          <p:cNvSpPr>
            <a:spLocks noGrp="1"/>
          </p:cNvSpPr>
          <p:nvPr>
            <p:ph type="title"/>
          </p:nvPr>
        </p:nvSpPr>
        <p:spPr>
          <a:xfrm>
            <a:off x="382596" y="266700"/>
            <a:ext cx="11426807" cy="990600"/>
          </a:xfrm>
        </p:spPr>
        <p:txBody>
          <a:bodyPr>
            <a:noAutofit/>
          </a:bodyPr>
          <a:lstStyle/>
          <a:p>
            <a:pPr algn="ctr"/>
            <a:r>
              <a:rPr lang="en-US" sz="3600" dirty="0">
                <a:solidFill>
                  <a:schemeClr val="tx1"/>
                </a:solidFill>
                <a:latin typeface="Calibri" panose="020F0502020204030204" pitchFamily="34" charset="0"/>
                <a:cs typeface="Calibri" panose="020F0502020204030204" pitchFamily="34" charset="0"/>
              </a:rPr>
              <a:t>Deconstructed Reading Informational Standard 1: 7</a:t>
            </a:r>
            <a:r>
              <a:rPr lang="en-US" sz="3600" baseline="30000" dirty="0">
                <a:solidFill>
                  <a:schemeClr val="tx1"/>
                </a:solidFill>
                <a:latin typeface="Calibri" panose="020F0502020204030204" pitchFamily="34" charset="0"/>
                <a:cs typeface="Calibri" panose="020F0502020204030204" pitchFamily="34" charset="0"/>
              </a:rPr>
              <a:t>th</a:t>
            </a:r>
            <a:r>
              <a:rPr lang="en-US" sz="3600" dirty="0">
                <a:solidFill>
                  <a:schemeClr val="tx1"/>
                </a:solidFill>
                <a:latin typeface="Calibri" panose="020F0502020204030204" pitchFamily="34" charset="0"/>
                <a:cs typeface="Calibri" panose="020F0502020204030204" pitchFamily="34" charset="0"/>
              </a:rPr>
              <a:t> Grade  </a:t>
            </a:r>
          </a:p>
        </p:txBody>
      </p:sp>
      <p:pic>
        <p:nvPicPr>
          <p:cNvPr id="4" name="Picture 6" descr="C:\Documents and Settings\cmullin\My Documents\ULlogoCCR4Afinal.eps">
            <a:extLst>
              <a:ext uri="{FF2B5EF4-FFF2-40B4-BE49-F238E27FC236}">
                <a16:creationId xmlns:a16="http://schemas.microsoft.com/office/drawing/2014/main" id="{57AD5EEC-BDAD-4C00-AAF0-FA3675223E7D}"/>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710783" y="3623692"/>
            <a:ext cx="4371179" cy="2294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3814874B-974A-492D-B1EF-74FDACE4D4B1}"/>
              </a:ext>
            </a:extLst>
          </p:cNvPr>
          <p:cNvPicPr>
            <a:picLocks noChangeAspect="1"/>
          </p:cNvPicPr>
          <p:nvPr/>
        </p:nvPicPr>
        <p:blipFill>
          <a:blip r:embed="rId3"/>
          <a:stretch>
            <a:fillRect/>
          </a:stretch>
        </p:blipFill>
        <p:spPr>
          <a:xfrm>
            <a:off x="1357961" y="2239947"/>
            <a:ext cx="9510584" cy="1066892"/>
          </a:xfrm>
          <a:prstGeom prst="rect">
            <a:avLst/>
          </a:prstGeom>
        </p:spPr>
      </p:pic>
    </p:spTree>
    <p:extLst>
      <p:ext uri="{BB962C8B-B14F-4D97-AF65-F5344CB8AC3E}">
        <p14:creationId xmlns:p14="http://schemas.microsoft.com/office/powerpoint/2010/main" val="626697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0" y="228601"/>
            <a:ext cx="12191999" cy="1447800"/>
          </a:xfrm>
        </p:spPr>
        <p:txBody>
          <a:bodyPr wrap="square" numCol="1" compatLnSpc="1">
            <a:prstTxWarp prst="textNoShape">
              <a:avLst/>
            </a:prstTxWarp>
            <a:noAutofit/>
          </a:bodyPr>
          <a:lstStyle/>
          <a:p>
            <a:pPr algn="ctr" eaLnBrk="1" hangingPunct="1"/>
            <a:r>
              <a:rPr lang="en-US" altLang="en-US" sz="3200" b="1" dirty="0">
                <a:solidFill>
                  <a:schemeClr val="bg2">
                    <a:lumMod val="25000"/>
                  </a:schemeClr>
                </a:solidFill>
                <a:latin typeface="Calibri" panose="020F0502020204030204" pitchFamily="34" charset="0"/>
                <a:cs typeface="Arial" panose="020B0604020202020204" pitchFamily="34" charset="0"/>
              </a:rPr>
              <a:t>Distribution of Literary and Informational Passages </a:t>
            </a:r>
            <a:br>
              <a:rPr lang="en-US" altLang="en-US" sz="3200" b="1" dirty="0">
                <a:solidFill>
                  <a:schemeClr val="bg2">
                    <a:lumMod val="25000"/>
                  </a:schemeClr>
                </a:solidFill>
                <a:latin typeface="Calibri" panose="020F0502020204030204" pitchFamily="34" charset="0"/>
                <a:cs typeface="Arial" panose="020B0604020202020204" pitchFamily="34" charset="0"/>
              </a:rPr>
            </a:br>
            <a:r>
              <a:rPr lang="en-US" altLang="en-US" sz="3200" b="1" dirty="0">
                <a:solidFill>
                  <a:schemeClr val="bg2">
                    <a:lumMod val="25000"/>
                  </a:schemeClr>
                </a:solidFill>
                <a:latin typeface="Calibri" panose="020F0502020204030204" pitchFamily="34" charset="0"/>
                <a:cs typeface="Arial" panose="020B0604020202020204" pitchFamily="34" charset="0"/>
              </a:rPr>
              <a:t>by Grade in the NAEP Reading Framework</a:t>
            </a:r>
            <a:br>
              <a:rPr lang="en-US" altLang="en-US" sz="3200" b="1" dirty="0">
                <a:solidFill>
                  <a:schemeClr val="bg2">
                    <a:lumMod val="25000"/>
                  </a:schemeClr>
                </a:solidFill>
                <a:latin typeface="Calibri" panose="020F0502020204030204" pitchFamily="34" charset="0"/>
              </a:rPr>
            </a:br>
            <a:endParaRPr lang="en-US" altLang="en-US" sz="3200" b="1" dirty="0">
              <a:solidFill>
                <a:schemeClr val="bg2">
                  <a:lumMod val="25000"/>
                </a:schemeClr>
              </a:solidFill>
              <a:latin typeface="Calibri" panose="020F0502020204030204" pitchFamily="34" charset="0"/>
            </a:endParaRPr>
          </a:p>
        </p:txBody>
      </p:sp>
      <p:graphicFrame>
        <p:nvGraphicFramePr>
          <p:cNvPr id="7" name="Content Placeholder 6"/>
          <p:cNvGraphicFramePr>
            <a:graphicFrameLocks noGrp="1"/>
          </p:cNvGraphicFramePr>
          <p:nvPr>
            <p:ph sz="quarter" idx="4294967295"/>
            <p:extLst>
              <p:ext uri="{D42A27DB-BD31-4B8C-83A1-F6EECF244321}">
                <p14:modId xmlns:p14="http://schemas.microsoft.com/office/powerpoint/2010/main" val="956947686"/>
              </p:ext>
            </p:extLst>
          </p:nvPr>
        </p:nvGraphicFramePr>
        <p:xfrm>
          <a:off x="1446414" y="1828798"/>
          <a:ext cx="9692640" cy="2793080"/>
        </p:xfrm>
        <a:graphic>
          <a:graphicData uri="http://schemas.openxmlformats.org/drawingml/2006/table">
            <a:tbl>
              <a:tblPr firstRow="1" bandRow="1">
                <a:tableStyleId>{93296810-A885-4BE3-A3E7-6D5BEEA58F35}</a:tableStyleId>
              </a:tblPr>
              <a:tblGrid>
                <a:gridCol w="3230880">
                  <a:extLst>
                    <a:ext uri="{9D8B030D-6E8A-4147-A177-3AD203B41FA5}">
                      <a16:colId xmlns:a16="http://schemas.microsoft.com/office/drawing/2014/main" val="20000"/>
                    </a:ext>
                  </a:extLst>
                </a:gridCol>
                <a:gridCol w="3230880">
                  <a:extLst>
                    <a:ext uri="{9D8B030D-6E8A-4147-A177-3AD203B41FA5}">
                      <a16:colId xmlns:a16="http://schemas.microsoft.com/office/drawing/2014/main" val="20001"/>
                    </a:ext>
                  </a:extLst>
                </a:gridCol>
                <a:gridCol w="3230880">
                  <a:extLst>
                    <a:ext uri="{9D8B030D-6E8A-4147-A177-3AD203B41FA5}">
                      <a16:colId xmlns:a16="http://schemas.microsoft.com/office/drawing/2014/main" val="20002"/>
                    </a:ext>
                  </a:extLst>
                </a:gridCol>
              </a:tblGrid>
              <a:tr h="698270">
                <a:tc>
                  <a:txBody>
                    <a:bodyPr/>
                    <a:lstStyle/>
                    <a:p>
                      <a:r>
                        <a:rPr lang="en-US" sz="2400" dirty="0">
                          <a:solidFill>
                            <a:schemeClr val="bg1"/>
                          </a:solidFill>
                        </a:rPr>
                        <a:t>GRADE</a:t>
                      </a:r>
                    </a:p>
                  </a:txBody>
                  <a:tcPr marT="45731" marB="45731"/>
                </a:tc>
                <a:tc>
                  <a:txBody>
                    <a:bodyPr/>
                    <a:lstStyle/>
                    <a:p>
                      <a:r>
                        <a:rPr lang="en-US" sz="2400" dirty="0">
                          <a:solidFill>
                            <a:schemeClr val="bg1"/>
                          </a:solidFill>
                        </a:rPr>
                        <a:t>LITERARY</a:t>
                      </a:r>
                    </a:p>
                  </a:txBody>
                  <a:tcPr marT="45731" marB="45731"/>
                </a:tc>
                <a:tc>
                  <a:txBody>
                    <a:bodyPr/>
                    <a:lstStyle/>
                    <a:p>
                      <a:r>
                        <a:rPr lang="en-US" sz="2400" dirty="0">
                          <a:solidFill>
                            <a:schemeClr val="bg1"/>
                          </a:solidFill>
                        </a:rPr>
                        <a:t>INFORMATION</a:t>
                      </a:r>
                    </a:p>
                  </a:txBody>
                  <a:tcPr marT="45731" marB="45731"/>
                </a:tc>
                <a:extLst>
                  <a:ext uri="{0D108BD9-81ED-4DB2-BD59-A6C34878D82A}">
                    <a16:rowId xmlns:a16="http://schemas.microsoft.com/office/drawing/2014/main" val="10000"/>
                  </a:ext>
                </a:extLst>
              </a:tr>
              <a:tr h="698270">
                <a:tc>
                  <a:txBody>
                    <a:bodyPr/>
                    <a:lstStyle/>
                    <a:p>
                      <a:r>
                        <a:rPr lang="en-US" sz="2800" dirty="0"/>
                        <a:t>4</a:t>
                      </a:r>
                    </a:p>
                  </a:txBody>
                  <a:tcPr marT="45731" marB="45731"/>
                </a:tc>
                <a:tc>
                  <a:txBody>
                    <a:bodyPr/>
                    <a:lstStyle/>
                    <a:p>
                      <a:r>
                        <a:rPr lang="en-US" sz="2800" dirty="0"/>
                        <a:t>50%</a:t>
                      </a:r>
                    </a:p>
                  </a:txBody>
                  <a:tcPr marT="45731" marB="45731"/>
                </a:tc>
                <a:tc>
                  <a:txBody>
                    <a:bodyPr/>
                    <a:lstStyle/>
                    <a:p>
                      <a:r>
                        <a:rPr lang="en-US" sz="2800" dirty="0"/>
                        <a:t>50%</a:t>
                      </a:r>
                    </a:p>
                  </a:txBody>
                  <a:tcPr marT="45731" marB="45731"/>
                </a:tc>
                <a:extLst>
                  <a:ext uri="{0D108BD9-81ED-4DB2-BD59-A6C34878D82A}">
                    <a16:rowId xmlns:a16="http://schemas.microsoft.com/office/drawing/2014/main" val="10001"/>
                  </a:ext>
                </a:extLst>
              </a:tr>
              <a:tr h="698270">
                <a:tc>
                  <a:txBody>
                    <a:bodyPr/>
                    <a:lstStyle/>
                    <a:p>
                      <a:r>
                        <a:rPr lang="en-US" sz="2800" dirty="0"/>
                        <a:t>8</a:t>
                      </a:r>
                    </a:p>
                  </a:txBody>
                  <a:tcPr marT="45731" marB="45731"/>
                </a:tc>
                <a:tc>
                  <a:txBody>
                    <a:bodyPr/>
                    <a:lstStyle/>
                    <a:p>
                      <a:r>
                        <a:rPr lang="en-US" sz="2800" dirty="0"/>
                        <a:t>45%</a:t>
                      </a:r>
                    </a:p>
                  </a:txBody>
                  <a:tcPr marT="45731" marB="45731"/>
                </a:tc>
                <a:tc>
                  <a:txBody>
                    <a:bodyPr/>
                    <a:lstStyle/>
                    <a:p>
                      <a:r>
                        <a:rPr lang="en-US" sz="2800" dirty="0"/>
                        <a:t>55%</a:t>
                      </a:r>
                    </a:p>
                  </a:txBody>
                  <a:tcPr marT="45731" marB="45731"/>
                </a:tc>
                <a:extLst>
                  <a:ext uri="{0D108BD9-81ED-4DB2-BD59-A6C34878D82A}">
                    <a16:rowId xmlns:a16="http://schemas.microsoft.com/office/drawing/2014/main" val="10002"/>
                  </a:ext>
                </a:extLst>
              </a:tr>
              <a:tr h="698270">
                <a:tc>
                  <a:txBody>
                    <a:bodyPr/>
                    <a:lstStyle/>
                    <a:p>
                      <a:r>
                        <a:rPr lang="en-US" sz="2800" dirty="0"/>
                        <a:t>12</a:t>
                      </a:r>
                    </a:p>
                  </a:txBody>
                  <a:tcPr marT="45731" marB="45731"/>
                </a:tc>
                <a:tc>
                  <a:txBody>
                    <a:bodyPr/>
                    <a:lstStyle/>
                    <a:p>
                      <a:r>
                        <a:rPr lang="en-US" sz="2800" dirty="0"/>
                        <a:t>30%</a:t>
                      </a:r>
                    </a:p>
                  </a:txBody>
                  <a:tcPr marT="45731" marB="45731"/>
                </a:tc>
                <a:tc>
                  <a:txBody>
                    <a:bodyPr/>
                    <a:lstStyle/>
                    <a:p>
                      <a:r>
                        <a:rPr lang="en-US" sz="2800" dirty="0"/>
                        <a:t>70%</a:t>
                      </a:r>
                    </a:p>
                  </a:txBody>
                  <a:tcPr marT="45731" marB="45731"/>
                </a:tc>
                <a:extLst>
                  <a:ext uri="{0D108BD9-81ED-4DB2-BD59-A6C34878D82A}">
                    <a16:rowId xmlns:a16="http://schemas.microsoft.com/office/drawing/2014/main" val="10003"/>
                  </a:ext>
                </a:extLst>
              </a:tr>
            </a:tbl>
          </a:graphicData>
        </a:graphic>
      </p:graphicFrame>
      <p:sp>
        <p:nvSpPr>
          <p:cNvPr id="21529" name="Rectangle 8"/>
          <p:cNvSpPr>
            <a:spLocks noChangeArrowheads="1"/>
          </p:cNvSpPr>
          <p:nvPr/>
        </p:nvSpPr>
        <p:spPr bwMode="auto">
          <a:xfrm>
            <a:off x="282634" y="5018117"/>
            <a:ext cx="119093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2800" dirty="0">
                <a:solidFill>
                  <a:schemeClr val="tx1"/>
                </a:solidFill>
                <a:latin typeface="Arial" panose="020B0604020202020204" pitchFamily="34" charset="0"/>
              </a:rPr>
              <a:t>The Standards aim to align instruction with this framework so that many more students than at present can meet the requirements of college and career readiness.</a:t>
            </a:r>
          </a:p>
        </p:txBody>
      </p:sp>
      <p:sp>
        <p:nvSpPr>
          <p:cNvPr id="21530" name="TextBox 9"/>
          <p:cNvSpPr txBox="1">
            <a:spLocks noChangeArrowheads="1"/>
          </p:cNvSpPr>
          <p:nvPr/>
        </p:nvSpPr>
        <p:spPr bwMode="auto">
          <a:xfrm>
            <a:off x="9587345" y="6203057"/>
            <a:ext cx="2329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2000" i="1" dirty="0">
                <a:solidFill>
                  <a:schemeClr val="tx1"/>
                </a:solidFill>
                <a:latin typeface="Arial" panose="020B0604020202020204" pitchFamily="34" charset="0"/>
              </a:rPr>
              <a:t>ELA CCSS Page 5</a:t>
            </a:r>
          </a:p>
        </p:txBody>
      </p:sp>
    </p:spTree>
    <p:extLst>
      <p:ext uri="{BB962C8B-B14F-4D97-AF65-F5344CB8AC3E}">
        <p14:creationId xmlns:p14="http://schemas.microsoft.com/office/powerpoint/2010/main" val="1752763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p:cNvSpPr>
            <a:spLocks noGrp="1"/>
          </p:cNvSpPr>
          <p:nvPr>
            <p:ph type="title" idx="4294967295"/>
          </p:nvPr>
        </p:nvSpPr>
        <p:spPr/>
        <p:txBody>
          <a:bodyPr>
            <a:noAutofit/>
          </a:bodyPr>
          <a:lstStyle/>
          <a:p>
            <a:r>
              <a:rPr lang="en-US" sz="5400" dirty="0">
                <a:solidFill>
                  <a:schemeClr val="bg1"/>
                </a:solidFill>
                <a:latin typeface="Calibri" panose="020F0502020204030204" pitchFamily="34" charset="0"/>
                <a:ea typeface="Geneva"/>
                <a:cs typeface="Geneva"/>
              </a:rPr>
              <a:t>Literary </a:t>
            </a:r>
            <a:r>
              <a:rPr lang="en-US" sz="5400" dirty="0" err="1">
                <a:solidFill>
                  <a:schemeClr val="bg1"/>
                </a:solidFill>
                <a:latin typeface="Calibri" panose="020F0502020204030204" pitchFamily="34" charset="0"/>
                <a:ea typeface="Geneva"/>
                <a:cs typeface="Geneva"/>
              </a:rPr>
              <a:t>vs</a:t>
            </a:r>
            <a:r>
              <a:rPr lang="en-US" sz="5400" dirty="0">
                <a:solidFill>
                  <a:schemeClr val="bg1"/>
                </a:solidFill>
                <a:latin typeface="Calibri" panose="020F0502020204030204" pitchFamily="34" charset="0"/>
                <a:ea typeface="Geneva"/>
                <a:cs typeface="Geneva"/>
              </a:rPr>
              <a:t> Informational</a:t>
            </a:r>
          </a:p>
        </p:txBody>
      </p:sp>
      <p:sp>
        <p:nvSpPr>
          <p:cNvPr id="50180" name="Content Placeholder 4"/>
          <p:cNvSpPr>
            <a:spLocks noGrp="1"/>
          </p:cNvSpPr>
          <p:nvPr>
            <p:ph idx="4294967295"/>
          </p:nvPr>
        </p:nvSpPr>
        <p:spPr>
          <a:xfrm>
            <a:off x="711199" y="1600200"/>
            <a:ext cx="11092873" cy="4983480"/>
          </a:xfrm>
        </p:spPr>
        <p:txBody>
          <a:bodyPr/>
          <a:lstStyle/>
          <a:p>
            <a:pPr marL="0" indent="0">
              <a:buNone/>
            </a:pPr>
            <a:r>
              <a:rPr lang="en-US" sz="2400" dirty="0">
                <a:ea typeface="Geneva"/>
                <a:cs typeface="Geneva"/>
              </a:rPr>
              <a:t>CCR Reading Standard 3: Analyze how and why individuals, events, and ideas develop and interact over the course of a text.</a:t>
            </a:r>
            <a:endParaRPr lang="en-US" sz="2400" i="1" dirty="0">
              <a:solidFill>
                <a:srgbClr val="585858"/>
              </a:solidFill>
              <a:ea typeface="Geneva"/>
              <a:cs typeface="Geneva"/>
            </a:endParaRPr>
          </a:p>
          <a:p>
            <a:pPr marL="0" indent="0"/>
            <a:endParaRPr lang="en-US" b="0" i="1" dirty="0">
              <a:solidFill>
                <a:srgbClr val="585858"/>
              </a:solidFill>
              <a:ea typeface="Geneva"/>
              <a:cs typeface="Geneva"/>
            </a:endParaRPr>
          </a:p>
        </p:txBody>
      </p:sp>
      <p:graphicFrame>
        <p:nvGraphicFramePr>
          <p:cNvPr id="7" name="Table 6"/>
          <p:cNvGraphicFramePr>
            <a:graphicFrameLocks noGrp="1"/>
          </p:cNvGraphicFramePr>
          <p:nvPr>
            <p:extLst>
              <p:ext uri="{D42A27DB-BD31-4B8C-83A1-F6EECF244321}">
                <p14:modId xmlns:p14="http://schemas.microsoft.com/office/powerpoint/2010/main" val="1049538204"/>
              </p:ext>
            </p:extLst>
          </p:nvPr>
        </p:nvGraphicFramePr>
        <p:xfrm>
          <a:off x="85898" y="2362820"/>
          <a:ext cx="12020204" cy="4695586"/>
        </p:xfrm>
        <a:graphic>
          <a:graphicData uri="http://schemas.openxmlformats.org/drawingml/2006/table">
            <a:tbl>
              <a:tblPr firstRow="1" bandRow="1">
                <a:tableStyleId>{5C22544A-7EE6-4342-B048-85BDC9FD1C3A}</a:tableStyleId>
              </a:tblPr>
              <a:tblGrid>
                <a:gridCol w="5564909">
                  <a:extLst>
                    <a:ext uri="{9D8B030D-6E8A-4147-A177-3AD203B41FA5}">
                      <a16:colId xmlns:a16="http://schemas.microsoft.com/office/drawing/2014/main" val="20000"/>
                    </a:ext>
                  </a:extLst>
                </a:gridCol>
                <a:gridCol w="556491">
                  <a:extLst>
                    <a:ext uri="{9D8B030D-6E8A-4147-A177-3AD203B41FA5}">
                      <a16:colId xmlns:a16="http://schemas.microsoft.com/office/drawing/2014/main" val="20001"/>
                    </a:ext>
                  </a:extLst>
                </a:gridCol>
                <a:gridCol w="5898804">
                  <a:extLst>
                    <a:ext uri="{9D8B030D-6E8A-4147-A177-3AD203B41FA5}">
                      <a16:colId xmlns:a16="http://schemas.microsoft.com/office/drawing/2014/main" val="20002"/>
                    </a:ext>
                  </a:extLst>
                </a:gridCol>
              </a:tblGrid>
              <a:tr h="462598">
                <a:tc>
                  <a:txBody>
                    <a:bodyPr/>
                    <a:lstStyle/>
                    <a:p>
                      <a:pPr algn="l"/>
                      <a:r>
                        <a:rPr kumimoji="0" lang="en-US" sz="1800" b="1" kern="1200" dirty="0">
                          <a:solidFill>
                            <a:schemeClr val="bg1"/>
                          </a:solidFill>
                          <a:latin typeface="Calibri" panose="020F0502020204030204" pitchFamily="34" charset="0"/>
                          <a:ea typeface="+mn-ea"/>
                          <a:cs typeface="+mn-cs"/>
                        </a:rPr>
                        <a:t>Reading Standards for Literature </a:t>
                      </a:r>
                      <a:endParaRPr lang="en-US" sz="1800" dirty="0">
                        <a:solidFill>
                          <a:schemeClr val="bg1"/>
                        </a:solidFill>
                        <a:latin typeface="Calibri" panose="020F0502020204030204" pitchFamily="34" charset="0"/>
                      </a:endParaRPr>
                    </a:p>
                  </a:txBody>
                  <a:tcPr anchor="ctr">
                    <a:solidFill>
                      <a:schemeClr val="accent5"/>
                    </a:solidFill>
                  </a:tcPr>
                </a:tc>
                <a:tc rowSpan="4">
                  <a:txBody>
                    <a:bodyPr/>
                    <a:lstStyle/>
                    <a:p>
                      <a:pPr algn="l"/>
                      <a:endParaRPr lang="en-US" sz="1400" dirty="0">
                        <a:solidFill>
                          <a:schemeClr val="accent1"/>
                        </a:solidFill>
                      </a:endParaRPr>
                    </a:p>
                  </a:txBody>
                  <a:tcPr anchor="ctr">
                    <a:solidFill>
                      <a:schemeClr val="accent5"/>
                    </a:solidFill>
                  </a:tcPr>
                </a:tc>
                <a:tc>
                  <a:txBody>
                    <a:bodyPr/>
                    <a:lstStyle/>
                    <a:p>
                      <a:pPr algn="l"/>
                      <a:r>
                        <a:rPr lang="en-US" sz="1800" dirty="0">
                          <a:solidFill>
                            <a:schemeClr val="bg1"/>
                          </a:solidFill>
                          <a:latin typeface="Calibri" panose="020F0502020204030204" pitchFamily="34" charset="0"/>
                        </a:rPr>
                        <a:t>Reading Standards for Informational Text</a:t>
                      </a:r>
                    </a:p>
                  </a:txBody>
                  <a:tcPr anchor="ctr">
                    <a:solidFill>
                      <a:schemeClr val="accent5"/>
                    </a:solidFill>
                  </a:tcPr>
                </a:tc>
                <a:extLst>
                  <a:ext uri="{0D108BD9-81ED-4DB2-BD59-A6C34878D82A}">
                    <a16:rowId xmlns:a16="http://schemas.microsoft.com/office/drawing/2014/main" val="10000"/>
                  </a:ext>
                </a:extLst>
              </a:tr>
              <a:tr h="1611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rPr>
                        <a:t>Grade 7: </a:t>
                      </a:r>
                      <a:r>
                        <a:rPr lang="en-US" sz="2000" b="1" baseline="0" dirty="0">
                          <a:latin typeface="Calibri" panose="020F0502020204030204" pitchFamily="34" charset="0"/>
                        </a:rPr>
                        <a:t> </a:t>
                      </a:r>
                      <a:r>
                        <a:rPr lang="en-US" sz="2000" baseline="0" dirty="0">
                          <a:latin typeface="Calibri" panose="020F0502020204030204" pitchFamily="34" charset="0"/>
                        </a:rPr>
                        <a:t>Analyze how particular elements of a story or drama interact (e.g., how setting shapes the characters or plot)</a:t>
                      </a:r>
                      <a:endParaRPr lang="en-US" sz="2000" dirty="0">
                        <a:latin typeface="Calibri" panose="020F0502020204030204" pitchFamily="34" charset="0"/>
                      </a:endParaRPr>
                    </a:p>
                    <a:p>
                      <a:pPr algn="l"/>
                      <a:endParaRPr lang="en-US" sz="1600" dirty="0">
                        <a:latin typeface="Calibri" panose="020F0502020204030204" pitchFamily="34" charset="0"/>
                      </a:endParaRPr>
                    </a:p>
                  </a:txBody>
                  <a:tcPr anchor="ctr"/>
                </a:tc>
                <a:tc vMerge="1">
                  <a:txBody>
                    <a:bodyPr/>
                    <a:lstStyle/>
                    <a:p>
                      <a:pPr algn="l"/>
                      <a:endParaRPr lang="en-US"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rPr>
                        <a:t>Grade 7: </a:t>
                      </a:r>
                      <a:r>
                        <a:rPr lang="en-US" sz="2000" dirty="0">
                          <a:latin typeface="Calibri" panose="020F0502020204030204" pitchFamily="34" charset="0"/>
                        </a:rPr>
                        <a:t>Analyze the interactions between individuals, events,</a:t>
                      </a:r>
                      <a:r>
                        <a:rPr lang="en-US" sz="2000" baseline="0" dirty="0">
                          <a:latin typeface="Calibri" panose="020F0502020204030204" pitchFamily="34" charset="0"/>
                        </a:rPr>
                        <a:t> and ideas in a text (e.g., how ideas influence individuals or events, or how individuals influence ideas or events). </a:t>
                      </a:r>
                      <a:endParaRPr lang="en-US" sz="2000" dirty="0">
                        <a:latin typeface="Calibri" panose="020F0502020204030204" pitchFamily="34" charset="0"/>
                      </a:endParaRPr>
                    </a:p>
                    <a:p>
                      <a:pPr algn="l"/>
                      <a:endParaRPr lang="en-US" sz="1600" dirty="0">
                        <a:latin typeface="Calibri" panose="020F0502020204030204" pitchFamily="34" charset="0"/>
                      </a:endParaRPr>
                    </a:p>
                  </a:txBody>
                  <a:tcPr anchor="ctr"/>
                </a:tc>
                <a:extLst>
                  <a:ext uri="{0D108BD9-81ED-4DB2-BD59-A6C34878D82A}">
                    <a16:rowId xmlns:a16="http://schemas.microsoft.com/office/drawing/2014/main" val="10001"/>
                  </a:ext>
                </a:extLst>
              </a:tr>
              <a:tr h="2286000">
                <a:tc>
                  <a:txBody>
                    <a:bodyPr/>
                    <a:lstStyle/>
                    <a:p>
                      <a:pPr algn="l"/>
                      <a:endParaRPr lang="en-US" sz="2000" b="1" dirty="0">
                        <a:latin typeface="Calibri" panose="020F0502020204030204" pitchFamily="34" charset="0"/>
                      </a:endParaRPr>
                    </a:p>
                    <a:p>
                      <a:pPr algn="l"/>
                      <a:r>
                        <a:rPr lang="en-US" sz="2000" b="1" dirty="0">
                          <a:latin typeface="Calibri" panose="020F0502020204030204" pitchFamily="34" charset="0"/>
                        </a:rPr>
                        <a:t>Grades 11-12: </a:t>
                      </a:r>
                      <a:r>
                        <a:rPr lang="en-US" sz="2000" dirty="0">
                          <a:latin typeface="Calibri" panose="020F0502020204030204" pitchFamily="34" charset="0"/>
                        </a:rPr>
                        <a:t>Evaluate</a:t>
                      </a:r>
                      <a:r>
                        <a:rPr lang="en-US" sz="2000" baseline="0" dirty="0">
                          <a:latin typeface="Calibri" panose="020F0502020204030204" pitchFamily="34" charset="0"/>
                        </a:rPr>
                        <a:t> various explanations for characters’ actions or for events and determine which explanation best accords with textual evidence, acknowledging where the text leaves matters uncertain.</a:t>
                      </a:r>
                      <a:endParaRPr lang="en-US" sz="2400" dirty="0">
                        <a:latin typeface="Calibri" panose="020F0502020204030204" pitchFamily="34" charset="0"/>
                      </a:endParaRPr>
                    </a:p>
                  </a:txBody>
                  <a:tcPr anchor="ct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rPr>
                        <a:t>Grades 11-12: </a:t>
                      </a:r>
                      <a:r>
                        <a:rPr lang="en-US" sz="2000" b="0" dirty="0">
                          <a:latin typeface="Calibri" panose="020F0502020204030204" pitchFamily="34" charset="0"/>
                        </a:rPr>
                        <a:t>Analyze a complex set</a:t>
                      </a:r>
                      <a:r>
                        <a:rPr lang="en-US" sz="2000" b="0" baseline="0" dirty="0">
                          <a:latin typeface="Calibri" panose="020F0502020204030204" pitchFamily="34" charset="0"/>
                        </a:rPr>
                        <a:t> of ideas or sequence of events and explain how specific individuals, ideas, or events interact and develop over the course of the text.</a:t>
                      </a:r>
                      <a:endParaRPr lang="en-US" sz="2000" b="1" dirty="0">
                        <a:latin typeface="Calibri" panose="020F050202020403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3942004402"/>
                  </a:ext>
                </a:extLst>
              </a:tr>
              <a:tr h="0">
                <a:tc>
                  <a:txBody>
                    <a:bodyPr/>
                    <a:lstStyle/>
                    <a:p>
                      <a:pPr algn="l"/>
                      <a:endParaRPr lang="en-US" sz="1600" dirty="0">
                        <a:latin typeface="Calibri" panose="020F0502020204030204" pitchFamily="34" charset="0"/>
                      </a:endParaRPr>
                    </a:p>
                  </a:txBody>
                  <a:tcPr anchor="ctr"/>
                </a:tc>
                <a:tc vMerge="1">
                  <a:txBody>
                    <a:bodyPr/>
                    <a:lstStyle/>
                    <a:p>
                      <a:pPr algn="l"/>
                      <a:endParaRPr lang="en-US" sz="1400" b="1" dirty="0"/>
                    </a:p>
                  </a:txBody>
                  <a:tcPr anchor="ctr"/>
                </a:tc>
                <a:tc>
                  <a:txBody>
                    <a:bodyPr/>
                    <a:lstStyle/>
                    <a:p>
                      <a:pPr algn="l"/>
                      <a:endParaRPr lang="en-US" sz="1600" b="1" dirty="0">
                        <a:latin typeface="Calibri" panose="020F0502020204030204" pitchFamily="34" charset="0"/>
                      </a:endParaRPr>
                    </a:p>
                  </a:txBody>
                  <a:tcPr anchor="ctr"/>
                </a:tc>
                <a:extLst>
                  <a:ext uri="{0D108BD9-81ED-4DB2-BD59-A6C34878D82A}">
                    <a16:rowId xmlns:a16="http://schemas.microsoft.com/office/drawing/2014/main" val="10003"/>
                  </a:ext>
                </a:extLst>
              </a:tr>
            </a:tbl>
          </a:graphicData>
        </a:graphic>
      </p:graphicFrame>
      <p:sp>
        <p:nvSpPr>
          <p:cNvPr id="50207" name="Down Arrow 5"/>
          <p:cNvSpPr>
            <a:spLocks noChangeArrowheads="1"/>
          </p:cNvSpPr>
          <p:nvPr/>
        </p:nvSpPr>
        <p:spPr bwMode="auto">
          <a:xfrm>
            <a:off x="5867400" y="2722984"/>
            <a:ext cx="228600" cy="3352800"/>
          </a:xfrm>
          <a:prstGeom prst="downArrow">
            <a:avLst>
              <a:gd name="adj1" fmla="val 50000"/>
              <a:gd name="adj2" fmla="val 49975"/>
            </a:avLst>
          </a:prstGeom>
          <a:solidFill>
            <a:srgbClr val="0091B2"/>
          </a:solidFill>
          <a:ln w="9525" algn="ctr">
            <a:noFill/>
            <a:round/>
            <a:headEnd/>
            <a:tailEnd/>
          </a:ln>
        </p:spPr>
        <p:txBody>
          <a:bodyPr wrap="none" anchor="ctr"/>
          <a:lstStyle/>
          <a:p>
            <a:pPr algn="ctr"/>
            <a:endParaRPr lang="en-US" dirty="0">
              <a:solidFill>
                <a:schemeClr val="tx1">
                  <a:lumMod val="95000"/>
                  <a:lumOff val="5000"/>
                </a:schemeClr>
              </a:solidFill>
            </a:endParaRPr>
          </a:p>
        </p:txBody>
      </p:sp>
    </p:spTree>
    <p:extLst>
      <p:ext uri="{BB962C8B-B14F-4D97-AF65-F5344CB8AC3E}">
        <p14:creationId xmlns:p14="http://schemas.microsoft.com/office/powerpoint/2010/main" val="3258205469"/>
      </p:ext>
    </p:extLst>
  </p:cSld>
  <p:clrMapOvr>
    <a:masterClrMapping/>
  </p:clrMapOvr>
  <p:transition spd="med" advClick="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664" y="185058"/>
            <a:ext cx="10871200" cy="990600"/>
          </a:xfrm>
        </p:spPr>
        <p:txBody>
          <a:bodyPr>
            <a:normAutofit/>
          </a:bodyPr>
          <a:lstStyle/>
          <a:p>
            <a:r>
              <a:rPr lang="en-US" sz="4000" b="1" dirty="0">
                <a:solidFill>
                  <a:schemeClr val="tx1"/>
                </a:solidFill>
                <a:latin typeface="Arial Rounded MT Bold" panose="020F0704030504030204" pitchFamily="34" charset="0"/>
              </a:rPr>
              <a:t>Specific Elementary Reading Issues…</a:t>
            </a:r>
          </a:p>
        </p:txBody>
      </p:sp>
      <p:sp>
        <p:nvSpPr>
          <p:cNvPr id="3" name="Content Placeholder 2"/>
          <p:cNvSpPr>
            <a:spLocks noGrp="1"/>
          </p:cNvSpPr>
          <p:nvPr>
            <p:ph sz="quarter" idx="1"/>
          </p:nvPr>
        </p:nvSpPr>
        <p:spPr>
          <a:xfrm>
            <a:off x="185491" y="1926772"/>
            <a:ext cx="11832337" cy="4495800"/>
          </a:xfrm>
        </p:spPr>
        <p:txBody>
          <a:bodyPr>
            <a:normAutofit/>
          </a:bodyPr>
          <a:lstStyle/>
          <a:p>
            <a:pPr marL="0" indent="0" algn="ctr">
              <a:buNone/>
            </a:pPr>
            <a:r>
              <a:rPr lang="en-US" dirty="0">
                <a:latin typeface="Arial Rounded MT Bold" panose="020F0704030504030204" pitchFamily="34" charset="0"/>
              </a:rPr>
              <a:t>“</a:t>
            </a:r>
            <a:r>
              <a:rPr lang="en-US" sz="2800" b="1" dirty="0">
                <a:latin typeface="Arial Rounded MT Bold" panose="020F0704030504030204" pitchFamily="34" charset="0"/>
              </a:rPr>
              <a:t>Sounding the Alarm on Kentucky’s Academic Test Scores” </a:t>
            </a:r>
          </a:p>
          <a:p>
            <a:pPr marL="0" indent="0" algn="ctr">
              <a:buNone/>
            </a:pPr>
            <a:r>
              <a:rPr lang="en-US" sz="2800" b="1" dirty="0">
                <a:latin typeface="Arial Rounded MT Bold" panose="020F0704030504030204" pitchFamily="34" charset="0"/>
              </a:rPr>
              <a:t>Hal Heiner, Secretary </a:t>
            </a:r>
          </a:p>
          <a:p>
            <a:pPr marL="0" indent="0" algn="ctr">
              <a:buNone/>
            </a:pPr>
            <a:r>
              <a:rPr lang="en-US" sz="2800" b="1" dirty="0">
                <a:latin typeface="Arial Rounded MT Bold" panose="020F0704030504030204" pitchFamily="34" charset="0"/>
              </a:rPr>
              <a:t>KY Education &amp; Workforce Development Cabinet</a:t>
            </a:r>
          </a:p>
          <a:p>
            <a:pPr marL="0" indent="0" algn="ctr">
              <a:buNone/>
            </a:pPr>
            <a:r>
              <a:rPr lang="en-US" sz="2200" b="1" dirty="0">
                <a:solidFill>
                  <a:srgbClr val="0070C0"/>
                </a:solidFill>
                <a:latin typeface="Calibri" panose="020F0502020204030204" pitchFamily="34" charset="0"/>
                <a:hlinkClick r:id="rId3"/>
              </a:rPr>
              <a:t>http://kentuckytoday.com/stories/sounding-the-alarm-on-kentuckys-academic-test-scores,9455</a:t>
            </a:r>
            <a:endParaRPr lang="en-US" sz="2200" b="1" dirty="0">
              <a:solidFill>
                <a:srgbClr val="0070C0"/>
              </a:solidFill>
              <a:latin typeface="Calibri" panose="020F0502020204030204" pitchFamily="34" charset="0"/>
            </a:endParaRPr>
          </a:p>
          <a:p>
            <a:pPr marL="0" indent="0" algn="ctr">
              <a:buNone/>
            </a:pPr>
            <a:endParaRPr lang="en-US" sz="4000" b="1" dirty="0">
              <a:solidFill>
                <a:srgbClr val="0070C0"/>
              </a:solidFill>
              <a:latin typeface="Calibri" panose="020F0502020204030204" pitchFamily="34" charset="0"/>
            </a:endParaRPr>
          </a:p>
          <a:p>
            <a:pPr marL="0" indent="0" algn="ctr">
              <a:buNone/>
            </a:pPr>
            <a:r>
              <a:rPr lang="en-US" sz="2800" b="1" dirty="0">
                <a:latin typeface="Arial Rounded MT Bold" panose="020F0704030504030204" pitchFamily="34" charset="0"/>
              </a:rPr>
              <a:t>“The Prichard Statement on 2017 Academic Test Scores”</a:t>
            </a:r>
          </a:p>
          <a:p>
            <a:pPr marL="0" indent="0" algn="ctr">
              <a:buNone/>
            </a:pPr>
            <a:r>
              <a:rPr lang="en-US" sz="2000" b="1" dirty="0">
                <a:solidFill>
                  <a:srgbClr val="0070C0"/>
                </a:solidFill>
                <a:latin typeface="Calibri" panose="020F0502020204030204" pitchFamily="34" charset="0"/>
                <a:hlinkClick r:id="rId4"/>
              </a:rPr>
              <a:t>http://prichblog.blogspot.com/2017/09/prichard-statement-on-2017-results.html</a:t>
            </a:r>
            <a:endParaRPr lang="en-US" sz="2000" b="1" dirty="0">
              <a:solidFill>
                <a:srgbClr val="0070C0"/>
              </a:solidFill>
              <a:latin typeface="Calibri" panose="020F0502020204030204" pitchFamily="34" charset="0"/>
            </a:endParaRPr>
          </a:p>
          <a:p>
            <a:pPr marL="0" indent="0" algn="ctr">
              <a:buNone/>
            </a:pPr>
            <a:endParaRPr lang="en-US" b="1" dirty="0">
              <a:solidFill>
                <a:srgbClr val="0070C0"/>
              </a:solidFill>
              <a:latin typeface="Calibri" panose="020F0502020204030204" pitchFamily="34" charset="0"/>
            </a:endParaRPr>
          </a:p>
          <a:p>
            <a:pPr marL="0" indent="0">
              <a:buNone/>
            </a:pPr>
            <a:endParaRPr lang="en-US" dirty="0">
              <a:latin typeface="Calibri" panose="020F0502020204030204" pitchFamily="34" charset="0"/>
            </a:endParaRPr>
          </a:p>
        </p:txBody>
      </p:sp>
    </p:spTree>
    <p:extLst>
      <p:ext uri="{BB962C8B-B14F-4D97-AF65-F5344CB8AC3E}">
        <p14:creationId xmlns:p14="http://schemas.microsoft.com/office/powerpoint/2010/main" val="3073180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75718" y="477981"/>
            <a:ext cx="6964363" cy="1981200"/>
          </a:xfrm>
        </p:spPr>
        <p:txBody>
          <a:bodyPr>
            <a:normAutofit fontScale="90000"/>
          </a:bodyPr>
          <a:lstStyle/>
          <a:p>
            <a:pPr marL="320040" indent="-320040" algn="ctr">
              <a:buClr>
                <a:schemeClr val="accent6">
                  <a:lumMod val="75000"/>
                </a:schemeClr>
              </a:buClr>
              <a:defRPr/>
            </a:pPr>
            <a:r>
              <a:rPr lang="en-US" sz="6000" dirty="0">
                <a:solidFill>
                  <a:schemeClr val="bg2">
                    <a:lumMod val="25000"/>
                  </a:schemeClr>
                </a:solidFill>
                <a:latin typeface="Calibri" panose="020F0502020204030204" pitchFamily="34" charset="0"/>
                <a:cs typeface="Arial" pitchFamily="34" charset="0"/>
              </a:rPr>
              <a:t>Writing Standard #1</a:t>
            </a:r>
            <a:br>
              <a:rPr lang="en-US" sz="6000" dirty="0">
                <a:solidFill>
                  <a:schemeClr val="bg2">
                    <a:lumMod val="25000"/>
                  </a:schemeClr>
                </a:solidFill>
                <a:latin typeface="Calibri" panose="020F0502020204030204" pitchFamily="34" charset="0"/>
                <a:cs typeface="Arial" pitchFamily="34" charset="0"/>
              </a:rPr>
            </a:br>
            <a:br>
              <a:rPr lang="en-US" sz="6000" dirty="0">
                <a:solidFill>
                  <a:schemeClr val="bg2">
                    <a:lumMod val="25000"/>
                  </a:schemeClr>
                </a:solidFill>
                <a:latin typeface="Calibri" panose="020F0502020204030204" pitchFamily="34" charset="0"/>
                <a:cs typeface="Arial" pitchFamily="34" charset="0"/>
              </a:rPr>
            </a:br>
            <a:r>
              <a:rPr lang="en-US" sz="3100" b="1" dirty="0">
                <a:solidFill>
                  <a:schemeClr val="tx1"/>
                </a:solidFill>
                <a:latin typeface="Calibri" panose="020F0502020204030204" pitchFamily="34" charset="0"/>
                <a:cs typeface="Arial" pitchFamily="34" charset="0"/>
              </a:rPr>
              <a:t>CCR Anchor Standard  #1</a:t>
            </a:r>
            <a:br>
              <a:rPr lang="en-US" sz="3100" b="1" dirty="0">
                <a:solidFill>
                  <a:schemeClr val="tx1"/>
                </a:solidFill>
                <a:latin typeface="Calibri" panose="020F0502020204030204" pitchFamily="34" charset="0"/>
                <a:cs typeface="Arial" pitchFamily="34" charset="0"/>
              </a:rPr>
            </a:br>
            <a:endParaRPr lang="en-US" sz="3100" b="1" dirty="0">
              <a:solidFill>
                <a:schemeClr val="tx1"/>
              </a:solidFill>
              <a:latin typeface="Calibri" panose="020F0502020204030204" pitchFamily="34" charset="0"/>
              <a:cs typeface="Arial" pitchFamily="34" charset="0"/>
            </a:endParaRPr>
          </a:p>
        </p:txBody>
      </p:sp>
      <p:sp>
        <p:nvSpPr>
          <p:cNvPr id="27652" name="Content Placeholder 6"/>
          <p:cNvSpPr>
            <a:spLocks noGrp="1"/>
          </p:cNvSpPr>
          <p:nvPr>
            <p:ph sz="quarter" idx="4294967295"/>
          </p:nvPr>
        </p:nvSpPr>
        <p:spPr>
          <a:xfrm>
            <a:off x="1981200" y="2209800"/>
            <a:ext cx="8153400" cy="3886200"/>
          </a:xfrm>
          <a:prstGeom prst="rect">
            <a:avLst/>
          </a:prstGeom>
          <a:solidFill>
            <a:schemeClr val="bg1"/>
          </a:solidFill>
        </p:spPr>
        <p:txBody>
          <a:bodyPr>
            <a:normAutofit/>
          </a:bodyPr>
          <a:lstStyle/>
          <a:p>
            <a:pPr algn="ctr" eaLnBrk="1" hangingPunct="1">
              <a:buFont typeface="Brush Script MT" panose="03060802040406070304" pitchFamily="66" charset="0"/>
              <a:buNone/>
            </a:pPr>
            <a:endParaRPr lang="en-US" altLang="en-US" b="1" i="1" dirty="0"/>
          </a:p>
          <a:p>
            <a:pPr algn="ctr" eaLnBrk="1" hangingPunct="1">
              <a:spcBef>
                <a:spcPct val="0"/>
              </a:spcBef>
              <a:buFont typeface="Brush Script MT" panose="03060802040406070304" pitchFamily="66" charset="0"/>
              <a:buNone/>
            </a:pPr>
            <a:r>
              <a:rPr lang="en-US" altLang="en-US" sz="4000" dirty="0">
                <a:latin typeface="Calibri" panose="020F0502020204030204" pitchFamily="34" charset="0"/>
              </a:rPr>
              <a:t>Write arguments to support claims in an analysis of substantive topics or texts, using valid reasoning and relevant and sufficient evidence.</a:t>
            </a:r>
          </a:p>
          <a:p>
            <a:pPr algn="ctr" eaLnBrk="1" hangingPunct="1">
              <a:buFont typeface="Brush Script MT" panose="03060802040406070304" pitchFamily="66" charset="0"/>
              <a:buNone/>
            </a:pPr>
            <a:r>
              <a:rPr lang="en-US" altLang="en-US" sz="2800" b="1" dirty="0">
                <a:latin typeface="Calibri" panose="020F0502020204030204" pitchFamily="34" charset="0"/>
              </a:rPr>
              <a:t>K-12 Progressions</a:t>
            </a:r>
            <a:endParaRPr lang="en-US" altLang="en-US" sz="2800" dirty="0">
              <a:latin typeface="Calibri" panose="020F0502020204030204" pitchFamily="34" charset="0"/>
            </a:endParaRPr>
          </a:p>
        </p:txBody>
      </p:sp>
    </p:spTree>
    <p:extLst>
      <p:ext uri="{BB962C8B-B14F-4D97-AF65-F5344CB8AC3E}">
        <p14:creationId xmlns:p14="http://schemas.microsoft.com/office/powerpoint/2010/main" val="734941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E323B-49B3-4A38-9E2E-53497978334F}"/>
              </a:ext>
            </a:extLst>
          </p:cNvPr>
          <p:cNvSpPr>
            <a:spLocks noGrp="1"/>
          </p:cNvSpPr>
          <p:nvPr>
            <p:ph type="title"/>
          </p:nvPr>
        </p:nvSpPr>
        <p:spPr>
          <a:xfrm>
            <a:off x="382596" y="266700"/>
            <a:ext cx="11426807" cy="990600"/>
          </a:xfrm>
        </p:spPr>
        <p:txBody>
          <a:bodyPr>
            <a:noAutofit/>
          </a:bodyPr>
          <a:lstStyle/>
          <a:p>
            <a:pPr algn="ctr"/>
            <a:r>
              <a:rPr lang="en-US" sz="3600" dirty="0">
                <a:solidFill>
                  <a:schemeClr val="tx1"/>
                </a:solidFill>
                <a:latin typeface="Calibri" panose="020F0502020204030204" pitchFamily="34" charset="0"/>
                <a:cs typeface="Calibri" panose="020F0502020204030204" pitchFamily="34" charset="0"/>
              </a:rPr>
              <a:t>Deconstructed Writing Standard 1: 7</a:t>
            </a:r>
            <a:r>
              <a:rPr lang="en-US" sz="3600" baseline="30000" dirty="0">
                <a:solidFill>
                  <a:schemeClr val="tx1"/>
                </a:solidFill>
                <a:latin typeface="Calibri" panose="020F0502020204030204" pitchFamily="34" charset="0"/>
                <a:cs typeface="Calibri" panose="020F0502020204030204" pitchFamily="34" charset="0"/>
              </a:rPr>
              <a:t>th</a:t>
            </a:r>
            <a:r>
              <a:rPr lang="en-US" sz="3600" dirty="0">
                <a:solidFill>
                  <a:schemeClr val="tx1"/>
                </a:solidFill>
                <a:latin typeface="Calibri" panose="020F0502020204030204" pitchFamily="34" charset="0"/>
                <a:cs typeface="Calibri" panose="020F0502020204030204" pitchFamily="34" charset="0"/>
              </a:rPr>
              <a:t> Grade  </a:t>
            </a:r>
          </a:p>
        </p:txBody>
      </p:sp>
      <p:sp>
        <p:nvSpPr>
          <p:cNvPr id="3" name="Content Placeholder 2">
            <a:extLst>
              <a:ext uri="{FF2B5EF4-FFF2-40B4-BE49-F238E27FC236}">
                <a16:creationId xmlns:a16="http://schemas.microsoft.com/office/drawing/2014/main" id="{EEEF3160-FCB9-4B9F-984F-96338E9031B0}"/>
              </a:ext>
            </a:extLst>
          </p:cNvPr>
          <p:cNvSpPr>
            <a:spLocks noGrp="1"/>
          </p:cNvSpPr>
          <p:nvPr>
            <p:ph sz="quarter" idx="1"/>
          </p:nvPr>
        </p:nvSpPr>
        <p:spPr/>
        <p:txBody>
          <a:bodyPr>
            <a:normAutofit/>
          </a:bodyPr>
          <a:lstStyle/>
          <a:p>
            <a:pPr marL="0" indent="0" algn="ctr">
              <a:buNone/>
            </a:pPr>
            <a:endParaRPr lang="en-US" sz="4000" dirty="0">
              <a:latin typeface="Calibri" panose="020F0502020204030204" pitchFamily="34" charset="0"/>
              <a:cs typeface="Calibri" panose="020F0502020204030204" pitchFamily="34" charset="0"/>
            </a:endParaRPr>
          </a:p>
          <a:p>
            <a:pPr marL="0" indent="0" algn="ctr">
              <a:buNone/>
            </a:pPr>
            <a:r>
              <a:rPr lang="en-US" sz="4000" dirty="0">
                <a:latin typeface="Calibri" panose="020F0502020204030204" pitchFamily="34" charset="0"/>
                <a:cs typeface="Calibri" panose="020F0502020204030204" pitchFamily="34" charset="0"/>
              </a:rPr>
              <a:t>Kentucky Academic Standards with Targets </a:t>
            </a:r>
          </a:p>
        </p:txBody>
      </p:sp>
      <p:pic>
        <p:nvPicPr>
          <p:cNvPr id="4" name="Picture 6" descr="C:\Documents and Settings\cmullin\My Documents\ULlogoCCR4Afinal.eps">
            <a:extLst>
              <a:ext uri="{FF2B5EF4-FFF2-40B4-BE49-F238E27FC236}">
                <a16:creationId xmlns:a16="http://schemas.microsoft.com/office/drawing/2014/main" id="{0BA5BB34-F55C-4C9C-AC4F-B649B7322F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7707" y="3403119"/>
            <a:ext cx="3353731" cy="2186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8955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149629" y="152400"/>
            <a:ext cx="11847683" cy="1143000"/>
          </a:xfrm>
        </p:spPr>
        <p:txBody>
          <a:bodyPr wrap="square" numCol="1" compatLnSpc="1">
            <a:prstTxWarp prst="textNoShape">
              <a:avLst/>
            </a:prstTxWarp>
            <a:noAutofit/>
          </a:bodyPr>
          <a:lstStyle/>
          <a:p>
            <a:pPr algn="ctr" eaLnBrk="1" hangingPunct="1"/>
            <a:r>
              <a:rPr lang="en-US" altLang="en-US" sz="3200" b="1" dirty="0">
                <a:solidFill>
                  <a:schemeClr val="tx1"/>
                </a:solidFill>
                <a:latin typeface="Calibri" panose="020F0502020204030204" pitchFamily="34" charset="0"/>
                <a:cs typeface="Arial" panose="020B0604020202020204" pitchFamily="34" charset="0"/>
              </a:rPr>
              <a:t>Distribution of Communicative Purposes </a:t>
            </a:r>
            <a:br>
              <a:rPr lang="en-US" altLang="en-US" sz="3200" b="1" dirty="0">
                <a:solidFill>
                  <a:schemeClr val="tx1"/>
                </a:solidFill>
                <a:latin typeface="Calibri" panose="020F0502020204030204" pitchFamily="34" charset="0"/>
                <a:cs typeface="Arial" panose="020B0604020202020204" pitchFamily="34" charset="0"/>
              </a:rPr>
            </a:br>
            <a:r>
              <a:rPr lang="en-US" altLang="en-US" sz="3200" b="1" dirty="0">
                <a:solidFill>
                  <a:schemeClr val="tx1"/>
                </a:solidFill>
                <a:latin typeface="Calibri" panose="020F0502020204030204" pitchFamily="34" charset="0"/>
                <a:cs typeface="Arial" panose="020B0604020202020204" pitchFamily="34" charset="0"/>
              </a:rPr>
              <a:t>by Grade in the NAEP Writing Framework</a:t>
            </a:r>
            <a:br>
              <a:rPr lang="en-US" altLang="en-US" sz="3200" b="1" dirty="0">
                <a:solidFill>
                  <a:schemeClr val="tx1"/>
                </a:solidFill>
                <a:latin typeface="Calibri" panose="020F0502020204030204" pitchFamily="34" charset="0"/>
                <a:cs typeface="Arial" panose="020B0604020202020204" pitchFamily="34" charset="0"/>
              </a:rPr>
            </a:br>
            <a:endParaRPr lang="en-US" altLang="en-US" sz="3200" b="1" dirty="0">
              <a:solidFill>
                <a:schemeClr val="tx1"/>
              </a:solidFill>
              <a:latin typeface="Calibri" panose="020F0502020204030204" pitchFamily="34" charset="0"/>
              <a:cs typeface="Arial" panose="020B0604020202020204" pitchFamily="34" charset="0"/>
            </a:endParaRPr>
          </a:p>
        </p:txBody>
      </p:sp>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934316805"/>
              </p:ext>
            </p:extLst>
          </p:nvPr>
        </p:nvGraphicFramePr>
        <p:xfrm>
          <a:off x="1047404" y="1660641"/>
          <a:ext cx="10008523" cy="3293745"/>
        </p:xfrm>
        <a:graphic>
          <a:graphicData uri="http://schemas.openxmlformats.org/drawingml/2006/table">
            <a:tbl>
              <a:tblPr firstRow="1" bandRow="1">
                <a:tableStyleId>{21E4AEA4-8DFA-4A89-87EB-49C32662AFE0}</a:tableStyleId>
              </a:tblPr>
              <a:tblGrid>
                <a:gridCol w="1637758">
                  <a:extLst>
                    <a:ext uri="{9D8B030D-6E8A-4147-A177-3AD203B41FA5}">
                      <a16:colId xmlns:a16="http://schemas.microsoft.com/office/drawing/2014/main" val="20000"/>
                    </a:ext>
                  </a:extLst>
                </a:gridCol>
                <a:gridCol w="3366504">
                  <a:extLst>
                    <a:ext uri="{9D8B030D-6E8A-4147-A177-3AD203B41FA5}">
                      <a16:colId xmlns:a16="http://schemas.microsoft.com/office/drawing/2014/main" val="20001"/>
                    </a:ext>
                  </a:extLst>
                </a:gridCol>
                <a:gridCol w="2209088">
                  <a:extLst>
                    <a:ext uri="{9D8B030D-6E8A-4147-A177-3AD203B41FA5}">
                      <a16:colId xmlns:a16="http://schemas.microsoft.com/office/drawing/2014/main" val="20002"/>
                    </a:ext>
                  </a:extLst>
                </a:gridCol>
                <a:gridCol w="2795173">
                  <a:extLst>
                    <a:ext uri="{9D8B030D-6E8A-4147-A177-3AD203B41FA5}">
                      <a16:colId xmlns:a16="http://schemas.microsoft.com/office/drawing/2014/main" val="20003"/>
                    </a:ext>
                  </a:extLst>
                </a:gridCol>
              </a:tblGrid>
              <a:tr h="1363053">
                <a:tc>
                  <a:txBody>
                    <a:bodyPr/>
                    <a:lstStyle/>
                    <a:p>
                      <a:r>
                        <a:rPr lang="en-US" sz="2400" dirty="0">
                          <a:solidFill>
                            <a:schemeClr val="bg1"/>
                          </a:solidFill>
                        </a:rPr>
                        <a:t>GRADE</a:t>
                      </a:r>
                    </a:p>
                  </a:txBody>
                  <a:tcPr marT="45644" marB="45644"/>
                </a:tc>
                <a:tc>
                  <a:txBody>
                    <a:bodyPr/>
                    <a:lstStyle/>
                    <a:p>
                      <a:r>
                        <a:rPr lang="en-US" sz="2400" dirty="0">
                          <a:solidFill>
                            <a:schemeClr val="bg1"/>
                          </a:solidFill>
                        </a:rPr>
                        <a:t>TO PERSUADE</a:t>
                      </a:r>
                    </a:p>
                    <a:p>
                      <a:r>
                        <a:rPr lang="en-US" sz="1800" dirty="0">
                          <a:solidFill>
                            <a:schemeClr val="bg1"/>
                          </a:solidFill>
                        </a:rPr>
                        <a:t>Opinion/Argumentation</a:t>
                      </a:r>
                    </a:p>
                  </a:txBody>
                  <a:tcPr marT="45644" marB="45644"/>
                </a:tc>
                <a:tc>
                  <a:txBody>
                    <a:bodyPr/>
                    <a:lstStyle/>
                    <a:p>
                      <a:r>
                        <a:rPr lang="en-US" sz="2400" dirty="0">
                          <a:solidFill>
                            <a:schemeClr val="bg1"/>
                          </a:solidFill>
                        </a:rPr>
                        <a:t>TO EXPLAIN</a:t>
                      </a:r>
                    </a:p>
                    <a:p>
                      <a:pPr algn="l"/>
                      <a:r>
                        <a:rPr lang="en-US" sz="1800" dirty="0">
                          <a:solidFill>
                            <a:schemeClr val="bg1"/>
                          </a:solidFill>
                        </a:rPr>
                        <a:t>Info./Exp.</a:t>
                      </a:r>
                    </a:p>
                  </a:txBody>
                  <a:tcPr marT="45644" marB="45644"/>
                </a:tc>
                <a:tc>
                  <a:txBody>
                    <a:bodyPr/>
                    <a:lstStyle/>
                    <a:p>
                      <a:r>
                        <a:rPr lang="en-US" sz="2400" dirty="0">
                          <a:solidFill>
                            <a:schemeClr val="bg1"/>
                          </a:solidFill>
                        </a:rPr>
                        <a:t>TO CONVEY EXPERIENCE</a:t>
                      </a:r>
                    </a:p>
                    <a:p>
                      <a:pPr algn="l"/>
                      <a:r>
                        <a:rPr lang="en-US" sz="1800" dirty="0">
                          <a:solidFill>
                            <a:schemeClr val="bg1"/>
                          </a:solidFill>
                        </a:rPr>
                        <a:t>Narrative</a:t>
                      </a:r>
                    </a:p>
                  </a:txBody>
                  <a:tcPr marT="45644" marB="45644"/>
                </a:tc>
                <a:extLst>
                  <a:ext uri="{0D108BD9-81ED-4DB2-BD59-A6C34878D82A}">
                    <a16:rowId xmlns:a16="http://schemas.microsoft.com/office/drawing/2014/main" val="10000"/>
                  </a:ext>
                </a:extLst>
              </a:tr>
              <a:tr h="643564">
                <a:tc>
                  <a:txBody>
                    <a:bodyPr/>
                    <a:lstStyle/>
                    <a:p>
                      <a:r>
                        <a:rPr lang="en-US" sz="2800" dirty="0"/>
                        <a:t>4</a:t>
                      </a:r>
                    </a:p>
                  </a:txBody>
                  <a:tcPr marT="45644" marB="45644"/>
                </a:tc>
                <a:tc>
                  <a:txBody>
                    <a:bodyPr/>
                    <a:lstStyle/>
                    <a:p>
                      <a:r>
                        <a:rPr lang="en-US" sz="2800" dirty="0"/>
                        <a:t>30%</a:t>
                      </a:r>
                    </a:p>
                  </a:txBody>
                  <a:tcPr marT="45644" marB="45644"/>
                </a:tc>
                <a:tc>
                  <a:txBody>
                    <a:bodyPr/>
                    <a:lstStyle/>
                    <a:p>
                      <a:r>
                        <a:rPr lang="en-US" sz="2800" dirty="0"/>
                        <a:t>35%</a:t>
                      </a:r>
                    </a:p>
                  </a:txBody>
                  <a:tcPr marT="45644" marB="45644"/>
                </a:tc>
                <a:tc>
                  <a:txBody>
                    <a:bodyPr/>
                    <a:lstStyle/>
                    <a:p>
                      <a:r>
                        <a:rPr lang="en-US" sz="2800" dirty="0"/>
                        <a:t>35%</a:t>
                      </a:r>
                    </a:p>
                  </a:txBody>
                  <a:tcPr marT="45644" marB="45644"/>
                </a:tc>
                <a:extLst>
                  <a:ext uri="{0D108BD9-81ED-4DB2-BD59-A6C34878D82A}">
                    <a16:rowId xmlns:a16="http://schemas.microsoft.com/office/drawing/2014/main" val="10001"/>
                  </a:ext>
                </a:extLst>
              </a:tr>
              <a:tr h="643564">
                <a:tc>
                  <a:txBody>
                    <a:bodyPr/>
                    <a:lstStyle/>
                    <a:p>
                      <a:r>
                        <a:rPr lang="en-US" sz="2800" dirty="0"/>
                        <a:t>8</a:t>
                      </a:r>
                    </a:p>
                  </a:txBody>
                  <a:tcPr marT="45644" marB="45644"/>
                </a:tc>
                <a:tc>
                  <a:txBody>
                    <a:bodyPr/>
                    <a:lstStyle/>
                    <a:p>
                      <a:r>
                        <a:rPr lang="en-US" sz="2800" dirty="0"/>
                        <a:t>35%</a:t>
                      </a:r>
                    </a:p>
                  </a:txBody>
                  <a:tcPr marT="45644" marB="45644"/>
                </a:tc>
                <a:tc>
                  <a:txBody>
                    <a:bodyPr/>
                    <a:lstStyle/>
                    <a:p>
                      <a:r>
                        <a:rPr lang="en-US" sz="2800" dirty="0"/>
                        <a:t>35%</a:t>
                      </a:r>
                    </a:p>
                  </a:txBody>
                  <a:tcPr marT="45644" marB="45644"/>
                </a:tc>
                <a:tc>
                  <a:txBody>
                    <a:bodyPr/>
                    <a:lstStyle/>
                    <a:p>
                      <a:r>
                        <a:rPr lang="en-US" sz="2800" dirty="0"/>
                        <a:t>30%</a:t>
                      </a:r>
                    </a:p>
                  </a:txBody>
                  <a:tcPr marT="45644" marB="45644"/>
                </a:tc>
                <a:extLst>
                  <a:ext uri="{0D108BD9-81ED-4DB2-BD59-A6C34878D82A}">
                    <a16:rowId xmlns:a16="http://schemas.microsoft.com/office/drawing/2014/main" val="10002"/>
                  </a:ext>
                </a:extLst>
              </a:tr>
              <a:tr h="643564">
                <a:tc>
                  <a:txBody>
                    <a:bodyPr/>
                    <a:lstStyle/>
                    <a:p>
                      <a:r>
                        <a:rPr lang="en-US" sz="2800" dirty="0"/>
                        <a:t>12</a:t>
                      </a:r>
                    </a:p>
                  </a:txBody>
                  <a:tcPr marT="45644" marB="45644"/>
                </a:tc>
                <a:tc>
                  <a:txBody>
                    <a:bodyPr/>
                    <a:lstStyle/>
                    <a:p>
                      <a:r>
                        <a:rPr lang="en-US" sz="2800" dirty="0"/>
                        <a:t>40%</a:t>
                      </a:r>
                    </a:p>
                  </a:txBody>
                  <a:tcPr marT="45644" marB="45644"/>
                </a:tc>
                <a:tc>
                  <a:txBody>
                    <a:bodyPr/>
                    <a:lstStyle/>
                    <a:p>
                      <a:r>
                        <a:rPr lang="en-US" sz="2800" dirty="0"/>
                        <a:t>40%</a:t>
                      </a:r>
                    </a:p>
                  </a:txBody>
                  <a:tcPr marT="45644" marB="45644"/>
                </a:tc>
                <a:tc>
                  <a:txBody>
                    <a:bodyPr/>
                    <a:lstStyle/>
                    <a:p>
                      <a:r>
                        <a:rPr lang="en-US" sz="2800" dirty="0"/>
                        <a:t>20%</a:t>
                      </a:r>
                    </a:p>
                  </a:txBody>
                  <a:tcPr marT="45644" marB="45644"/>
                </a:tc>
                <a:extLst>
                  <a:ext uri="{0D108BD9-81ED-4DB2-BD59-A6C34878D82A}">
                    <a16:rowId xmlns:a16="http://schemas.microsoft.com/office/drawing/2014/main" val="10003"/>
                  </a:ext>
                </a:extLst>
              </a:tr>
            </a:tbl>
          </a:graphicData>
        </a:graphic>
      </p:graphicFrame>
      <p:sp>
        <p:nvSpPr>
          <p:cNvPr id="25630" name="Rectangle 6"/>
          <p:cNvSpPr>
            <a:spLocks noChangeArrowheads="1"/>
          </p:cNvSpPr>
          <p:nvPr/>
        </p:nvSpPr>
        <p:spPr bwMode="auto">
          <a:xfrm>
            <a:off x="465513" y="5195168"/>
            <a:ext cx="11531799"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2800" dirty="0">
                <a:solidFill>
                  <a:schemeClr val="tx1"/>
                </a:solidFill>
                <a:latin typeface="Arial" panose="020B0604020202020204" pitchFamily="34" charset="0"/>
              </a:rPr>
              <a:t>It follows that writing assessments aligned with the Standards should adhere to the distribution of writing purposes across grades outlined by NAEP.</a:t>
            </a:r>
          </a:p>
        </p:txBody>
      </p:sp>
      <p:sp>
        <p:nvSpPr>
          <p:cNvPr id="25631" name="TextBox 7"/>
          <p:cNvSpPr txBox="1">
            <a:spLocks noChangeArrowheads="1"/>
          </p:cNvSpPr>
          <p:nvPr/>
        </p:nvSpPr>
        <p:spPr bwMode="auto">
          <a:xfrm>
            <a:off x="9667701" y="6228670"/>
            <a:ext cx="2329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2000" i="1" dirty="0">
                <a:solidFill>
                  <a:schemeClr val="tx1"/>
                </a:solidFill>
                <a:latin typeface="Arial" panose="020B0604020202020204" pitchFamily="34" charset="0"/>
              </a:rPr>
              <a:t>ELA CCSS Page 5</a:t>
            </a:r>
          </a:p>
        </p:txBody>
      </p:sp>
    </p:spTree>
    <p:extLst>
      <p:ext uri="{BB962C8B-B14F-4D97-AF65-F5344CB8AC3E}">
        <p14:creationId xmlns:p14="http://schemas.microsoft.com/office/powerpoint/2010/main" val="1030619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981200" y="381000"/>
            <a:ext cx="8458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algn="ctr">
              <a:spcBef>
                <a:spcPct val="0"/>
              </a:spcBef>
              <a:defRPr/>
            </a:pPr>
            <a:r>
              <a:rPr lang="en-US" sz="4000" b="1" kern="0" dirty="0">
                <a:solidFill>
                  <a:srgbClr val="000000"/>
                </a:solidFill>
              </a:rPr>
              <a:t>Disciplinary Literacy: </a:t>
            </a:r>
            <a:br>
              <a:rPr lang="en-US" sz="4000" b="1" kern="0" dirty="0">
                <a:solidFill>
                  <a:srgbClr val="000000"/>
                </a:solidFill>
              </a:rPr>
            </a:br>
            <a:r>
              <a:rPr lang="en-US" sz="4000" b="1" kern="0" dirty="0">
                <a:solidFill>
                  <a:srgbClr val="000000"/>
                </a:solidFill>
              </a:rPr>
              <a:t>KAS Literacy Standards</a:t>
            </a:r>
          </a:p>
        </p:txBody>
      </p:sp>
      <p:sp>
        <p:nvSpPr>
          <p:cNvPr id="7" name="AutoShape 4"/>
          <p:cNvSpPr>
            <a:spLocks noChangeArrowheads="1"/>
          </p:cNvSpPr>
          <p:nvPr/>
        </p:nvSpPr>
        <p:spPr bwMode="auto">
          <a:xfrm>
            <a:off x="2362200" y="2133600"/>
            <a:ext cx="7772400" cy="3810000"/>
          </a:xfrm>
          <a:prstGeom prst="triangle">
            <a:avLst>
              <a:gd name="adj" fmla="val 50000"/>
            </a:avLst>
          </a:prstGeom>
          <a:solidFill>
            <a:schemeClr val="bg1">
              <a:lumMod val="85000"/>
            </a:schemeClr>
          </a:solidFill>
          <a:ln w="38100">
            <a:solidFill>
              <a:schemeClr val="tx1"/>
            </a:solidFill>
            <a:miter lim="800000"/>
            <a:headEnd/>
            <a:tailEnd/>
          </a:ln>
        </p:spPr>
        <p:txBody>
          <a:bodyPr wrap="none" anchor="ctr"/>
          <a:lstStyle/>
          <a:p>
            <a:pPr algn="ctr" eaLnBrk="0" hangingPunct="0">
              <a:defRPr/>
            </a:pPr>
            <a:r>
              <a:rPr lang="en-US" sz="2400" b="1" dirty="0">
                <a:solidFill>
                  <a:srgbClr val="000000"/>
                </a:solidFill>
                <a:ea typeface="ＭＳ Ｐゴシック" pitchFamily="34" charset="-128"/>
              </a:rPr>
              <a:t>Intermediate Literacy</a:t>
            </a:r>
          </a:p>
          <a:p>
            <a:pPr algn="ctr" eaLnBrk="0" hangingPunct="0">
              <a:defRPr/>
            </a:pPr>
            <a:endParaRPr lang="en-US" dirty="0">
              <a:solidFill>
                <a:srgbClr val="000000"/>
              </a:solidFill>
              <a:latin typeface="Comic Sans MS" pitchFamily="66" charset="0"/>
              <a:ea typeface="ＭＳ Ｐゴシック" pitchFamily="34" charset="-128"/>
            </a:endParaRPr>
          </a:p>
          <a:p>
            <a:pPr algn="ctr" eaLnBrk="0" hangingPunct="0">
              <a:defRPr/>
            </a:pPr>
            <a:endParaRPr lang="en-US" dirty="0">
              <a:solidFill>
                <a:srgbClr val="000000"/>
              </a:solidFill>
              <a:latin typeface="Comic Sans MS" pitchFamily="66" charset="0"/>
              <a:ea typeface="ＭＳ Ｐゴシック" pitchFamily="34" charset="-128"/>
            </a:endParaRPr>
          </a:p>
          <a:p>
            <a:pPr algn="ctr" eaLnBrk="0" hangingPunct="0">
              <a:defRPr/>
            </a:pPr>
            <a:endParaRPr lang="en-US" dirty="0">
              <a:solidFill>
                <a:srgbClr val="000000"/>
              </a:solidFill>
              <a:latin typeface="Comic Sans MS" pitchFamily="66" charset="0"/>
              <a:ea typeface="ＭＳ Ｐゴシック" pitchFamily="34" charset="-128"/>
            </a:endParaRPr>
          </a:p>
        </p:txBody>
      </p:sp>
      <p:sp>
        <p:nvSpPr>
          <p:cNvPr id="8" name="Line 5"/>
          <p:cNvSpPr>
            <a:spLocks noChangeShapeType="1"/>
          </p:cNvSpPr>
          <p:nvPr/>
        </p:nvSpPr>
        <p:spPr bwMode="auto">
          <a:xfrm>
            <a:off x="3352800" y="4953000"/>
            <a:ext cx="5791200" cy="0"/>
          </a:xfrm>
          <a:prstGeom prst="line">
            <a:avLst/>
          </a:prstGeom>
          <a:noFill/>
          <a:ln w="38100">
            <a:solidFill>
              <a:schemeClr val="tx1"/>
            </a:solidFill>
            <a:round/>
            <a:headEnd/>
            <a:tailEnd/>
          </a:ln>
        </p:spPr>
        <p:txBody>
          <a:bodyPr/>
          <a:lstStyle/>
          <a:p>
            <a:endParaRPr lang="en-US">
              <a:solidFill>
                <a:srgbClr val="000000"/>
              </a:solidFill>
            </a:endParaRPr>
          </a:p>
        </p:txBody>
      </p:sp>
      <p:sp>
        <p:nvSpPr>
          <p:cNvPr id="10" name="Up Arrow 9"/>
          <p:cNvSpPr/>
          <p:nvPr/>
        </p:nvSpPr>
        <p:spPr>
          <a:xfrm>
            <a:off x="4419600" y="1905000"/>
            <a:ext cx="685800" cy="1905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0" hangingPunct="0">
              <a:defRPr/>
            </a:pPr>
            <a:r>
              <a:rPr lang="en-US" dirty="0">
                <a:solidFill>
                  <a:srgbClr val="000000"/>
                </a:solidFill>
              </a:rPr>
              <a:t>Literary Fiction</a:t>
            </a:r>
          </a:p>
        </p:txBody>
      </p:sp>
      <p:sp>
        <p:nvSpPr>
          <p:cNvPr id="9" name="Line 6"/>
          <p:cNvSpPr>
            <a:spLocks noChangeShapeType="1"/>
          </p:cNvSpPr>
          <p:nvPr/>
        </p:nvSpPr>
        <p:spPr bwMode="auto">
          <a:xfrm>
            <a:off x="4572000" y="3810000"/>
            <a:ext cx="3352800" cy="0"/>
          </a:xfrm>
          <a:prstGeom prst="line">
            <a:avLst/>
          </a:prstGeom>
          <a:noFill/>
          <a:ln w="38100">
            <a:solidFill>
              <a:schemeClr val="tx1"/>
            </a:solidFill>
            <a:round/>
            <a:headEnd/>
            <a:tailEnd/>
          </a:ln>
        </p:spPr>
        <p:txBody>
          <a:bodyPr/>
          <a:lstStyle/>
          <a:p>
            <a:endParaRPr lang="en-US">
              <a:solidFill>
                <a:srgbClr val="000000"/>
              </a:solidFill>
            </a:endParaRPr>
          </a:p>
        </p:txBody>
      </p:sp>
      <p:sp>
        <p:nvSpPr>
          <p:cNvPr id="11" name="Up Arrow 10"/>
          <p:cNvSpPr/>
          <p:nvPr/>
        </p:nvSpPr>
        <p:spPr>
          <a:xfrm>
            <a:off x="5181600" y="1905000"/>
            <a:ext cx="685800" cy="18928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0" hangingPunct="0">
              <a:defRPr/>
            </a:pPr>
            <a:r>
              <a:rPr lang="en-US" sz="2000" dirty="0">
                <a:solidFill>
                  <a:srgbClr val="000000"/>
                </a:solidFill>
              </a:rPr>
              <a:t>Bio Science</a:t>
            </a:r>
          </a:p>
        </p:txBody>
      </p:sp>
      <p:sp>
        <p:nvSpPr>
          <p:cNvPr id="12" name="Up Arrow 11"/>
          <p:cNvSpPr/>
          <p:nvPr/>
        </p:nvSpPr>
        <p:spPr>
          <a:xfrm>
            <a:off x="4800600" y="1905000"/>
            <a:ext cx="685800" cy="18928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0" hangingPunct="0">
              <a:defRPr/>
            </a:pPr>
            <a:r>
              <a:rPr lang="en-US" sz="2000" dirty="0">
                <a:solidFill>
                  <a:srgbClr val="000000"/>
                </a:solidFill>
              </a:rPr>
              <a:t>Mathematics</a:t>
            </a:r>
          </a:p>
        </p:txBody>
      </p:sp>
      <p:sp>
        <p:nvSpPr>
          <p:cNvPr id="13" name="Up Arrow 12"/>
          <p:cNvSpPr/>
          <p:nvPr/>
        </p:nvSpPr>
        <p:spPr>
          <a:xfrm>
            <a:off x="5562600" y="1905000"/>
            <a:ext cx="685800" cy="18928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0" hangingPunct="0">
              <a:defRPr/>
            </a:pPr>
            <a:r>
              <a:rPr lang="en-US" sz="2000" dirty="0" err="1">
                <a:solidFill>
                  <a:srgbClr val="000000"/>
                </a:solidFill>
              </a:rPr>
              <a:t>Phy</a:t>
            </a:r>
            <a:r>
              <a:rPr lang="en-US" sz="2000" dirty="0">
                <a:solidFill>
                  <a:srgbClr val="000000"/>
                </a:solidFill>
              </a:rPr>
              <a:t> Science</a:t>
            </a:r>
          </a:p>
        </p:txBody>
      </p:sp>
      <p:sp>
        <p:nvSpPr>
          <p:cNvPr id="14" name="Up Arrow 13"/>
          <p:cNvSpPr/>
          <p:nvPr/>
        </p:nvSpPr>
        <p:spPr>
          <a:xfrm>
            <a:off x="5943600" y="1905000"/>
            <a:ext cx="685800" cy="18928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0" hangingPunct="0">
              <a:defRPr/>
            </a:pPr>
            <a:r>
              <a:rPr lang="en-US" sz="2000" dirty="0">
                <a:solidFill>
                  <a:srgbClr val="000000"/>
                </a:solidFill>
              </a:rPr>
              <a:t>History</a:t>
            </a:r>
          </a:p>
        </p:txBody>
      </p:sp>
      <p:sp>
        <p:nvSpPr>
          <p:cNvPr id="15" name="Up Arrow 14"/>
          <p:cNvSpPr/>
          <p:nvPr/>
        </p:nvSpPr>
        <p:spPr>
          <a:xfrm>
            <a:off x="6324600" y="1905000"/>
            <a:ext cx="685800" cy="18928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0" hangingPunct="0">
              <a:defRPr/>
            </a:pPr>
            <a:r>
              <a:rPr lang="en-US" sz="2000" dirty="0">
                <a:solidFill>
                  <a:srgbClr val="000000"/>
                </a:solidFill>
              </a:rPr>
              <a:t>Social Studies</a:t>
            </a:r>
          </a:p>
        </p:txBody>
      </p:sp>
      <p:sp>
        <p:nvSpPr>
          <p:cNvPr id="16" name="Up Arrow 15"/>
          <p:cNvSpPr/>
          <p:nvPr/>
        </p:nvSpPr>
        <p:spPr>
          <a:xfrm>
            <a:off x="6705600" y="1905000"/>
            <a:ext cx="685800" cy="18928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0" hangingPunct="0">
              <a:defRPr/>
            </a:pPr>
            <a:r>
              <a:rPr lang="en-US" sz="2000" dirty="0">
                <a:solidFill>
                  <a:srgbClr val="000000"/>
                </a:solidFill>
              </a:rPr>
              <a:t>Technical</a:t>
            </a:r>
          </a:p>
        </p:txBody>
      </p:sp>
      <p:sp>
        <p:nvSpPr>
          <p:cNvPr id="17" name="Up Arrow 16"/>
          <p:cNvSpPr/>
          <p:nvPr/>
        </p:nvSpPr>
        <p:spPr>
          <a:xfrm>
            <a:off x="7086600" y="1905000"/>
            <a:ext cx="685800" cy="18928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0" hangingPunct="0">
              <a:defRPr/>
            </a:pPr>
            <a:r>
              <a:rPr lang="en-US" sz="2000" dirty="0">
                <a:solidFill>
                  <a:srgbClr val="000000"/>
                </a:solidFill>
              </a:rPr>
              <a:t>Health Fitness</a:t>
            </a:r>
          </a:p>
        </p:txBody>
      </p:sp>
      <p:sp>
        <p:nvSpPr>
          <p:cNvPr id="18" name="Up Arrow 17"/>
          <p:cNvSpPr/>
          <p:nvPr/>
        </p:nvSpPr>
        <p:spPr>
          <a:xfrm>
            <a:off x="7445019" y="1915510"/>
            <a:ext cx="685800" cy="18928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0" hangingPunct="0">
              <a:defRPr/>
            </a:pPr>
            <a:r>
              <a:rPr lang="en-US" sz="2000" dirty="0">
                <a:solidFill>
                  <a:srgbClr val="000000"/>
                </a:solidFill>
              </a:rPr>
              <a:t>Humanities</a:t>
            </a:r>
          </a:p>
        </p:txBody>
      </p:sp>
      <p:sp>
        <p:nvSpPr>
          <p:cNvPr id="19" name="TextBox 21"/>
          <p:cNvSpPr txBox="1">
            <a:spLocks noChangeArrowheads="1"/>
          </p:cNvSpPr>
          <p:nvPr/>
        </p:nvSpPr>
        <p:spPr bwMode="auto">
          <a:xfrm>
            <a:off x="3086100" y="4963511"/>
            <a:ext cx="6248400" cy="1846659"/>
          </a:xfrm>
          <a:prstGeom prst="rect">
            <a:avLst/>
          </a:prstGeom>
          <a:noFill/>
          <a:ln w="9525">
            <a:noFill/>
            <a:miter lim="800000"/>
            <a:headEnd/>
            <a:tailEnd/>
          </a:ln>
        </p:spPr>
        <p:txBody>
          <a:bodyPr wrap="square">
            <a:spAutoFit/>
          </a:bodyPr>
          <a:lstStyle/>
          <a:p>
            <a:pPr algn="ctr" eaLnBrk="0" hangingPunct="0"/>
            <a:r>
              <a:rPr lang="en-US" sz="2400" b="1" dirty="0">
                <a:solidFill>
                  <a:srgbClr val="000000"/>
                </a:solidFill>
              </a:rPr>
              <a:t> </a:t>
            </a:r>
          </a:p>
          <a:p>
            <a:pPr algn="ctr" eaLnBrk="0" hangingPunct="0"/>
            <a:r>
              <a:rPr lang="en-US" sz="2400" b="1" dirty="0">
                <a:solidFill>
                  <a:srgbClr val="000000"/>
                </a:solidFill>
              </a:rPr>
              <a:t>Basic Literacy</a:t>
            </a:r>
          </a:p>
          <a:p>
            <a:pPr algn="ctr" eaLnBrk="0" hangingPunct="0"/>
            <a:endParaRPr lang="en-US" sz="2400" b="1" dirty="0">
              <a:solidFill>
                <a:srgbClr val="000000"/>
              </a:solidFill>
            </a:endParaRPr>
          </a:p>
          <a:p>
            <a:pPr eaLnBrk="0" hangingPunct="0"/>
            <a:endParaRPr lang="en-US" sz="2400" b="1" dirty="0">
              <a:solidFill>
                <a:srgbClr val="000000"/>
              </a:solidFill>
            </a:endParaRPr>
          </a:p>
          <a:p>
            <a:pPr eaLnBrk="0" hangingPunct="0"/>
            <a:endParaRPr lang="en-US" dirty="0">
              <a:solidFill>
                <a:srgbClr val="0070C0"/>
              </a:solidFill>
            </a:endParaRPr>
          </a:p>
        </p:txBody>
      </p:sp>
      <p:sp>
        <p:nvSpPr>
          <p:cNvPr id="20" name="TextBox 22"/>
          <p:cNvSpPr txBox="1">
            <a:spLocks noChangeArrowheads="1"/>
          </p:cNvSpPr>
          <p:nvPr/>
        </p:nvSpPr>
        <p:spPr bwMode="auto">
          <a:xfrm>
            <a:off x="2286000" y="5906869"/>
            <a:ext cx="7848600" cy="369332"/>
          </a:xfrm>
          <a:prstGeom prst="rect">
            <a:avLst/>
          </a:prstGeom>
          <a:noFill/>
          <a:ln w="9525">
            <a:noFill/>
            <a:miter lim="800000"/>
            <a:headEnd/>
            <a:tailEnd/>
          </a:ln>
        </p:spPr>
        <p:txBody>
          <a:bodyPr wrap="square">
            <a:spAutoFit/>
          </a:bodyPr>
          <a:lstStyle/>
          <a:p>
            <a:pPr eaLnBrk="0" hangingPunct="0"/>
            <a:r>
              <a:rPr lang="en-US" dirty="0">
                <a:solidFill>
                  <a:srgbClr val="000000"/>
                </a:solidFill>
              </a:rPr>
              <a:t>Doug </a:t>
            </a:r>
            <a:r>
              <a:rPr lang="en-US" dirty="0" err="1">
                <a:solidFill>
                  <a:srgbClr val="000000"/>
                </a:solidFill>
              </a:rPr>
              <a:t>Buehl</a:t>
            </a:r>
            <a:r>
              <a:rPr lang="en-US" dirty="0">
                <a:solidFill>
                  <a:srgbClr val="000000"/>
                </a:solidFill>
              </a:rPr>
              <a:t>, </a:t>
            </a:r>
            <a:r>
              <a:rPr lang="en-US" i="1" dirty="0">
                <a:solidFill>
                  <a:srgbClr val="000000"/>
                </a:solidFill>
              </a:rPr>
              <a:t>Developing Readers in the Academic Disciplines, 2011,  p.13</a:t>
            </a:r>
            <a:endParaRPr lang="en-US" dirty="0">
              <a:solidFill>
                <a:srgbClr val="000000"/>
              </a:solidFill>
            </a:endParaRPr>
          </a:p>
        </p:txBody>
      </p:sp>
      <p:sp>
        <p:nvSpPr>
          <p:cNvPr id="22" name="TextBox 21"/>
          <p:cNvSpPr txBox="1"/>
          <p:nvPr/>
        </p:nvSpPr>
        <p:spPr>
          <a:xfrm>
            <a:off x="493396" y="952500"/>
            <a:ext cx="2097404" cy="4093428"/>
          </a:xfrm>
          <a:prstGeom prst="rect">
            <a:avLst/>
          </a:prstGeom>
          <a:solidFill>
            <a:srgbClr val="FFFF00"/>
          </a:solidFill>
          <a:ln w="9525">
            <a:solidFill>
              <a:schemeClr val="tx1"/>
            </a:solidFill>
          </a:ln>
        </p:spPr>
        <p:txBody>
          <a:bodyPr wrap="square" rtlCol="0">
            <a:spAutoFit/>
          </a:bodyPr>
          <a:lstStyle/>
          <a:p>
            <a:r>
              <a:rPr lang="en-US" sz="2000" b="1" dirty="0">
                <a:solidFill>
                  <a:prstClr val="black"/>
                </a:solidFill>
                <a:latin typeface="Calibri"/>
                <a:ea typeface="ＭＳ Ｐゴシック" charset="0"/>
                <a:cs typeface="Arial"/>
              </a:rPr>
              <a:t>Each content or subject discipline has:</a:t>
            </a:r>
          </a:p>
          <a:p>
            <a:pPr marL="342900" indent="-342900">
              <a:buFont typeface="Wingdings" panose="05000000000000000000" pitchFamily="2" charset="2"/>
              <a:buChar char="§"/>
            </a:pPr>
            <a:r>
              <a:rPr lang="en-US" sz="2000" dirty="0">
                <a:solidFill>
                  <a:prstClr val="black"/>
                </a:solidFill>
                <a:latin typeface="Calibri"/>
                <a:ea typeface="ＭＳ Ｐゴシック" charset="0"/>
                <a:cs typeface="Arial"/>
              </a:rPr>
              <a:t>its own unique knowledge core and …</a:t>
            </a:r>
          </a:p>
          <a:p>
            <a:pPr marL="342900" indent="-342900">
              <a:buFont typeface="Wingdings" panose="05000000000000000000" pitchFamily="2" charset="2"/>
              <a:buChar char="§"/>
            </a:pPr>
            <a:r>
              <a:rPr lang="en-US" sz="2000" dirty="0">
                <a:solidFill>
                  <a:prstClr val="black"/>
                </a:solidFill>
                <a:latin typeface="Calibri"/>
                <a:ea typeface="ＭＳ Ｐゴシック" charset="0"/>
                <a:cs typeface="Arial"/>
              </a:rPr>
              <a:t>its own ways of inquiring, investigating, reasoning, representing, and questioning. </a:t>
            </a:r>
          </a:p>
        </p:txBody>
      </p:sp>
    </p:spTree>
    <p:extLst>
      <p:ext uri="{BB962C8B-B14F-4D97-AF65-F5344CB8AC3E}">
        <p14:creationId xmlns:p14="http://schemas.microsoft.com/office/powerpoint/2010/main" val="282496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228600"/>
            <a:ext cx="11820698" cy="990600"/>
          </a:xfrm>
        </p:spPr>
        <p:txBody>
          <a:bodyPr>
            <a:noAutofit/>
          </a:bodyPr>
          <a:lstStyle/>
          <a:p>
            <a:pPr algn="ctr"/>
            <a:br>
              <a:rPr lang="en-US" sz="3600" b="1" dirty="0">
                <a:solidFill>
                  <a:srgbClr val="0091B2"/>
                </a:solidFill>
                <a:latin typeface="Arial" pitchFamily="-108" charset="0"/>
              </a:rPr>
            </a:br>
            <a:r>
              <a:rPr lang="en-US" sz="3600" dirty="0">
                <a:solidFill>
                  <a:srgbClr val="0091B2"/>
                </a:solidFill>
                <a:latin typeface="Calibri" panose="020F0502020204030204" pitchFamily="34" charset="0"/>
              </a:rPr>
              <a:t>Overview of the Reading Standards for History/Social Studies </a:t>
            </a:r>
            <a:br>
              <a:rPr lang="en-US" sz="5400" dirty="0">
                <a:solidFill>
                  <a:srgbClr val="0091B2"/>
                </a:solidFill>
                <a:latin typeface="Calibri" panose="020F0502020204030204" pitchFamily="34" charset="0"/>
              </a:rPr>
            </a:br>
            <a:endParaRPr lang="en-US" sz="5400" dirty="0">
              <a:latin typeface="Calibri" panose="020F0502020204030204" pitchFamily="34" charset="0"/>
            </a:endParaRPr>
          </a:p>
        </p:txBody>
      </p:sp>
      <p:sp>
        <p:nvSpPr>
          <p:cNvPr id="3" name="Content Placeholder 2"/>
          <p:cNvSpPr>
            <a:spLocks noGrp="1"/>
          </p:cNvSpPr>
          <p:nvPr>
            <p:ph sz="quarter" idx="1"/>
          </p:nvPr>
        </p:nvSpPr>
        <p:spPr>
          <a:xfrm>
            <a:off x="315884" y="1600200"/>
            <a:ext cx="11372180" cy="5033356"/>
          </a:xfrm>
        </p:spPr>
        <p:txBody>
          <a:bodyPr>
            <a:normAutofit fontScale="92500" lnSpcReduction="10000"/>
          </a:bodyPr>
          <a:lstStyle/>
          <a:p>
            <a:pPr marL="0" indent="0" algn="ctr">
              <a:buNone/>
            </a:pPr>
            <a:endParaRPr lang="en-US" sz="2600" b="1" u="sng" dirty="0">
              <a:ea typeface="Geneva"/>
              <a:cs typeface="Geneva"/>
            </a:endParaRPr>
          </a:p>
          <a:p>
            <a:pPr marL="401638" lvl="1" indent="-287338">
              <a:spcBef>
                <a:spcPts val="600"/>
              </a:spcBef>
              <a:spcAft>
                <a:spcPts val="600"/>
              </a:spcAft>
            </a:pPr>
            <a:r>
              <a:rPr lang="en-US" sz="3200" b="1" dirty="0">
                <a:latin typeface="Calibri" panose="020F0502020204030204" pitchFamily="34" charset="0"/>
                <a:ea typeface="Geneva"/>
              </a:rPr>
              <a:t>Key Ideas and Detail:  </a:t>
            </a:r>
            <a:r>
              <a:rPr lang="en-US" sz="3200" dirty="0">
                <a:latin typeface="Calibri" panose="020F0502020204030204" pitchFamily="34" charset="0"/>
                <a:ea typeface="Geneva"/>
              </a:rPr>
              <a:t>Cite specific textual evidence to support analysis of primary and secondary sources</a:t>
            </a:r>
          </a:p>
          <a:p>
            <a:pPr marL="401638" lvl="1" indent="-287338">
              <a:spcBef>
                <a:spcPts val="600"/>
              </a:spcBef>
              <a:spcAft>
                <a:spcPts val="600"/>
              </a:spcAft>
              <a:buNone/>
            </a:pPr>
            <a:endParaRPr lang="en-US" sz="3200" b="1" dirty="0">
              <a:latin typeface="Calibri" panose="020F0502020204030204" pitchFamily="34" charset="0"/>
              <a:ea typeface="Geneva"/>
            </a:endParaRPr>
          </a:p>
          <a:p>
            <a:pPr marL="401638" lvl="1" indent="-287338">
              <a:spcBef>
                <a:spcPts val="600"/>
              </a:spcBef>
              <a:spcAft>
                <a:spcPts val="600"/>
              </a:spcAft>
            </a:pPr>
            <a:r>
              <a:rPr lang="en-US" sz="3200" b="1" dirty="0">
                <a:latin typeface="Calibri" panose="020F0502020204030204" pitchFamily="34" charset="0"/>
                <a:ea typeface="Geneva"/>
              </a:rPr>
              <a:t>Craft and Structure:  </a:t>
            </a:r>
            <a:r>
              <a:rPr lang="en-US" sz="3200" dirty="0">
                <a:latin typeface="Calibri" panose="020F0502020204030204" pitchFamily="34" charset="0"/>
                <a:ea typeface="Geneva"/>
              </a:rPr>
              <a:t>Analyze, evaluate, and differentiate primary and secondary sources </a:t>
            </a:r>
          </a:p>
          <a:p>
            <a:pPr marL="401638" lvl="1" indent="-287338">
              <a:spcBef>
                <a:spcPts val="600"/>
              </a:spcBef>
              <a:spcAft>
                <a:spcPts val="600"/>
              </a:spcAft>
              <a:buNone/>
            </a:pPr>
            <a:endParaRPr lang="en-US" sz="3200" dirty="0">
              <a:latin typeface="Calibri" panose="020F0502020204030204" pitchFamily="34" charset="0"/>
              <a:ea typeface="Geneva"/>
            </a:endParaRPr>
          </a:p>
          <a:p>
            <a:pPr marL="401638" lvl="1" indent="-287338">
              <a:spcBef>
                <a:spcPts val="600"/>
              </a:spcBef>
              <a:spcAft>
                <a:spcPts val="600"/>
              </a:spcAft>
            </a:pPr>
            <a:r>
              <a:rPr lang="en-US" sz="3200" b="1" dirty="0">
                <a:latin typeface="Calibri" panose="020F0502020204030204" pitchFamily="34" charset="0"/>
                <a:ea typeface="Geneva"/>
              </a:rPr>
              <a:t>Integration of Knowledge and Ideas:  </a:t>
            </a:r>
            <a:r>
              <a:rPr lang="en-US" sz="3200" dirty="0">
                <a:latin typeface="Calibri" panose="020F0502020204030204" pitchFamily="34" charset="0"/>
                <a:ea typeface="Geneva"/>
              </a:rPr>
              <a:t>Integrate information from diverse primary and secondary sources into a coherent understanding of an idea or event</a:t>
            </a:r>
            <a:endParaRPr lang="en-US" dirty="0">
              <a:latin typeface="Calibri" panose="020F0502020204030204" pitchFamily="34" charset="0"/>
              <a:ea typeface="Geneva"/>
            </a:endParaRPr>
          </a:p>
          <a:p>
            <a:pPr marL="401638" lvl="1" indent="-287338">
              <a:spcBef>
                <a:spcPts val="600"/>
              </a:spcBef>
              <a:spcAft>
                <a:spcPts val="600"/>
              </a:spcAft>
            </a:pPr>
            <a:endParaRPr lang="en-US" dirty="0">
              <a:ea typeface="Geneva"/>
            </a:endParaRPr>
          </a:p>
          <a:p>
            <a:endParaRPr lang="en-US" dirty="0"/>
          </a:p>
        </p:txBody>
      </p:sp>
    </p:spTree>
    <p:extLst>
      <p:ext uri="{BB962C8B-B14F-4D97-AF65-F5344CB8AC3E}">
        <p14:creationId xmlns:p14="http://schemas.microsoft.com/office/powerpoint/2010/main" val="2863669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13965" y="1671919"/>
            <a:ext cx="8413376" cy="5440363"/>
          </a:xfrm>
        </p:spPr>
        <p:txBody>
          <a:bodyPr rtlCol="0">
            <a:normAutofit/>
          </a:bodyPr>
          <a:lstStyle/>
          <a:p>
            <a:pPr>
              <a:buNone/>
              <a:defRPr/>
            </a:pPr>
            <a:r>
              <a:rPr lang="en-US" sz="7200" b="1" dirty="0">
                <a:solidFill>
                  <a:schemeClr val="accent6">
                    <a:lumMod val="75000"/>
                  </a:schemeClr>
                </a:solidFill>
                <a:effectLst>
                  <a:outerShdw blurRad="38100" dist="38100" dir="2700000" algn="tl">
                    <a:srgbClr val="000000">
                      <a:alpha val="43137"/>
                    </a:srgbClr>
                  </a:outerShdw>
                </a:effectLst>
              </a:rPr>
              <a:t>“He who dares to teach, must never cease to learn. ” </a:t>
            </a:r>
            <a:br>
              <a:rPr lang="en-US" sz="5400" dirty="0"/>
            </a:br>
            <a:r>
              <a:rPr lang="en-US" sz="5400" dirty="0"/>
              <a:t>             </a:t>
            </a:r>
            <a:r>
              <a:rPr lang="en-US" sz="4000" b="1" dirty="0">
                <a:solidFill>
                  <a:schemeClr val="accent6">
                    <a:lumMod val="75000"/>
                  </a:schemeClr>
                </a:solidFill>
                <a:effectLst>
                  <a:outerShdw blurRad="38100" dist="38100" dir="2700000" algn="tl">
                    <a:srgbClr val="000000">
                      <a:alpha val="43137"/>
                    </a:srgbClr>
                  </a:outerShdw>
                </a:effectLst>
              </a:rPr>
              <a:t>~John Cotton Dana</a:t>
            </a:r>
            <a:endParaRPr lang="fr-CA" sz="4000"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605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05" y="228600"/>
            <a:ext cx="11787448" cy="990600"/>
          </a:xfrm>
        </p:spPr>
        <p:txBody>
          <a:bodyPr>
            <a:normAutofit fontScale="90000"/>
          </a:bodyPr>
          <a:lstStyle/>
          <a:p>
            <a:pPr algn="ctr"/>
            <a:br>
              <a:rPr lang="en-US" sz="3600" b="1" dirty="0">
                <a:solidFill>
                  <a:srgbClr val="0091B2"/>
                </a:solidFill>
                <a:latin typeface="Arial" pitchFamily="-108" charset="0"/>
              </a:rPr>
            </a:br>
            <a:r>
              <a:rPr lang="en-US" sz="4000" dirty="0">
                <a:solidFill>
                  <a:srgbClr val="0091B2"/>
                </a:solidFill>
                <a:latin typeface="Calibri" panose="020F0502020204030204" pitchFamily="34" charset="0"/>
              </a:rPr>
              <a:t>Overview of the Reading Standards for </a:t>
            </a:r>
            <a:br>
              <a:rPr lang="en-US" sz="4000" dirty="0">
                <a:solidFill>
                  <a:srgbClr val="0091B2"/>
                </a:solidFill>
                <a:latin typeface="Calibri" panose="020F0502020204030204" pitchFamily="34" charset="0"/>
              </a:rPr>
            </a:br>
            <a:r>
              <a:rPr lang="en-US" sz="4000" dirty="0">
                <a:solidFill>
                  <a:srgbClr val="0091B2"/>
                </a:solidFill>
                <a:latin typeface="Calibri" panose="020F0502020204030204" pitchFamily="34" charset="0"/>
              </a:rPr>
              <a:t>Science &amp; Technical Subjects 6-12</a:t>
            </a:r>
            <a:br>
              <a:rPr lang="en-US" sz="4000" dirty="0">
                <a:solidFill>
                  <a:srgbClr val="0091B2"/>
                </a:solidFill>
                <a:latin typeface="Calibri" panose="020F0502020204030204" pitchFamily="34" charset="0"/>
              </a:rPr>
            </a:br>
            <a:endParaRPr lang="en-US" sz="4000" dirty="0">
              <a:latin typeface="Calibri" panose="020F0502020204030204" pitchFamily="34" charset="0"/>
            </a:endParaRPr>
          </a:p>
        </p:txBody>
      </p:sp>
      <p:sp>
        <p:nvSpPr>
          <p:cNvPr id="3" name="Content Placeholder 2"/>
          <p:cNvSpPr>
            <a:spLocks noGrp="1"/>
          </p:cNvSpPr>
          <p:nvPr>
            <p:ph sz="quarter" idx="1"/>
          </p:nvPr>
        </p:nvSpPr>
        <p:spPr>
          <a:xfrm>
            <a:off x="199505" y="1600199"/>
            <a:ext cx="11787447" cy="5133109"/>
          </a:xfrm>
        </p:spPr>
        <p:txBody>
          <a:bodyPr>
            <a:normAutofit fontScale="77500" lnSpcReduction="20000"/>
          </a:bodyPr>
          <a:lstStyle/>
          <a:p>
            <a:pPr marL="0" indent="0" algn="ctr">
              <a:buNone/>
            </a:pPr>
            <a:endParaRPr lang="en-US" sz="2600" b="1" u="sng" dirty="0">
              <a:ea typeface="Geneva"/>
              <a:cs typeface="Geneva"/>
            </a:endParaRPr>
          </a:p>
          <a:p>
            <a:pPr marL="401638" lvl="1" indent="-287338">
              <a:spcBef>
                <a:spcPts val="600"/>
              </a:spcBef>
              <a:spcAft>
                <a:spcPts val="600"/>
              </a:spcAft>
            </a:pPr>
            <a:r>
              <a:rPr lang="en-US" sz="3800" b="1" dirty="0">
                <a:latin typeface="Calibri" panose="020F0502020204030204" pitchFamily="34" charset="0"/>
                <a:ea typeface="Geneva"/>
              </a:rPr>
              <a:t>Key Ideas and Detail:  </a:t>
            </a:r>
            <a:r>
              <a:rPr lang="en-US" sz="3800" dirty="0">
                <a:latin typeface="Calibri" panose="020F0502020204030204" pitchFamily="34" charset="0"/>
                <a:ea typeface="Geneva"/>
              </a:rPr>
              <a:t>Cite specific textual evidence to support analysis of scientific and technical texts</a:t>
            </a:r>
          </a:p>
          <a:p>
            <a:pPr marL="401638" lvl="1" indent="-287338">
              <a:spcBef>
                <a:spcPts val="600"/>
              </a:spcBef>
              <a:spcAft>
                <a:spcPts val="600"/>
              </a:spcAft>
              <a:buNone/>
            </a:pPr>
            <a:endParaRPr lang="en-US" sz="3800" b="1" dirty="0">
              <a:latin typeface="Calibri" panose="020F0502020204030204" pitchFamily="34" charset="0"/>
              <a:ea typeface="Geneva"/>
            </a:endParaRPr>
          </a:p>
          <a:p>
            <a:pPr marL="401638" lvl="1" indent="-287338">
              <a:spcBef>
                <a:spcPts val="600"/>
              </a:spcBef>
              <a:spcAft>
                <a:spcPts val="600"/>
              </a:spcAft>
            </a:pPr>
            <a:r>
              <a:rPr lang="en-US" sz="3800" b="1" dirty="0">
                <a:latin typeface="Calibri" panose="020F0502020204030204" pitchFamily="34" charset="0"/>
                <a:ea typeface="Geneva"/>
              </a:rPr>
              <a:t>Craft and Structure:  </a:t>
            </a:r>
            <a:r>
              <a:rPr lang="en-US" sz="3800" dirty="0">
                <a:latin typeface="Calibri" panose="020F0502020204030204" pitchFamily="34" charset="0"/>
                <a:ea typeface="Geneva"/>
              </a:rPr>
              <a:t>Analyze the scope and purpose of an experiment or explanation and determine which issues remain unresolved or uncertain</a:t>
            </a:r>
          </a:p>
          <a:p>
            <a:pPr marL="401638" lvl="1" indent="-287338">
              <a:spcBef>
                <a:spcPts val="600"/>
              </a:spcBef>
              <a:spcAft>
                <a:spcPts val="600"/>
              </a:spcAft>
              <a:buNone/>
            </a:pPr>
            <a:endParaRPr lang="en-US" sz="3800" dirty="0">
              <a:latin typeface="Calibri" panose="020F0502020204030204" pitchFamily="34" charset="0"/>
              <a:ea typeface="Geneva"/>
            </a:endParaRPr>
          </a:p>
          <a:p>
            <a:pPr marL="401638" lvl="1" indent="-287338">
              <a:spcBef>
                <a:spcPts val="600"/>
              </a:spcBef>
              <a:spcAft>
                <a:spcPts val="600"/>
              </a:spcAft>
            </a:pPr>
            <a:r>
              <a:rPr lang="en-US" sz="3800" b="1" dirty="0">
                <a:latin typeface="Calibri" panose="020F0502020204030204" pitchFamily="34" charset="0"/>
                <a:ea typeface="Geneva"/>
              </a:rPr>
              <a:t>Integration of Knowledge and Ideas:  </a:t>
            </a:r>
            <a:r>
              <a:rPr lang="en-US" sz="3800" dirty="0">
                <a:latin typeface="Calibri" panose="020F0502020204030204" pitchFamily="34" charset="0"/>
                <a:ea typeface="Geneva"/>
              </a:rPr>
              <a:t>Synthesize information in different formats by representing complex information in a text in graphical form (e.g., a table or chart) or translating a graphic or equation into words</a:t>
            </a:r>
          </a:p>
          <a:p>
            <a:endParaRPr lang="en-US" dirty="0"/>
          </a:p>
        </p:txBody>
      </p:sp>
    </p:spTree>
    <p:extLst>
      <p:ext uri="{BB962C8B-B14F-4D97-AF65-F5344CB8AC3E}">
        <p14:creationId xmlns:p14="http://schemas.microsoft.com/office/powerpoint/2010/main" val="313343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3E2C5-40AC-4C8D-9356-D8601C8BC3E1}"/>
              </a:ext>
            </a:extLst>
          </p:cNvPr>
          <p:cNvSpPr>
            <a:spLocks noGrp="1"/>
          </p:cNvSpPr>
          <p:nvPr>
            <p:ph type="title"/>
          </p:nvPr>
        </p:nvSpPr>
        <p:spPr/>
        <p:txBody>
          <a:bodyPr/>
          <a:lstStyle/>
          <a:p>
            <a:pPr algn="ctr"/>
            <a:r>
              <a:rPr lang="en-US" dirty="0">
                <a:solidFill>
                  <a:schemeClr val="tx1"/>
                </a:solidFill>
                <a:latin typeface="Calibri" panose="020F0502020204030204" pitchFamily="34" charset="0"/>
              </a:rPr>
              <a:t>Including Tier Words in Instruction</a:t>
            </a:r>
          </a:p>
        </p:txBody>
      </p:sp>
      <p:pic>
        <p:nvPicPr>
          <p:cNvPr id="4" name="Content Placeholder 3"/>
          <p:cNvPicPr>
            <a:picLocks noGrp="1" noChangeAspect="1"/>
          </p:cNvPicPr>
          <p:nvPr>
            <p:ph sz="quarter" idx="1"/>
          </p:nvPr>
        </p:nvPicPr>
        <p:blipFill>
          <a:blip r:embed="rId3"/>
          <a:stretch>
            <a:fillRect/>
          </a:stretch>
        </p:blipFill>
        <p:spPr>
          <a:xfrm>
            <a:off x="6363028" y="1521796"/>
            <a:ext cx="5325036" cy="5336204"/>
          </a:xfrm>
          <a:prstGeom prst="rect">
            <a:avLst/>
          </a:prstGeom>
        </p:spPr>
      </p:pic>
      <p:sp>
        <p:nvSpPr>
          <p:cNvPr id="5" name="Rectangle 4"/>
          <p:cNvSpPr/>
          <p:nvPr/>
        </p:nvSpPr>
        <p:spPr>
          <a:xfrm>
            <a:off x="201705" y="2033956"/>
            <a:ext cx="5876366" cy="4401205"/>
          </a:xfrm>
          <a:prstGeom prst="rect">
            <a:avLst/>
          </a:prstGeom>
          <a:ln w="12700">
            <a:solidFill>
              <a:schemeClr val="tx1"/>
            </a:solidFill>
          </a:ln>
        </p:spPr>
        <p:txBody>
          <a:bodyPr wrap="square">
            <a:spAutoFit/>
          </a:bodyPr>
          <a:lstStyle/>
          <a:p>
            <a:r>
              <a:rPr lang="en-US" sz="2000" dirty="0">
                <a:latin typeface="Calibri" panose="020F0502020204030204" pitchFamily="34" charset="0"/>
                <a:ea typeface="Times New Roman" panose="02020603050405020304" pitchFamily="18" charset="0"/>
                <a:cs typeface="Times New Roman" panose="02020603050405020304" pitchFamily="18" charset="0"/>
              </a:rPr>
              <a:t>The standards suggest that it's important to target specific instruction on Tier 2 and Tier 3 vocabulary words to </a:t>
            </a:r>
            <a:r>
              <a:rPr lang="en-US" sz="2000" b="1" dirty="0">
                <a:latin typeface="Calibri" panose="020F0502020204030204" pitchFamily="34" charset="0"/>
                <a:ea typeface="Times New Roman" panose="02020603050405020304" pitchFamily="18" charset="0"/>
                <a:cs typeface="Times New Roman" panose="02020603050405020304" pitchFamily="18" charset="0"/>
              </a:rPr>
              <a:t>help students develop deep understanding that </a:t>
            </a:r>
            <a:r>
              <a:rPr lang="en-US" sz="20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cannot</a:t>
            </a:r>
            <a:r>
              <a:rPr lang="en-US" sz="2000" b="1" dirty="0">
                <a:latin typeface="Calibri" panose="020F0502020204030204" pitchFamily="34" charset="0"/>
                <a:ea typeface="Times New Roman" panose="02020603050405020304" pitchFamily="18" charset="0"/>
                <a:cs typeface="Times New Roman" panose="02020603050405020304" pitchFamily="18" charset="0"/>
              </a:rPr>
              <a:t> be acquired through </a:t>
            </a:r>
            <a:r>
              <a:rPr lang="en-US" sz="2000" b="1" u="sng" dirty="0">
                <a:latin typeface="Calibri" panose="020F0502020204030204" pitchFamily="34" charset="0"/>
                <a:ea typeface="Times New Roman" panose="02020603050405020304" pitchFamily="18" charset="0"/>
                <a:cs typeface="Times New Roman" panose="02020603050405020304" pitchFamily="18" charset="0"/>
              </a:rPr>
              <a:t>independent reading. </a:t>
            </a:r>
            <a:endParaRPr lang="en-US" sz="2000" b="1" u="sng"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Times New Roman" panose="02020603050405020304" pitchFamily="18" charset="0"/>
                <a:cs typeface="Times New Roman" panose="02020603050405020304" pitchFamily="18" charset="0"/>
              </a:rPr>
              <a:t>Since Tier 3 words are typically targeted in content specific instruction, </a:t>
            </a:r>
            <a:r>
              <a:rPr lang="en-US" sz="2000" u="sng" dirty="0">
                <a:latin typeface="Calibri" panose="020F0502020204030204" pitchFamily="34" charset="0"/>
                <a:ea typeface="Times New Roman" panose="02020603050405020304" pitchFamily="18" charset="0"/>
                <a:cs typeface="Times New Roman" panose="02020603050405020304" pitchFamily="18" charset="0"/>
              </a:rPr>
              <a:t>it's particularly important and challenging to identify and target Tier 2 words, since they appear across all disciplines. </a:t>
            </a:r>
            <a:endParaRPr lang="en-US" sz="2000" u="sng"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b="1" dirty="0">
                <a:latin typeface="Calibri" panose="020F0502020204030204" pitchFamily="34" charset="0"/>
                <a:ea typeface="Times New Roman" panose="02020603050405020304" pitchFamily="18" charset="0"/>
                <a:cs typeface="Times New Roman" panose="02020603050405020304" pitchFamily="18" charset="0"/>
              </a:rPr>
              <a:t>The task at hand, then, appears to be identifying the Tier 2 words and finding effective instructional strategies to support acquisition of those words.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9974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262704183"/>
              </p:ext>
            </p:extLst>
          </p:nvPr>
        </p:nvGraphicFramePr>
        <p:xfrm>
          <a:off x="391886" y="1393371"/>
          <a:ext cx="11342914" cy="5290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642258" y="283028"/>
            <a:ext cx="10842170" cy="707886"/>
          </a:xfrm>
          <a:prstGeom prst="rect">
            <a:avLst/>
          </a:prstGeom>
        </p:spPr>
        <p:txBody>
          <a:bodyPr wrap="square">
            <a:spAutoFit/>
          </a:bodyPr>
          <a:lstStyle/>
          <a:p>
            <a:r>
              <a:rPr lang="en-US" sz="4000" dirty="0">
                <a:latin typeface="Calibri" panose="020F0502020204030204" pitchFamily="34" charset="0"/>
                <a:ea typeface="+mj-ea"/>
                <a:cs typeface="+mj-cs"/>
              </a:rPr>
              <a:t>What About Disciplinary Writing?</a:t>
            </a:r>
            <a:endParaRPr lang="en-US" dirty="0"/>
          </a:p>
        </p:txBody>
      </p:sp>
    </p:spTree>
    <p:extLst>
      <p:ext uri="{BB962C8B-B14F-4D97-AF65-F5344CB8AC3E}">
        <p14:creationId xmlns:p14="http://schemas.microsoft.com/office/powerpoint/2010/main" val="2510009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1028700"/>
            <a:ext cx="6394340" cy="1143000"/>
          </a:xfrm>
        </p:spPr>
        <p:txBody>
          <a:bodyPr>
            <a:noAutofit/>
          </a:bodyPr>
          <a:lstStyle/>
          <a:p>
            <a:r>
              <a:rPr lang="en-US" b="1" dirty="0">
                <a:solidFill>
                  <a:schemeClr val="tx2"/>
                </a:solidFill>
              </a:rPr>
              <a:t>Discipline-specific Considerations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78377369"/>
              </p:ext>
            </p:extLst>
          </p:nvPr>
        </p:nvGraphicFramePr>
        <p:xfrm>
          <a:off x="476250" y="1600201"/>
          <a:ext cx="11144250" cy="4933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manual.G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87506" y="88397"/>
            <a:ext cx="2147007" cy="2452108"/>
          </a:xfrm>
          <a:prstGeom prst="rect">
            <a:avLst/>
          </a:prstGeom>
        </p:spPr>
      </p:pic>
    </p:spTree>
    <p:extLst>
      <p:ext uri="{BB962C8B-B14F-4D97-AF65-F5344CB8AC3E}">
        <p14:creationId xmlns:p14="http://schemas.microsoft.com/office/powerpoint/2010/main" val="1174263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1028700"/>
            <a:ext cx="6394340" cy="1143000"/>
          </a:xfrm>
        </p:spPr>
        <p:txBody>
          <a:bodyPr>
            <a:noAutofit/>
          </a:bodyPr>
          <a:lstStyle/>
          <a:p>
            <a:r>
              <a:rPr lang="en-US" b="1" dirty="0">
                <a:solidFill>
                  <a:schemeClr val="tx2"/>
                </a:solidFill>
              </a:rPr>
              <a:t>Discipline-specific Considerations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33496385"/>
              </p:ext>
            </p:extLst>
          </p:nvPr>
        </p:nvGraphicFramePr>
        <p:xfrm>
          <a:off x="381000" y="1276351"/>
          <a:ext cx="11315700" cy="5295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AA023118.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07266" y="101226"/>
            <a:ext cx="2100499" cy="2374074"/>
          </a:xfrm>
          <a:prstGeom prst="rect">
            <a:avLst/>
          </a:prstGeom>
        </p:spPr>
      </p:pic>
    </p:spTree>
    <p:extLst>
      <p:ext uri="{BB962C8B-B14F-4D97-AF65-F5344CB8AC3E}">
        <p14:creationId xmlns:p14="http://schemas.microsoft.com/office/powerpoint/2010/main" val="759958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Title 1"/>
          <p:cNvSpPr>
            <a:spLocks noGrp="1"/>
          </p:cNvSpPr>
          <p:nvPr>
            <p:ph type="title"/>
          </p:nvPr>
        </p:nvSpPr>
        <p:spPr>
          <a:xfrm>
            <a:off x="684657" y="266700"/>
            <a:ext cx="10871200" cy="990600"/>
          </a:xfrm>
        </p:spPr>
        <p:txBody>
          <a:bodyPr>
            <a:normAutofit/>
          </a:bodyPr>
          <a:lstStyle/>
          <a:p>
            <a:pPr algn="ctr" eaLnBrk="1" hangingPunct="1">
              <a:defRPr/>
            </a:pPr>
            <a:r>
              <a:rPr lang="en-US" sz="4000" dirty="0">
                <a:solidFill>
                  <a:schemeClr val="tx2">
                    <a:lumMod val="75000"/>
                  </a:schemeClr>
                </a:solidFill>
                <a:latin typeface="Calibri" panose="020F0502020204030204" pitchFamily="34" charset="0"/>
                <a:cs typeface="Tunga" pitchFamily="34" charset="0"/>
              </a:rPr>
              <a:t>Common Core You Tube Videos</a:t>
            </a:r>
          </a:p>
        </p:txBody>
      </p:sp>
      <p:sp>
        <p:nvSpPr>
          <p:cNvPr id="27651" name="Content Placeholder 2"/>
          <p:cNvSpPr>
            <a:spLocks noGrp="1"/>
          </p:cNvSpPr>
          <p:nvPr>
            <p:ph idx="1"/>
          </p:nvPr>
        </p:nvSpPr>
        <p:spPr>
          <a:xfrm>
            <a:off x="552450" y="1847850"/>
            <a:ext cx="11135614" cy="4572000"/>
          </a:xfrm>
          <a:solidFill>
            <a:schemeClr val="bg1"/>
          </a:solidFill>
        </p:spPr>
        <p:txBody>
          <a:bodyPr/>
          <a:lstStyle/>
          <a:p>
            <a:pPr marL="0" indent="0" algn="ctr">
              <a:buNone/>
            </a:pPr>
            <a:r>
              <a:rPr lang="en-US" altLang="en-US" sz="3200" b="1" dirty="0">
                <a:latin typeface="Calibri" panose="020F0502020204030204" pitchFamily="34" charset="0"/>
              </a:rPr>
              <a:t>Videos Produced by</a:t>
            </a:r>
            <a:endParaRPr lang="en-US" altLang="en-US" sz="3200" dirty="0">
              <a:latin typeface="Calibri" panose="020F0502020204030204" pitchFamily="34" charset="0"/>
            </a:endParaRPr>
          </a:p>
          <a:p>
            <a:pPr marL="0" indent="0" algn="ctr">
              <a:buNone/>
            </a:pPr>
            <a:r>
              <a:rPr lang="en-US" altLang="en-US" sz="3200" b="1" dirty="0">
                <a:latin typeface="Calibri" panose="020F0502020204030204" pitchFamily="34" charset="0"/>
              </a:rPr>
              <a:t>James B. Hunt, Jr. Institute for Educational </a:t>
            </a:r>
          </a:p>
          <a:p>
            <a:pPr marL="0" indent="0" algn="ctr">
              <a:buNone/>
            </a:pPr>
            <a:r>
              <a:rPr lang="en-US" altLang="en-US" sz="3200" b="1" dirty="0">
                <a:latin typeface="Calibri" panose="020F0502020204030204" pitchFamily="34" charset="0"/>
              </a:rPr>
              <a:t>Leadership and Policy </a:t>
            </a:r>
            <a:endParaRPr lang="en-US" altLang="en-US" sz="3200" dirty="0">
              <a:latin typeface="Calibri" panose="020F0502020204030204" pitchFamily="34" charset="0"/>
            </a:endParaRPr>
          </a:p>
          <a:p>
            <a:pPr marL="0" indent="0" algn="ctr">
              <a:buNone/>
            </a:pPr>
            <a:r>
              <a:rPr lang="en-US" altLang="en-US" sz="3200" b="1" dirty="0">
                <a:latin typeface="Calibri" panose="020F0502020204030204" pitchFamily="34" charset="0"/>
              </a:rPr>
              <a:t>And the Council of Chief State School Officers (CCSSO)</a:t>
            </a:r>
          </a:p>
          <a:p>
            <a:pPr marL="0" indent="0" algn="ctr">
              <a:buNone/>
            </a:pPr>
            <a:endParaRPr lang="en-US" altLang="en-US" sz="2400" b="1" dirty="0">
              <a:latin typeface="Calibri" panose="020F0502020204030204" pitchFamily="34" charset="0"/>
            </a:endParaRPr>
          </a:p>
          <a:p>
            <a:pPr marL="0" indent="0" algn="ctr">
              <a:buNone/>
            </a:pPr>
            <a:r>
              <a:rPr lang="en-US" altLang="en-US" sz="2800" b="1" u="sng" dirty="0">
                <a:latin typeface="Calibri" panose="020F0502020204030204" pitchFamily="34" charset="0"/>
              </a:rPr>
              <a:t>Example</a:t>
            </a:r>
            <a:r>
              <a:rPr lang="en-US" altLang="en-US" sz="2800" b="1" dirty="0">
                <a:latin typeface="Calibri" panose="020F0502020204030204" pitchFamily="34" charset="0"/>
              </a:rPr>
              <a:t>: </a:t>
            </a:r>
          </a:p>
          <a:p>
            <a:pPr marL="0" indent="0" algn="ctr">
              <a:buNone/>
            </a:pPr>
            <a:r>
              <a:rPr lang="en-US" altLang="en-US" sz="2800" b="1" dirty="0">
                <a:latin typeface="Calibri" panose="020F0502020204030204" pitchFamily="34" charset="0"/>
              </a:rPr>
              <a:t>Writing to Inform and Make Arguments (3:36)</a:t>
            </a:r>
            <a:endParaRPr lang="en-US" altLang="en-US" sz="2800" dirty="0">
              <a:latin typeface="Calibri" panose="020F0502020204030204" pitchFamily="34" charset="0"/>
            </a:endParaRPr>
          </a:p>
          <a:p>
            <a:pPr marL="0" indent="0" algn="ctr">
              <a:buNone/>
            </a:pPr>
            <a:r>
              <a:rPr lang="en-US" altLang="en-US" b="1" u="sng" dirty="0">
                <a:solidFill>
                  <a:srgbClr val="0070C0"/>
                </a:solidFill>
              </a:rPr>
              <a:t>http://www.youtube.com/watch?v=Jt_2jI010WU&amp;feature=related</a:t>
            </a:r>
            <a:endParaRPr lang="en-US" altLang="en-US" b="1" dirty="0">
              <a:solidFill>
                <a:srgbClr val="0070C0"/>
              </a:solidFill>
            </a:endParaRPr>
          </a:p>
          <a:p>
            <a:pPr marL="514350" lvl="1" indent="-342900">
              <a:buFont typeface="Arial" panose="020B0604020202020204" pitchFamily="34" charset="0"/>
              <a:buChar char="•"/>
            </a:pPr>
            <a:endParaRPr lang="en-US" altLang="en-US" sz="2400" dirty="0"/>
          </a:p>
          <a:p>
            <a:pPr marL="0" indent="0"/>
            <a:endParaRPr lang="en-US" altLang="en-US" dirty="0">
              <a:solidFill>
                <a:schemeClr val="bg1"/>
              </a:solidFill>
            </a:endParaRPr>
          </a:p>
          <a:p>
            <a:pPr marL="0" indent="0"/>
            <a:endParaRPr lang="en-US" altLang="en-US" dirty="0"/>
          </a:p>
        </p:txBody>
      </p:sp>
    </p:spTree>
    <p:extLst>
      <p:ext uri="{BB962C8B-B14F-4D97-AF65-F5344CB8AC3E}">
        <p14:creationId xmlns:p14="http://schemas.microsoft.com/office/powerpoint/2010/main" val="3876304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6"/>
          <p:cNvGraphicFramePr>
            <a:graphicFrameLocks/>
          </p:cNvGraphicFramePr>
          <p:nvPr>
            <p:extLst>
              <p:ext uri="{D42A27DB-BD31-4B8C-83A1-F6EECF244321}">
                <p14:modId xmlns:p14="http://schemas.microsoft.com/office/powerpoint/2010/main" val="4161888609"/>
              </p:ext>
            </p:extLst>
          </p:nvPr>
        </p:nvGraphicFramePr>
        <p:xfrm>
          <a:off x="814647" y="228599"/>
          <a:ext cx="10789919" cy="6400801"/>
        </p:xfrm>
        <a:graphic>
          <a:graphicData uri="http://schemas.openxmlformats.org/drawingml/2006/table">
            <a:tbl>
              <a:tblPr/>
              <a:tblGrid>
                <a:gridCol w="4056873">
                  <a:extLst>
                    <a:ext uri="{9D8B030D-6E8A-4147-A177-3AD203B41FA5}">
                      <a16:colId xmlns:a16="http://schemas.microsoft.com/office/drawing/2014/main" val="20000"/>
                    </a:ext>
                  </a:extLst>
                </a:gridCol>
                <a:gridCol w="6733046">
                  <a:extLst>
                    <a:ext uri="{9D8B030D-6E8A-4147-A177-3AD203B41FA5}">
                      <a16:colId xmlns:a16="http://schemas.microsoft.com/office/drawing/2014/main" val="20001"/>
                    </a:ext>
                  </a:extLst>
                </a:gridCol>
              </a:tblGrid>
              <a:tr h="75120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3600" b="1" i="0" u="none" strike="noStrike" cap="none" normalizeH="0" baseline="0" dirty="0">
                          <a:ln>
                            <a:noFill/>
                          </a:ln>
                          <a:solidFill>
                            <a:srgbClr val="FFFFFF"/>
                          </a:solidFill>
                          <a:effectLst/>
                          <a:latin typeface="Calibri" charset="0"/>
                          <a:ea typeface="Calibri" charset="0"/>
                        </a:rPr>
                        <a:t>Standards do …</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3600" b="1" i="1" u="none" strike="noStrike" cap="none" normalizeH="0" baseline="0" dirty="0">
                          <a:ln>
                            <a:noFill/>
                          </a:ln>
                          <a:solidFill>
                            <a:srgbClr val="FFFFFF"/>
                          </a:solidFill>
                          <a:effectLst/>
                          <a:latin typeface="Calibri" charset="0"/>
                          <a:ea typeface="Calibri" charset="0"/>
                        </a:rPr>
                        <a:t>Standards do not …</a:t>
                      </a:r>
                      <a:endParaRPr kumimoji="0" lang="en-US" sz="3600" b="1" i="0" u="none" strike="noStrike" cap="none" normalizeH="0" baseline="0" dirty="0">
                        <a:ln>
                          <a:noFill/>
                        </a:ln>
                        <a:solidFill>
                          <a:srgbClr val="FFFFFF"/>
                        </a:solidFill>
                        <a:effectLst/>
                        <a:latin typeface="Calibri" charset="0"/>
                        <a:ea typeface="Calibri"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193589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Calibri" charset="0"/>
                          <a:ea typeface="Calibri" charset="0"/>
                        </a:rPr>
                        <a:t>Establish what students need to learn.</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800" b="0" i="1" u="none" strike="noStrike" cap="none" normalizeH="0" baseline="0" dirty="0">
                          <a:ln>
                            <a:noFill/>
                          </a:ln>
                          <a:solidFill>
                            <a:srgbClr val="000000"/>
                          </a:solidFill>
                          <a:effectLst/>
                          <a:latin typeface="Calibri" charset="0"/>
                          <a:ea typeface="Calibri" charset="0"/>
                        </a:rPr>
                        <a:t>Dictate how teachers should teach</a:t>
                      </a:r>
                      <a:r>
                        <a:rPr kumimoji="0" lang="en-US" sz="2800" b="0" i="0" u="none" strike="noStrike" cap="none" normalizeH="0" baseline="0" dirty="0">
                          <a:ln>
                            <a:noFill/>
                          </a:ln>
                          <a:solidFill>
                            <a:srgbClr val="000000"/>
                          </a:solidFill>
                          <a:effectLst/>
                          <a:latin typeface="Calibri" charset="0"/>
                          <a:ea typeface="Calibri" charset="0"/>
                        </a:rPr>
                        <a:t>. Instead, schools and teachers will decide how best to help students reach the standards.</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77780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Calibri" charset="0"/>
                          <a:ea typeface="Calibri" charset="0"/>
                        </a:rPr>
                        <a:t>Attempt to focus on what is most essential.</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800" b="0" i="1" u="none" strike="noStrike" cap="none" normalizeH="0" baseline="0" dirty="0">
                          <a:ln>
                            <a:noFill/>
                          </a:ln>
                          <a:solidFill>
                            <a:srgbClr val="000000"/>
                          </a:solidFill>
                          <a:effectLst/>
                          <a:latin typeface="Calibri" charset="0"/>
                          <a:ea typeface="Calibri" charset="0"/>
                        </a:rPr>
                        <a:t>Describe all that can or should be taught.  </a:t>
                      </a:r>
                      <a:r>
                        <a:rPr kumimoji="0" lang="en-US" sz="2800" b="0" i="0" u="none" strike="noStrike" cap="none" normalizeH="0" baseline="0" dirty="0">
                          <a:ln>
                            <a:noFill/>
                          </a:ln>
                          <a:solidFill>
                            <a:srgbClr val="000000"/>
                          </a:solidFill>
                          <a:effectLst/>
                          <a:latin typeface="Calibri" charset="0"/>
                          <a:ea typeface="Calibri" charset="0"/>
                        </a:rPr>
                        <a:t>A great deal is left to the discretion of teachers and curriculum developers.</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193589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Calibri" charset="0"/>
                          <a:ea typeface="Calibri" charset="0"/>
                        </a:rPr>
                        <a:t>Set grade-level standards. </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800" b="0" i="1" u="none" strike="noStrike" cap="none" normalizeH="0" baseline="0" dirty="0">
                          <a:ln>
                            <a:noFill/>
                          </a:ln>
                          <a:solidFill>
                            <a:srgbClr val="000000"/>
                          </a:solidFill>
                          <a:effectLst/>
                          <a:latin typeface="Calibri" charset="0"/>
                          <a:ea typeface="Calibri" charset="0"/>
                        </a:rPr>
                        <a:t>Define the </a:t>
                      </a:r>
                      <a:r>
                        <a:rPr kumimoji="0" lang="en-US" sz="2800" b="0" i="0" u="none" strike="noStrike" cap="none" normalizeH="0" baseline="0" dirty="0">
                          <a:ln>
                            <a:noFill/>
                          </a:ln>
                          <a:solidFill>
                            <a:srgbClr val="000000"/>
                          </a:solidFill>
                          <a:effectLst/>
                          <a:latin typeface="Calibri" charset="0"/>
                          <a:ea typeface="Calibri" charset="0"/>
                        </a:rPr>
                        <a:t>intervention methods or materials necessary to support students who are below or above grade-level expectations.</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32217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05001" y="228600"/>
            <a:ext cx="8162925" cy="990600"/>
          </a:xfrm>
        </p:spPr>
        <p:txBody>
          <a:bodyPr>
            <a:normAutofit/>
          </a:bodyPr>
          <a:lstStyle/>
          <a:p>
            <a:pPr eaLnBrk="1" hangingPunct="1"/>
            <a:r>
              <a:rPr lang="en-US" sz="4000" b="1" dirty="0">
                <a:latin typeface="Calibri" panose="020F0502020204030204" pitchFamily="34" charset="0"/>
              </a:rPr>
              <a:t>What Really Matters…</a:t>
            </a:r>
          </a:p>
        </p:txBody>
      </p:sp>
      <p:sp>
        <p:nvSpPr>
          <p:cNvPr id="34819" name="Rectangle 3"/>
          <p:cNvSpPr>
            <a:spLocks noGrp="1" noChangeArrowheads="1"/>
          </p:cNvSpPr>
          <p:nvPr>
            <p:ph type="body" idx="1"/>
          </p:nvPr>
        </p:nvSpPr>
        <p:spPr>
          <a:xfrm>
            <a:off x="1676400" y="1676400"/>
            <a:ext cx="8991600" cy="5562600"/>
          </a:xfrm>
        </p:spPr>
        <p:txBody>
          <a:bodyPr/>
          <a:lstStyle/>
          <a:p>
            <a:pPr algn="ctr" eaLnBrk="1" hangingPunct="1">
              <a:buFont typeface="Wingdings" pitchFamily="2" charset="2"/>
              <a:buNone/>
            </a:pPr>
            <a:endParaRPr lang="en-US" sz="4400" i="1" dirty="0"/>
          </a:p>
          <a:p>
            <a:pPr algn="ctr" eaLnBrk="1" hangingPunct="1">
              <a:buFont typeface="Wingdings" pitchFamily="2" charset="2"/>
              <a:buNone/>
            </a:pPr>
            <a:r>
              <a:rPr lang="en-US" sz="4800" b="1" i="1" dirty="0">
                <a:latin typeface="Bodoni MT" pitchFamily="18" charset="0"/>
              </a:rPr>
              <a:t>“What really matters, in terms of developing readers and writers, is the quality of classroom instruction.”</a:t>
            </a:r>
          </a:p>
          <a:p>
            <a:pPr algn="ctr" eaLnBrk="1" hangingPunct="1">
              <a:buFont typeface="Wingdings" pitchFamily="2" charset="2"/>
              <a:buNone/>
            </a:pPr>
            <a:r>
              <a:rPr lang="en-US" sz="4000" i="1" dirty="0"/>
              <a:t>                                </a:t>
            </a:r>
            <a:r>
              <a:rPr lang="en-US" sz="2800" dirty="0"/>
              <a:t>---Richard </a:t>
            </a:r>
            <a:r>
              <a:rPr lang="en-US" sz="2800" dirty="0" err="1"/>
              <a:t>Allington</a:t>
            </a:r>
            <a:endParaRPr lang="en-US" sz="2800" dirty="0"/>
          </a:p>
        </p:txBody>
      </p:sp>
      <p:pic>
        <p:nvPicPr>
          <p:cNvPr id="34820" name="Picture 4"/>
          <p:cNvPicPr>
            <a:picLocks noChangeAspect="1" noChangeArrowheads="1"/>
          </p:cNvPicPr>
          <p:nvPr/>
        </p:nvPicPr>
        <p:blipFill>
          <a:blip r:embed="rId3" cstate="print"/>
          <a:srcRect/>
          <a:stretch>
            <a:fillRect/>
          </a:stretch>
        </p:blipFill>
        <p:spPr bwMode="auto">
          <a:xfrm>
            <a:off x="8715376" y="0"/>
            <a:ext cx="2928938" cy="2286000"/>
          </a:xfrm>
          <a:prstGeom prst="rect">
            <a:avLst/>
          </a:prstGeom>
          <a:noFill/>
          <a:ln w="9525">
            <a:noFill/>
            <a:miter lim="800000"/>
            <a:headEnd/>
            <a:tailEnd/>
          </a:ln>
        </p:spPr>
      </p:pic>
    </p:spTree>
    <p:extLst>
      <p:ext uri="{BB962C8B-B14F-4D97-AF65-F5344CB8AC3E}">
        <p14:creationId xmlns:p14="http://schemas.microsoft.com/office/powerpoint/2010/main" val="2521503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228600"/>
            <a:ext cx="11478514" cy="990600"/>
          </a:xfrm>
        </p:spPr>
        <p:txBody>
          <a:bodyPr>
            <a:normAutofit/>
          </a:bodyPr>
          <a:lstStyle/>
          <a:p>
            <a:r>
              <a:rPr lang="en-US" sz="4000" b="1" dirty="0">
                <a:latin typeface="Calibri" panose="020F0502020204030204" pitchFamily="34" charset="0"/>
              </a:rPr>
              <a:t>Common Core Shifts</a:t>
            </a:r>
          </a:p>
        </p:txBody>
      </p:sp>
      <p:sp>
        <p:nvSpPr>
          <p:cNvPr id="3" name="Content Placeholder 2"/>
          <p:cNvSpPr>
            <a:spLocks noGrp="1"/>
          </p:cNvSpPr>
          <p:nvPr>
            <p:ph sz="quarter" idx="1"/>
          </p:nvPr>
        </p:nvSpPr>
        <p:spPr>
          <a:xfrm>
            <a:off x="209550" y="1714500"/>
            <a:ext cx="6686550" cy="4972050"/>
          </a:xfrm>
          <a:solidFill>
            <a:schemeClr val="accent1">
              <a:lumMod val="20000"/>
              <a:lumOff val="80000"/>
            </a:schemeClr>
          </a:solidFill>
        </p:spPr>
        <p:txBody>
          <a:bodyPr/>
          <a:lstStyle/>
          <a:p>
            <a:pPr marL="514350" indent="-514350">
              <a:buSzPct val="95000"/>
              <a:buFont typeface="+mj-lt"/>
              <a:buAutoNum type="arabicPeriod"/>
            </a:pPr>
            <a:endParaRPr lang="en-US" dirty="0">
              <a:latin typeface="Calibri" panose="020F0502020204030204" pitchFamily="34" charset="0"/>
            </a:endParaRPr>
          </a:p>
          <a:p>
            <a:pPr marL="514350" indent="-514350">
              <a:buSzPct val="95000"/>
              <a:buFont typeface="+mj-lt"/>
              <a:buAutoNum type="arabicPeriod"/>
            </a:pPr>
            <a:r>
              <a:rPr lang="en-US" dirty="0">
                <a:latin typeface="Calibri" panose="020F0502020204030204" pitchFamily="34" charset="0"/>
              </a:rPr>
              <a:t>Increase Reading of Informational Text</a:t>
            </a:r>
          </a:p>
          <a:p>
            <a:pPr marL="514350" indent="-514350">
              <a:buSzPct val="95000"/>
              <a:buFont typeface="+mj-lt"/>
              <a:buAutoNum type="arabicPeriod"/>
            </a:pPr>
            <a:r>
              <a:rPr lang="en-US" dirty="0">
                <a:latin typeface="Calibri" panose="020F0502020204030204" pitchFamily="34" charset="0"/>
              </a:rPr>
              <a:t>Text Complexity</a:t>
            </a:r>
          </a:p>
          <a:p>
            <a:pPr marL="514350" indent="-514350">
              <a:buSzPct val="95000"/>
              <a:buFont typeface="+mj-lt"/>
              <a:buAutoNum type="arabicPeriod"/>
            </a:pPr>
            <a:r>
              <a:rPr lang="en-US" dirty="0">
                <a:latin typeface="Calibri" panose="020F0502020204030204" pitchFamily="34" charset="0"/>
              </a:rPr>
              <a:t>Academic Vocabulary</a:t>
            </a:r>
          </a:p>
          <a:p>
            <a:pPr marL="514350" indent="-514350">
              <a:buSzPct val="95000"/>
              <a:buFont typeface="+mj-lt"/>
              <a:buAutoNum type="arabicPeriod"/>
            </a:pPr>
            <a:r>
              <a:rPr lang="en-US" dirty="0">
                <a:latin typeface="Calibri" panose="020F0502020204030204" pitchFamily="34" charset="0"/>
              </a:rPr>
              <a:t>Text-based Answers</a:t>
            </a:r>
          </a:p>
          <a:p>
            <a:pPr marL="514350" indent="-514350">
              <a:buSzPct val="95000"/>
              <a:buFont typeface="+mj-lt"/>
              <a:buAutoNum type="arabicPeriod"/>
            </a:pPr>
            <a:r>
              <a:rPr lang="en-US" dirty="0">
                <a:latin typeface="Calibri" panose="020F0502020204030204" pitchFamily="34" charset="0"/>
              </a:rPr>
              <a:t>Increase Writing from Sources</a:t>
            </a:r>
          </a:p>
          <a:p>
            <a:pPr marL="514350" indent="-514350">
              <a:buSzPct val="95000"/>
              <a:buFont typeface="+mj-lt"/>
              <a:buAutoNum type="arabicPeriod"/>
            </a:pPr>
            <a:r>
              <a:rPr lang="en-US" dirty="0">
                <a:latin typeface="Calibri" panose="020F0502020204030204" pitchFamily="34" charset="0"/>
              </a:rPr>
              <a:t>Literacy Instruction in all Content Areas</a:t>
            </a:r>
          </a:p>
        </p:txBody>
      </p:sp>
      <p:pic>
        <p:nvPicPr>
          <p:cNvPr id="4" name="Picture 3"/>
          <p:cNvPicPr>
            <a:picLocks noChangeAspect="1"/>
          </p:cNvPicPr>
          <p:nvPr/>
        </p:nvPicPr>
        <p:blipFill>
          <a:blip r:embed="rId3"/>
          <a:stretch>
            <a:fillRect/>
          </a:stretch>
        </p:blipFill>
        <p:spPr>
          <a:xfrm>
            <a:off x="6881140" y="228600"/>
            <a:ext cx="5310860" cy="6629400"/>
          </a:xfrm>
          <a:prstGeom prst="rect">
            <a:avLst/>
          </a:prstGeom>
        </p:spPr>
      </p:pic>
    </p:spTree>
    <p:extLst>
      <p:ext uri="{BB962C8B-B14F-4D97-AF65-F5344CB8AC3E}">
        <p14:creationId xmlns:p14="http://schemas.microsoft.com/office/powerpoint/2010/main" val="282812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itle 1"/>
          <p:cNvSpPr>
            <a:spLocks noGrp="1"/>
          </p:cNvSpPr>
          <p:nvPr>
            <p:ph type="title"/>
          </p:nvPr>
        </p:nvSpPr>
        <p:spPr>
          <a:xfrm>
            <a:off x="1981200" y="224287"/>
            <a:ext cx="8229600" cy="848655"/>
          </a:xfrm>
        </p:spPr>
        <p:txBody>
          <a:bodyPr>
            <a:normAutofit/>
          </a:bodyPr>
          <a:lstStyle/>
          <a:p>
            <a:pPr algn="ctr" eaLnBrk="1" hangingPunct="1"/>
            <a:r>
              <a:rPr lang="en-US" altLang="en-US" sz="4000" dirty="0">
                <a:solidFill>
                  <a:schemeClr val="tx1"/>
                </a:solidFill>
                <a:latin typeface="Calibri" panose="020F0502020204030204" pitchFamily="34" charset="0"/>
              </a:rPr>
              <a:t>Shifts Mean a Change in Practice!</a:t>
            </a:r>
          </a:p>
        </p:txBody>
      </p:sp>
      <p:sp>
        <p:nvSpPr>
          <p:cNvPr id="275459" name="Content Placeholder 2"/>
          <p:cNvSpPr>
            <a:spLocks noGrp="1"/>
          </p:cNvSpPr>
          <p:nvPr>
            <p:ph sz="half" idx="1"/>
          </p:nvPr>
        </p:nvSpPr>
        <p:spPr>
          <a:xfrm>
            <a:off x="322651" y="1695450"/>
            <a:ext cx="5284519" cy="2038289"/>
          </a:xfrm>
          <a:ln w="63500">
            <a:solidFill>
              <a:schemeClr val="accent1"/>
            </a:solidFill>
            <a:miter lim="800000"/>
            <a:headEnd/>
            <a:tailEnd/>
          </a:ln>
        </p:spPr>
        <p:txBody>
          <a:bodyPr vert="horz" lIns="118872" rIns="118872">
            <a:normAutofit/>
          </a:bodyPr>
          <a:lstStyle/>
          <a:p>
            <a:pPr marL="0" indent="0">
              <a:buNone/>
            </a:pPr>
            <a:r>
              <a:rPr lang="en-US" altLang="en-US" sz="2400" b="1" dirty="0">
                <a:latin typeface="Calibri" panose="020F0502020204030204" pitchFamily="34" charset="0"/>
              </a:rPr>
              <a:t>From…</a:t>
            </a:r>
          </a:p>
          <a:p>
            <a:pPr marL="0" indent="0">
              <a:buNone/>
            </a:pPr>
            <a:r>
              <a:rPr lang="en-US" altLang="en-US" sz="2400" b="1" dirty="0">
                <a:latin typeface="Calibri" panose="020F0502020204030204" pitchFamily="34" charset="0"/>
              </a:rPr>
              <a:t>Content knowledge </a:t>
            </a:r>
            <a:r>
              <a:rPr lang="en-US" altLang="en-US" sz="2400" b="1" i="1" u="sng" dirty="0">
                <a:latin typeface="Calibri" panose="020F0502020204030204" pitchFamily="34" charset="0"/>
              </a:rPr>
              <a:t>primarily from teacher-led lecture</a:t>
            </a:r>
          </a:p>
          <a:p>
            <a:pPr marL="0" indent="0">
              <a:buFont typeface="Arial" charset="0"/>
              <a:buChar char="•"/>
            </a:pPr>
            <a:endParaRPr lang="en-US" altLang="en-US" u="sng" dirty="0">
              <a:solidFill>
                <a:srgbClr val="262626"/>
              </a:solidFill>
            </a:endParaRPr>
          </a:p>
          <a:p>
            <a:pPr marL="0" indent="0">
              <a:buFont typeface="Arial" charset="0"/>
              <a:buChar char="•"/>
            </a:pPr>
            <a:endParaRPr lang="en-US" altLang="en-US" dirty="0">
              <a:solidFill>
                <a:srgbClr val="262626"/>
              </a:solidFill>
            </a:endParaRPr>
          </a:p>
        </p:txBody>
      </p:sp>
      <p:sp>
        <p:nvSpPr>
          <p:cNvPr id="275460" name="Content Placeholder 3"/>
          <p:cNvSpPr>
            <a:spLocks noGrp="1"/>
          </p:cNvSpPr>
          <p:nvPr>
            <p:ph sz="half" idx="2"/>
          </p:nvPr>
        </p:nvSpPr>
        <p:spPr>
          <a:xfrm>
            <a:off x="6584828" y="1688050"/>
            <a:ext cx="5284519" cy="2053088"/>
          </a:xfrm>
          <a:ln w="63500">
            <a:solidFill>
              <a:schemeClr val="accent1"/>
            </a:solidFill>
            <a:miter lim="800000"/>
            <a:headEnd/>
            <a:tailEnd/>
          </a:ln>
        </p:spPr>
        <p:txBody>
          <a:bodyPr vert="horz" lIns="118872" rIns="118872">
            <a:normAutofit/>
          </a:bodyPr>
          <a:lstStyle/>
          <a:p>
            <a:pPr marL="0" indent="0">
              <a:buNone/>
            </a:pPr>
            <a:r>
              <a:rPr lang="en-US" altLang="en-US" sz="2400" b="1" dirty="0">
                <a:latin typeface="Calibri" panose="020F0502020204030204" pitchFamily="34" charset="0"/>
              </a:rPr>
              <a:t>To…</a:t>
            </a:r>
          </a:p>
          <a:p>
            <a:pPr marL="0" indent="0">
              <a:buNone/>
            </a:pPr>
            <a:r>
              <a:rPr lang="en-US" altLang="en-US" sz="2400" b="1" dirty="0">
                <a:latin typeface="Calibri" panose="020F0502020204030204" pitchFamily="34" charset="0"/>
              </a:rPr>
              <a:t>Content knowledge </a:t>
            </a:r>
            <a:r>
              <a:rPr lang="en-US" altLang="en-US" sz="2400" b="1" u="sng" dirty="0">
                <a:latin typeface="Calibri" panose="020F0502020204030204" pitchFamily="34" charset="0"/>
              </a:rPr>
              <a:t>comes from a </a:t>
            </a:r>
            <a:r>
              <a:rPr lang="en-US" altLang="en-US" sz="2400" b="1" i="1" u="sng" dirty="0">
                <a:latin typeface="Calibri" panose="020F0502020204030204" pitchFamily="34" charset="0"/>
              </a:rPr>
              <a:t>balance</a:t>
            </a:r>
            <a:r>
              <a:rPr lang="en-US" altLang="en-US" sz="2400" b="1" u="sng" dirty="0">
                <a:latin typeface="Calibri" panose="020F0502020204030204" pitchFamily="34" charset="0"/>
              </a:rPr>
              <a:t> of reading, writing lecture, and hands-on experience</a:t>
            </a:r>
          </a:p>
        </p:txBody>
      </p:sp>
      <p:sp>
        <p:nvSpPr>
          <p:cNvPr id="275461" name="Slide Number Placeholder 4"/>
          <p:cNvSpPr>
            <a:spLocks noGrp="1"/>
          </p:cNvSpPr>
          <p:nvPr>
            <p:ph type="sldNum" sz="quarter" idx="4294967295"/>
          </p:nvPr>
        </p:nvSpPr>
        <p:spPr bwMode="auto">
          <a:xfrm>
            <a:off x="8453438" y="6542089"/>
            <a:ext cx="2133600" cy="320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defRPr sz="2800">
                <a:solidFill>
                  <a:srgbClr val="262626"/>
                </a:solidFill>
                <a:latin typeface="Calibri" pitchFamily="34" charset="0"/>
                <a:ea typeface="MS PGothic" pitchFamily="34" charset="-128"/>
              </a:defRPr>
            </a:lvl1pPr>
            <a:lvl2pPr marL="742950" indent="-285750" eaLnBrk="0" hangingPunct="0">
              <a:spcBef>
                <a:spcPct val="20000"/>
              </a:spcBef>
              <a:buFont typeface="Arial" charset="0"/>
              <a:buChar char="•"/>
              <a:defRPr sz="2400">
                <a:solidFill>
                  <a:srgbClr val="262626"/>
                </a:solidFill>
                <a:latin typeface="Calibri" pitchFamily="34" charset="0"/>
                <a:ea typeface="MS PGothic" pitchFamily="34" charset="-128"/>
              </a:defRPr>
            </a:lvl2pPr>
            <a:lvl3pPr marL="1143000" indent="-228600" eaLnBrk="0" hangingPunct="0">
              <a:spcBef>
                <a:spcPct val="20000"/>
              </a:spcBef>
              <a:buFont typeface="Calibri" pitchFamily="34" charset="0"/>
              <a:buChar char="‒"/>
              <a:defRPr sz="2000">
                <a:solidFill>
                  <a:srgbClr val="262626"/>
                </a:solidFill>
                <a:latin typeface="Calibri" pitchFamily="34" charset="0"/>
                <a:ea typeface="MS PGothic" pitchFamily="34" charset="-128"/>
              </a:defRPr>
            </a:lvl3pPr>
            <a:lvl4pPr marL="1600200" indent="-228600" eaLnBrk="0" hangingPunct="0">
              <a:spcBef>
                <a:spcPct val="20000"/>
              </a:spcBef>
              <a:buFont typeface="Wingdings" pitchFamily="2" charset="2"/>
              <a:buChar char="§"/>
              <a:defRPr>
                <a:solidFill>
                  <a:srgbClr val="262626"/>
                </a:solidFill>
                <a:latin typeface="Calibri" pitchFamily="34" charset="0"/>
                <a:ea typeface="MS PGothic" pitchFamily="34" charset="-128"/>
              </a:defRPr>
            </a:lvl4pPr>
            <a:lvl5pPr marL="2057400" indent="-228600" eaLnBrk="0" hangingPunct="0">
              <a:spcBef>
                <a:spcPct val="20000"/>
              </a:spcBef>
              <a:buFont typeface="Arial" charset="0"/>
              <a:buChar char="»"/>
              <a:defRPr sz="1600">
                <a:solidFill>
                  <a:srgbClr val="262626"/>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1600">
                <a:solidFill>
                  <a:srgbClr val="262626"/>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1600">
                <a:solidFill>
                  <a:srgbClr val="262626"/>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1600">
                <a:solidFill>
                  <a:srgbClr val="262626"/>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1600">
                <a:solidFill>
                  <a:srgbClr val="262626"/>
                </a:solidFill>
                <a:latin typeface="Calibri" pitchFamily="34" charset="0"/>
                <a:ea typeface="MS PGothic" pitchFamily="34" charset="-128"/>
              </a:defRPr>
            </a:lvl9pPr>
          </a:lstStyle>
          <a:p>
            <a:pPr eaLnBrk="1" hangingPunct="1">
              <a:spcBef>
                <a:spcPct val="0"/>
              </a:spcBef>
              <a:buFontTx/>
              <a:buNone/>
            </a:pPr>
            <a:fld id="{860FF3A8-AC1C-47A7-9340-3240DBF6000D}" type="slidenum">
              <a:rPr lang="en-US" altLang="en-US" sz="1400">
                <a:solidFill>
                  <a:schemeClr val="bg1"/>
                </a:solidFill>
              </a:rPr>
              <a:pPr eaLnBrk="1" hangingPunct="1">
                <a:spcBef>
                  <a:spcPct val="0"/>
                </a:spcBef>
                <a:buFontTx/>
                <a:buNone/>
              </a:pPr>
              <a:t>29</a:t>
            </a:fld>
            <a:endParaRPr lang="en-US" altLang="en-US" sz="1400" dirty="0">
              <a:solidFill>
                <a:schemeClr val="bg1"/>
              </a:solidFill>
            </a:endParaRPr>
          </a:p>
        </p:txBody>
      </p:sp>
      <p:sp>
        <p:nvSpPr>
          <p:cNvPr id="2" name="Right Arrow 1"/>
          <p:cNvSpPr/>
          <p:nvPr/>
        </p:nvSpPr>
        <p:spPr>
          <a:xfrm>
            <a:off x="5753100" y="2393919"/>
            <a:ext cx="685800" cy="64135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2">
            <a:extLst>
              <a:ext uri="{FF2B5EF4-FFF2-40B4-BE49-F238E27FC236}">
                <a16:creationId xmlns:a16="http://schemas.microsoft.com/office/drawing/2014/main" id="{D1FFBF73-B1D6-4001-B843-5B2A803843EA}"/>
              </a:ext>
            </a:extLst>
          </p:cNvPr>
          <p:cNvSpPr/>
          <p:nvPr/>
        </p:nvSpPr>
        <p:spPr>
          <a:xfrm>
            <a:off x="138023" y="6092538"/>
            <a:ext cx="11731324" cy="461665"/>
          </a:xfrm>
          <a:prstGeom prst="rect">
            <a:avLst/>
          </a:prstGeom>
        </p:spPr>
        <p:txBody>
          <a:bodyPr wrap="square">
            <a:spAutoFit/>
          </a:bodyPr>
          <a:lstStyle/>
          <a:p>
            <a:pPr algn="ctr"/>
            <a:r>
              <a:rPr lang="en-US" sz="2400" b="1" dirty="0">
                <a:solidFill>
                  <a:srgbClr val="0070C0"/>
                </a:solidFill>
                <a:latin typeface="Calibri" panose="020F0502020204030204" pitchFamily="34" charset="0"/>
                <a:cs typeface="Calibri" panose="020F0502020204030204" pitchFamily="34" charset="0"/>
              </a:rPr>
              <a:t>https://www.engageny.org/resource/quick-explanation-of-the-shifts-by-kate-gerson</a:t>
            </a:r>
          </a:p>
        </p:txBody>
      </p:sp>
      <p:sp>
        <p:nvSpPr>
          <p:cNvPr id="8" name="Rectangle 7">
            <a:extLst>
              <a:ext uri="{FF2B5EF4-FFF2-40B4-BE49-F238E27FC236}">
                <a16:creationId xmlns:a16="http://schemas.microsoft.com/office/drawing/2014/main" id="{4BD631D0-ACC4-4EB3-A4D3-75F65F448644}"/>
              </a:ext>
            </a:extLst>
          </p:cNvPr>
          <p:cNvSpPr/>
          <p:nvPr/>
        </p:nvSpPr>
        <p:spPr>
          <a:xfrm>
            <a:off x="322651" y="4234289"/>
            <a:ext cx="11546696" cy="1261884"/>
          </a:xfrm>
          <a:prstGeom prst="rect">
            <a:avLst/>
          </a:prstGeom>
          <a:solidFill>
            <a:schemeClr val="accent6">
              <a:lumMod val="40000"/>
              <a:lumOff val="60000"/>
            </a:schemeClr>
          </a:solidFill>
        </p:spPr>
        <p:txBody>
          <a:bodyPr wrap="square">
            <a:spAutoFit/>
          </a:bodyPr>
          <a:lstStyle/>
          <a:p>
            <a:pPr algn="ctr"/>
            <a:r>
              <a:rPr lang="en-US" sz="2800" b="1" dirty="0">
                <a:latin typeface="Calibri" panose="020F0502020204030204" pitchFamily="34" charset="0"/>
                <a:cs typeface="Calibri" panose="020F0502020204030204" pitchFamily="34" charset="0"/>
              </a:rPr>
              <a:t>Quick Explanation of the Shifts by Kate Gerson, Senior Regent Research Fellow for Common Core with the Regents Research Fund</a:t>
            </a:r>
          </a:p>
          <a:p>
            <a:pPr algn="ctr"/>
            <a:r>
              <a:rPr lang="en-US" sz="2000" b="1" i="1" dirty="0">
                <a:latin typeface="Calibri" panose="020F0502020204030204" pitchFamily="34" charset="0"/>
                <a:cs typeface="Calibri" panose="020F0502020204030204" pitchFamily="34" charset="0"/>
              </a:rPr>
              <a:t>(And, Former Secondary Teacher)</a:t>
            </a:r>
            <a:endParaRPr lang="en-US" sz="2000" b="1" i="1"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491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546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546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rot="21305557">
            <a:off x="569129" y="203363"/>
            <a:ext cx="3775566" cy="2046918"/>
          </a:xfrm>
        </p:spPr>
      </p:pic>
      <p:sp>
        <p:nvSpPr>
          <p:cNvPr id="6" name="TextBox 5"/>
          <p:cNvSpPr txBox="1"/>
          <p:nvPr/>
        </p:nvSpPr>
        <p:spPr>
          <a:xfrm rot="21318847">
            <a:off x="675500" y="1816839"/>
            <a:ext cx="2407502" cy="400110"/>
          </a:xfrm>
          <a:prstGeom prst="rect">
            <a:avLst/>
          </a:prstGeom>
          <a:solidFill>
            <a:schemeClr val="bg1"/>
          </a:solidFill>
        </p:spPr>
        <p:txBody>
          <a:bodyPr wrap="square" rtlCol="0">
            <a:spAutoFit/>
          </a:bodyPr>
          <a:lstStyle/>
          <a:p>
            <a:pPr algn="ctr"/>
            <a:r>
              <a:rPr lang="en-US" sz="2000" b="1" dirty="0"/>
              <a:t>October 24, 2017</a:t>
            </a:r>
          </a:p>
        </p:txBody>
      </p:sp>
      <p:sp>
        <p:nvSpPr>
          <p:cNvPr id="7" name="TextBox 6"/>
          <p:cNvSpPr txBox="1"/>
          <p:nvPr/>
        </p:nvSpPr>
        <p:spPr>
          <a:xfrm>
            <a:off x="663180" y="2826127"/>
            <a:ext cx="11279354" cy="3539430"/>
          </a:xfrm>
          <a:prstGeom prst="rect">
            <a:avLst/>
          </a:prstGeom>
          <a:solidFill>
            <a:schemeClr val="bg1">
              <a:lumMod val="95000"/>
            </a:schemeClr>
          </a:solidFill>
        </p:spPr>
        <p:txBody>
          <a:bodyPr wrap="square" rtlCol="0">
            <a:spAutoFit/>
          </a:bodyPr>
          <a:lstStyle/>
          <a:p>
            <a:r>
              <a:rPr lang="en-US" sz="3200" b="1" dirty="0">
                <a:latin typeface="Calibri" panose="020F0502020204030204" pitchFamily="34" charset="0"/>
              </a:rPr>
              <a:t>Step 1:   Read the article and identify 2-3 “AHAs”.</a:t>
            </a:r>
          </a:p>
          <a:p>
            <a:r>
              <a:rPr lang="en-US" sz="3200" b="1" dirty="0">
                <a:latin typeface="Calibri" panose="020F0502020204030204" pitchFamily="34" charset="0"/>
              </a:rPr>
              <a:t>Step 2:   Record your thoughts/comments about each aha on the</a:t>
            </a:r>
          </a:p>
          <a:p>
            <a:r>
              <a:rPr lang="en-US" sz="3200" b="1" dirty="0">
                <a:latin typeface="Calibri" panose="020F0502020204030204" pitchFamily="34" charset="0"/>
              </a:rPr>
              <a:t>                paper covering your table. Sign your name. </a:t>
            </a:r>
          </a:p>
          <a:p>
            <a:r>
              <a:rPr lang="en-US" sz="3200" b="1" dirty="0">
                <a:latin typeface="Calibri" panose="020F0502020204030204" pitchFamily="34" charset="0"/>
              </a:rPr>
              <a:t>Step 3:   Walk around the table(s) and read your colleague’s</a:t>
            </a:r>
          </a:p>
          <a:p>
            <a:r>
              <a:rPr lang="en-US" sz="3200" b="1" dirty="0">
                <a:latin typeface="Calibri" panose="020F0502020204030204" pitchFamily="34" charset="0"/>
              </a:rPr>
              <a:t>                thoughts/comments.</a:t>
            </a:r>
          </a:p>
          <a:p>
            <a:r>
              <a:rPr lang="en-US" sz="3200" b="1" dirty="0">
                <a:latin typeface="Calibri" panose="020F0502020204030204" pitchFamily="34" charset="0"/>
              </a:rPr>
              <a:t>Step 4:   Respond to the thoughts/comment when appropriate.</a:t>
            </a:r>
          </a:p>
          <a:p>
            <a:r>
              <a:rPr lang="en-US" sz="3200" b="1" dirty="0">
                <a:latin typeface="Calibri" panose="020F0502020204030204" pitchFamily="34" charset="0"/>
              </a:rPr>
              <a:t>Step 5:   Return to your seat for discussion.</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0357" y="-14489"/>
            <a:ext cx="4116797" cy="2493856"/>
          </a:xfrm>
          <a:prstGeom prst="rect">
            <a:avLst/>
          </a:prstGeom>
        </p:spPr>
      </p:pic>
    </p:spTree>
    <p:extLst>
      <p:ext uri="{BB962C8B-B14F-4D97-AF65-F5344CB8AC3E}">
        <p14:creationId xmlns:p14="http://schemas.microsoft.com/office/powerpoint/2010/main" val="419309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Calibri" panose="020F0502020204030204" pitchFamily="34" charset="0"/>
              </a:rPr>
              <a:t>High Level Summary of the “Biggest” Shifts</a:t>
            </a:r>
          </a:p>
        </p:txBody>
      </p:sp>
      <p:sp>
        <p:nvSpPr>
          <p:cNvPr id="3" name="Content Placeholder 2"/>
          <p:cNvSpPr>
            <a:spLocks noGrp="1"/>
          </p:cNvSpPr>
          <p:nvPr>
            <p:ph sz="quarter" idx="1"/>
          </p:nvPr>
        </p:nvSpPr>
        <p:spPr>
          <a:xfrm>
            <a:off x="541782" y="1847850"/>
            <a:ext cx="11421364" cy="4495800"/>
          </a:xfrm>
        </p:spPr>
        <p:txBody>
          <a:bodyPr>
            <a:normAutofit/>
          </a:bodyPr>
          <a:lstStyle/>
          <a:p>
            <a:pPr marL="742950" indent="-742950">
              <a:spcBef>
                <a:spcPts val="0"/>
              </a:spcBef>
              <a:buClr>
                <a:schemeClr val="accent2">
                  <a:lumMod val="75000"/>
                </a:schemeClr>
              </a:buClr>
              <a:buSzPct val="95000"/>
              <a:buFont typeface="+mj-lt"/>
              <a:buAutoNum type="arabicPeriod"/>
            </a:pPr>
            <a:r>
              <a:rPr lang="en-US" sz="3600" b="1" dirty="0">
                <a:latin typeface="Calibri" panose="020F0502020204030204" pitchFamily="34" charset="0"/>
                <a:ea typeface="Arial"/>
                <a:cs typeface="Arial"/>
                <a:sym typeface="Arial"/>
                <a:rtl val="0"/>
              </a:rPr>
              <a:t>Building knowledge </a:t>
            </a:r>
            <a:r>
              <a:rPr lang="en-US" sz="3600" dirty="0">
                <a:latin typeface="Calibri" panose="020F0502020204030204" pitchFamily="34" charset="0"/>
                <a:ea typeface="Arial"/>
                <a:cs typeface="Arial"/>
                <a:sym typeface="Arial"/>
                <a:rtl val="0"/>
              </a:rPr>
              <a:t>through </a:t>
            </a:r>
            <a:r>
              <a:rPr lang="en-US" sz="3600" b="1" dirty="0">
                <a:latin typeface="Calibri" panose="020F0502020204030204" pitchFamily="34" charset="0"/>
                <a:ea typeface="Arial"/>
                <a:cs typeface="Arial"/>
                <a:sym typeface="Arial"/>
                <a:rtl val="0"/>
              </a:rPr>
              <a:t>content-rich nonfiction </a:t>
            </a:r>
            <a:r>
              <a:rPr lang="en-US" sz="3600" dirty="0">
                <a:latin typeface="Calibri" panose="020F0502020204030204" pitchFamily="34" charset="0"/>
                <a:ea typeface="Arial"/>
                <a:cs typeface="Arial"/>
                <a:sym typeface="Arial"/>
                <a:rtl val="0"/>
              </a:rPr>
              <a:t>and </a:t>
            </a:r>
            <a:r>
              <a:rPr lang="en-US" sz="3600" b="1" dirty="0">
                <a:latin typeface="Calibri" panose="020F0502020204030204" pitchFamily="34" charset="0"/>
                <a:ea typeface="Arial"/>
                <a:cs typeface="Arial"/>
                <a:sym typeface="Arial"/>
                <a:rtl val="0"/>
              </a:rPr>
              <a:t>informational texts</a:t>
            </a:r>
          </a:p>
          <a:p>
            <a:pPr marL="742950" indent="-742950">
              <a:spcBef>
                <a:spcPts val="0"/>
              </a:spcBef>
              <a:buClr>
                <a:schemeClr val="accent2">
                  <a:lumMod val="75000"/>
                </a:schemeClr>
              </a:buClr>
              <a:buSzPct val="95000"/>
              <a:buFont typeface="+mj-lt"/>
              <a:buAutoNum type="arabicPeriod"/>
            </a:pPr>
            <a:endParaRPr lang="en-US" sz="3600" b="1" dirty="0">
              <a:latin typeface="Calibri" panose="020F0502020204030204" pitchFamily="34" charset="0"/>
              <a:ea typeface="Arial"/>
              <a:cs typeface="Arial"/>
              <a:sym typeface="Arial"/>
              <a:rtl val="0"/>
            </a:endParaRPr>
          </a:p>
          <a:p>
            <a:pPr marL="742950" indent="-742950">
              <a:spcBef>
                <a:spcPts val="0"/>
              </a:spcBef>
              <a:buClr>
                <a:schemeClr val="accent2">
                  <a:lumMod val="75000"/>
                </a:schemeClr>
              </a:buClr>
              <a:buSzPct val="95000"/>
              <a:buFont typeface="+mj-lt"/>
              <a:buAutoNum type="arabicPeriod"/>
            </a:pPr>
            <a:r>
              <a:rPr lang="en-US" sz="3600" dirty="0">
                <a:latin typeface="Calibri" panose="020F0502020204030204" pitchFamily="34" charset="0"/>
                <a:ea typeface="Arial"/>
                <a:cs typeface="Arial"/>
                <a:sym typeface="Arial"/>
                <a:rtl val="0"/>
              </a:rPr>
              <a:t>Reading, writing and speaking grounded in </a:t>
            </a:r>
            <a:r>
              <a:rPr lang="en-US" sz="3600" b="1" dirty="0">
                <a:latin typeface="Calibri" panose="020F0502020204030204" pitchFamily="34" charset="0"/>
                <a:ea typeface="Arial"/>
                <a:cs typeface="Arial"/>
                <a:sym typeface="Arial"/>
                <a:rtl val="0"/>
              </a:rPr>
              <a:t>evidence from text</a:t>
            </a:r>
            <a:endParaRPr lang="en-US" sz="3600" dirty="0">
              <a:latin typeface="Calibri" panose="020F0502020204030204" pitchFamily="34" charset="0"/>
              <a:ea typeface="Arial"/>
              <a:cs typeface="Arial"/>
              <a:sym typeface="Arial"/>
              <a:rtl val="0"/>
            </a:endParaRPr>
          </a:p>
          <a:p>
            <a:pPr marL="742950" indent="-742950">
              <a:spcBef>
                <a:spcPts val="0"/>
              </a:spcBef>
              <a:buClr>
                <a:schemeClr val="accent2">
                  <a:lumMod val="75000"/>
                </a:schemeClr>
              </a:buClr>
              <a:buSzPct val="95000"/>
              <a:buFont typeface="+mj-lt"/>
              <a:buAutoNum type="arabicPeriod"/>
            </a:pPr>
            <a:endParaRPr lang="en-US" sz="3600" dirty="0">
              <a:latin typeface="Calibri" panose="020F0502020204030204" pitchFamily="34" charset="0"/>
              <a:ea typeface="Arial"/>
              <a:cs typeface="Arial"/>
              <a:sym typeface="Arial"/>
              <a:rtl val="0"/>
            </a:endParaRPr>
          </a:p>
          <a:p>
            <a:pPr marL="742950" indent="-742950">
              <a:spcBef>
                <a:spcPts val="0"/>
              </a:spcBef>
              <a:buClr>
                <a:schemeClr val="accent2">
                  <a:lumMod val="75000"/>
                </a:schemeClr>
              </a:buClr>
              <a:buSzPct val="95000"/>
              <a:buFont typeface="+mj-lt"/>
              <a:buAutoNum type="arabicPeriod"/>
            </a:pPr>
            <a:r>
              <a:rPr lang="en-US" sz="3600" dirty="0">
                <a:latin typeface="Calibri" panose="020F0502020204030204" pitchFamily="34" charset="0"/>
                <a:ea typeface="Arial"/>
                <a:cs typeface="Arial"/>
                <a:sym typeface="Arial"/>
                <a:rtl val="0"/>
              </a:rPr>
              <a:t>Regular practice with </a:t>
            </a:r>
            <a:r>
              <a:rPr lang="en-US" sz="3600" b="1" dirty="0">
                <a:latin typeface="Calibri" panose="020F0502020204030204" pitchFamily="34" charset="0"/>
                <a:ea typeface="Arial"/>
                <a:cs typeface="Arial"/>
                <a:sym typeface="Arial"/>
                <a:rtl val="0"/>
              </a:rPr>
              <a:t>complex text</a:t>
            </a:r>
            <a:r>
              <a:rPr lang="en-US" sz="3600" dirty="0">
                <a:latin typeface="Calibri" panose="020F0502020204030204" pitchFamily="34" charset="0"/>
                <a:ea typeface="Arial"/>
                <a:cs typeface="Arial"/>
                <a:sym typeface="Arial"/>
                <a:rtl val="0"/>
              </a:rPr>
              <a:t> and its </a:t>
            </a:r>
            <a:r>
              <a:rPr lang="en-US" sz="3600" b="1" dirty="0">
                <a:latin typeface="Calibri" panose="020F0502020204030204" pitchFamily="34" charset="0"/>
                <a:ea typeface="Arial"/>
                <a:cs typeface="Arial"/>
                <a:sym typeface="Arial"/>
                <a:rtl val="0"/>
              </a:rPr>
              <a:t>academic vocabulary</a:t>
            </a:r>
          </a:p>
          <a:p>
            <a:pPr marL="742950" indent="-742950">
              <a:spcBef>
                <a:spcPts val="0"/>
              </a:spcBef>
              <a:buClr>
                <a:schemeClr val="accent2">
                  <a:lumMod val="75000"/>
                </a:schemeClr>
              </a:buClr>
              <a:buSzPct val="95000"/>
              <a:buFont typeface="+mj-lt"/>
              <a:buAutoNum type="arabicPeriod"/>
              <a:tabLst>
                <a:tab pos="465138" algn="l"/>
                <a:tab pos="623888" algn="l"/>
                <a:tab pos="682625" algn="l"/>
              </a:tabLst>
              <a:defRPr/>
            </a:pPr>
            <a:endParaRPr lang="en-US" sz="3600" dirty="0">
              <a:latin typeface="Calibri" panose="020F0502020204030204" pitchFamily="34" charset="0"/>
              <a:ea typeface="Arial"/>
              <a:cs typeface="Arial"/>
              <a:sym typeface="Arial"/>
              <a:rtl val="0"/>
            </a:endParaRPr>
          </a:p>
          <a:p>
            <a:pPr marL="742950" indent="-742950">
              <a:spcBef>
                <a:spcPts val="0"/>
              </a:spcBef>
              <a:buClr>
                <a:schemeClr val="accent2">
                  <a:lumMod val="75000"/>
                </a:schemeClr>
              </a:buClr>
              <a:buSzPct val="95000"/>
              <a:buFont typeface="+mj-lt"/>
              <a:buAutoNum type="arabicPeriod"/>
              <a:tabLst>
                <a:tab pos="465138" algn="l"/>
                <a:tab pos="623888" algn="l"/>
                <a:tab pos="682625" algn="l"/>
              </a:tabLst>
              <a:defRPr/>
            </a:pPr>
            <a:endParaRPr lang="en-US" sz="3600" b="1" dirty="0">
              <a:latin typeface="Calibri" panose="020F0502020204030204" pitchFamily="34" charset="0"/>
              <a:ea typeface="Arial"/>
              <a:cs typeface="Arial"/>
              <a:sym typeface="Arial"/>
              <a:rtl val="0"/>
            </a:endParaRPr>
          </a:p>
          <a:p>
            <a:pPr marL="742950" indent="-742950">
              <a:spcBef>
                <a:spcPts val="0"/>
              </a:spcBef>
              <a:buClr>
                <a:schemeClr val="accent2">
                  <a:lumMod val="75000"/>
                </a:schemeClr>
              </a:buClr>
              <a:buSzPct val="95000"/>
              <a:buFont typeface="+mj-lt"/>
              <a:buAutoNum type="arabicPeriod"/>
            </a:pPr>
            <a:endParaRPr lang="en-US" sz="3600" dirty="0">
              <a:latin typeface="Calibri" panose="020F0502020204030204" pitchFamily="34" charset="0"/>
            </a:endParaRPr>
          </a:p>
        </p:txBody>
      </p:sp>
    </p:spTree>
    <p:extLst>
      <p:ext uri="{BB962C8B-B14F-4D97-AF65-F5344CB8AC3E}">
        <p14:creationId xmlns:p14="http://schemas.microsoft.com/office/powerpoint/2010/main" val="2210395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C53AEB9-C135-48B3-8335-16D997FEAFB5}"/>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423502" y="1924423"/>
            <a:ext cx="4356291" cy="4165481"/>
          </a:xfrm>
        </p:spPr>
      </p:pic>
      <p:pic>
        <p:nvPicPr>
          <p:cNvPr id="13" name="Picture 12">
            <a:extLst>
              <a:ext uri="{FF2B5EF4-FFF2-40B4-BE49-F238E27FC236}">
                <a16:creationId xmlns:a16="http://schemas.microsoft.com/office/drawing/2014/main" id="{39CB34E1-FE46-44D0-8CC6-4F5236AA4B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1422" y="1924423"/>
            <a:ext cx="5180539" cy="3891161"/>
          </a:xfrm>
          <a:prstGeom prst="rect">
            <a:avLst/>
          </a:prstGeom>
        </p:spPr>
      </p:pic>
      <p:sp>
        <p:nvSpPr>
          <p:cNvPr id="14" name="Right Arrow 1">
            <a:extLst>
              <a:ext uri="{FF2B5EF4-FFF2-40B4-BE49-F238E27FC236}">
                <a16:creationId xmlns:a16="http://schemas.microsoft.com/office/drawing/2014/main" id="{A8CFC437-755D-4B5E-AEB8-552CB8DF3CAB}"/>
              </a:ext>
            </a:extLst>
          </p:cNvPr>
          <p:cNvSpPr/>
          <p:nvPr/>
        </p:nvSpPr>
        <p:spPr>
          <a:xfrm>
            <a:off x="4862671" y="3330368"/>
            <a:ext cx="1775873" cy="1205055"/>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TextBox 14">
            <a:extLst>
              <a:ext uri="{FF2B5EF4-FFF2-40B4-BE49-F238E27FC236}">
                <a16:creationId xmlns:a16="http://schemas.microsoft.com/office/drawing/2014/main" id="{1D5AE5FF-E2C9-4EDA-9427-781D46086DF9}"/>
              </a:ext>
            </a:extLst>
          </p:cNvPr>
          <p:cNvSpPr txBox="1"/>
          <p:nvPr/>
        </p:nvSpPr>
        <p:spPr>
          <a:xfrm>
            <a:off x="4862671" y="3573597"/>
            <a:ext cx="1502185" cy="707886"/>
          </a:xfrm>
          <a:prstGeom prst="rect">
            <a:avLst/>
          </a:prstGeom>
          <a:noFill/>
        </p:spPr>
        <p:txBody>
          <a:bodyPr wrap="square" rtlCol="0">
            <a:spAutoFit/>
          </a:bodyPr>
          <a:lstStyle/>
          <a:p>
            <a:pPr algn="ctr"/>
            <a:r>
              <a:rPr lang="en-US" sz="4000" b="1" dirty="0">
                <a:latin typeface="Calibri" panose="020F0502020204030204" pitchFamily="34" charset="0"/>
                <a:cs typeface="Calibri" panose="020F0502020204030204" pitchFamily="34" charset="0"/>
              </a:rPr>
              <a:t>the</a:t>
            </a:r>
          </a:p>
        </p:txBody>
      </p:sp>
      <p:sp>
        <p:nvSpPr>
          <p:cNvPr id="19" name="Text Box 3">
            <a:extLst>
              <a:ext uri="{FF2B5EF4-FFF2-40B4-BE49-F238E27FC236}">
                <a16:creationId xmlns:a16="http://schemas.microsoft.com/office/drawing/2014/main" id="{87591C19-DBCD-4840-8DBC-AC866CABF061}"/>
              </a:ext>
            </a:extLst>
          </p:cNvPr>
          <p:cNvSpPr txBox="1">
            <a:spLocks noChangeArrowheads="1"/>
          </p:cNvSpPr>
          <p:nvPr/>
        </p:nvSpPr>
        <p:spPr bwMode="auto">
          <a:xfrm>
            <a:off x="1840706" y="-36576"/>
            <a:ext cx="8510588" cy="701675"/>
          </a:xfrm>
          <a:prstGeom prst="rect">
            <a:avLst/>
          </a:prstGeom>
          <a:noFill/>
          <a:ln>
            <a:noFill/>
          </a:ln>
          <a:effectLst>
            <a:outerShdw blurRad="63500" dist="35921" dir="2700000" algn="ctr" rotWithShape="0">
              <a:srgbClr val="FFFFFF">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rgbClr val="000000"/>
                </a:solidFill>
                <a:effectLst/>
                <a:uLnTx/>
                <a:uFillTx/>
                <a:latin typeface="Arial"/>
                <a:ea typeface="ＭＳ Ｐゴシック"/>
              </a:rPr>
              <a:t>Comprehension and Collaboration</a:t>
            </a:r>
          </a:p>
        </p:txBody>
      </p:sp>
      <p:sp>
        <p:nvSpPr>
          <p:cNvPr id="20" name="Rectangle 19">
            <a:extLst>
              <a:ext uri="{FF2B5EF4-FFF2-40B4-BE49-F238E27FC236}">
                <a16:creationId xmlns:a16="http://schemas.microsoft.com/office/drawing/2014/main" id="{B653B3F8-5BE5-4045-8759-F403BF87136B}"/>
              </a:ext>
            </a:extLst>
          </p:cNvPr>
          <p:cNvSpPr/>
          <p:nvPr/>
        </p:nvSpPr>
        <p:spPr>
          <a:xfrm>
            <a:off x="5275102" y="573721"/>
            <a:ext cx="1820498" cy="646331"/>
          </a:xfrm>
          <a:prstGeom prst="rect">
            <a:avLst/>
          </a:prstGeom>
        </p:spPr>
        <p:txBody>
          <a:bodyPr wrap="none">
            <a:spAutoFit/>
          </a:bodyPr>
          <a:lstStyle/>
          <a:p>
            <a:r>
              <a:rPr lang="en-US" sz="3600" b="1"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SL.CCR.1</a:t>
            </a:r>
            <a:endParaRPr lang="en-US" sz="3600"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9220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360579" y="796020"/>
            <a:ext cx="7639175" cy="175432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457200"/>
            <a:r>
              <a:rPr lang="en-US" sz="3600" b="1" dirty="0">
                <a:solidFill>
                  <a:prstClr val="black"/>
                </a:solidFill>
              </a:rPr>
              <a:t>10.</a:t>
            </a:r>
            <a:r>
              <a:rPr lang="en-US" sz="3600" dirty="0">
                <a:solidFill>
                  <a:prstClr val="black"/>
                </a:solidFill>
              </a:rPr>
              <a:t>  Read and comprehend complex literary and informational texts independently and proficiently.</a:t>
            </a:r>
          </a:p>
        </p:txBody>
      </p:sp>
      <p:pic>
        <p:nvPicPr>
          <p:cNvPr id="6" name="Picture 5" descr="challen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4700" y="2794000"/>
            <a:ext cx="3009900" cy="3810000"/>
          </a:xfrm>
          <a:prstGeom prst="rect">
            <a:avLst/>
          </a:prstGeom>
        </p:spPr>
      </p:pic>
    </p:spTree>
    <p:extLst>
      <p:ext uri="{BB962C8B-B14F-4D97-AF65-F5344CB8AC3E}">
        <p14:creationId xmlns:p14="http://schemas.microsoft.com/office/powerpoint/2010/main" val="1147843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Title 1"/>
          <p:cNvSpPr>
            <a:spLocks noGrp="1"/>
          </p:cNvSpPr>
          <p:nvPr>
            <p:ph type="title"/>
          </p:nvPr>
        </p:nvSpPr>
        <p:spPr>
          <a:xfrm>
            <a:off x="1981200" y="371475"/>
            <a:ext cx="8229600" cy="757238"/>
          </a:xfrm>
          <a:solidFill>
            <a:srgbClr val="0070C0"/>
          </a:solidFill>
        </p:spPr>
        <p:txBody>
          <a:bodyPr/>
          <a:lstStyle/>
          <a:p>
            <a:pPr algn="ctr"/>
            <a:r>
              <a:rPr lang="en-US" sz="4000" b="1" dirty="0">
                <a:solidFill>
                  <a:schemeClr val="bg1"/>
                </a:solidFill>
                <a:latin typeface="Calibri" pitchFamily="34" charset="0"/>
              </a:rPr>
              <a:t>The Crisis of Text Complexity</a:t>
            </a:r>
          </a:p>
        </p:txBody>
      </p:sp>
      <p:sp>
        <p:nvSpPr>
          <p:cNvPr id="333827" name="Content Placeholder 2"/>
          <p:cNvSpPr>
            <a:spLocks noGrp="1"/>
          </p:cNvSpPr>
          <p:nvPr>
            <p:ph idx="1"/>
          </p:nvPr>
        </p:nvSpPr>
        <p:spPr>
          <a:xfrm>
            <a:off x="269081" y="1795462"/>
            <a:ext cx="11653837" cy="4388381"/>
          </a:xfrm>
        </p:spPr>
        <p:txBody>
          <a:bodyPr wrap="square">
            <a:spAutoFit/>
          </a:bodyPr>
          <a:lstStyle/>
          <a:p>
            <a:pPr lvl="1">
              <a:spcAft>
                <a:spcPts val="1400"/>
              </a:spcAft>
            </a:pPr>
            <a:r>
              <a:rPr lang="en-US" sz="2400" b="1" dirty="0">
                <a:solidFill>
                  <a:srgbClr val="0070C0"/>
                </a:solidFill>
                <a:latin typeface="Century Gothic" pitchFamily="34" charset="0"/>
              </a:rPr>
              <a:t>Complexity of texts students are expected to read is way below what is required to achieve college and career readiness:</a:t>
            </a:r>
          </a:p>
          <a:p>
            <a:pPr lvl="2">
              <a:spcAft>
                <a:spcPts val="400"/>
              </a:spcAft>
            </a:pPr>
            <a:r>
              <a:rPr lang="en-US" sz="2400" b="1" dirty="0">
                <a:solidFill>
                  <a:srgbClr val="0070C0"/>
                </a:solidFill>
                <a:latin typeface="Century Gothic" pitchFamily="34" charset="0"/>
              </a:rPr>
              <a:t>High school textbooks have </a:t>
            </a:r>
            <a:r>
              <a:rPr lang="en-US" sz="2400" b="1" i="1" dirty="0">
                <a:solidFill>
                  <a:srgbClr val="0070C0"/>
                </a:solidFill>
                <a:latin typeface="Century Gothic" pitchFamily="34" charset="0"/>
              </a:rPr>
              <a:t>declined</a:t>
            </a:r>
            <a:r>
              <a:rPr lang="en-US" sz="2400" b="1" dirty="0">
                <a:solidFill>
                  <a:srgbClr val="0070C0"/>
                </a:solidFill>
                <a:latin typeface="Century Gothic" pitchFamily="34" charset="0"/>
              </a:rPr>
              <a:t> in all subject areas over several decades</a:t>
            </a:r>
          </a:p>
          <a:p>
            <a:pPr lvl="2">
              <a:spcAft>
                <a:spcPts val="400"/>
              </a:spcAft>
            </a:pPr>
            <a:r>
              <a:rPr lang="en-US" sz="2400" b="1" dirty="0">
                <a:solidFill>
                  <a:srgbClr val="0070C0"/>
                </a:solidFill>
                <a:latin typeface="Century Gothic" pitchFamily="34" charset="0"/>
              </a:rPr>
              <a:t>Average length of sentences in K-8 textbooks has </a:t>
            </a:r>
            <a:r>
              <a:rPr lang="en-US" sz="2400" b="1" i="1" dirty="0">
                <a:solidFill>
                  <a:srgbClr val="0070C0"/>
                </a:solidFill>
                <a:latin typeface="Century Gothic" pitchFamily="34" charset="0"/>
              </a:rPr>
              <a:t>declined</a:t>
            </a:r>
            <a:r>
              <a:rPr lang="en-US" sz="2400" b="1" dirty="0">
                <a:solidFill>
                  <a:srgbClr val="0070C0"/>
                </a:solidFill>
                <a:latin typeface="Century Gothic" pitchFamily="34" charset="0"/>
              </a:rPr>
              <a:t> from 20 to 14 words</a:t>
            </a:r>
          </a:p>
          <a:p>
            <a:pPr lvl="2">
              <a:spcAft>
                <a:spcPts val="400"/>
              </a:spcAft>
            </a:pPr>
            <a:r>
              <a:rPr lang="en-US" sz="2400" b="1" dirty="0">
                <a:solidFill>
                  <a:srgbClr val="0070C0"/>
                </a:solidFill>
                <a:latin typeface="Century Gothic" pitchFamily="34" charset="0"/>
              </a:rPr>
              <a:t>Vocabulary demands have </a:t>
            </a:r>
            <a:r>
              <a:rPr lang="en-US" sz="2400" b="1" i="1" dirty="0">
                <a:solidFill>
                  <a:srgbClr val="0070C0"/>
                </a:solidFill>
                <a:latin typeface="Century Gothic" pitchFamily="34" charset="0"/>
              </a:rPr>
              <a:t>declined</a:t>
            </a:r>
            <a:r>
              <a:rPr lang="en-US" sz="2400" b="1" dirty="0">
                <a:solidFill>
                  <a:srgbClr val="0070C0"/>
                </a:solidFill>
                <a:latin typeface="Century Gothic" pitchFamily="34" charset="0"/>
              </a:rPr>
              <a:t>, e.g., 8</a:t>
            </a:r>
            <a:r>
              <a:rPr lang="en-US" sz="2400" b="1" baseline="30000" dirty="0">
                <a:solidFill>
                  <a:srgbClr val="0070C0"/>
                </a:solidFill>
                <a:latin typeface="Century Gothic" pitchFamily="34" charset="0"/>
              </a:rPr>
              <a:t>th</a:t>
            </a:r>
            <a:r>
              <a:rPr lang="en-US" sz="2400" b="1" dirty="0">
                <a:solidFill>
                  <a:srgbClr val="0070C0"/>
                </a:solidFill>
                <a:latin typeface="Century Gothic" pitchFamily="34" charset="0"/>
              </a:rPr>
              <a:t> grade textbooks = former 5</a:t>
            </a:r>
            <a:r>
              <a:rPr lang="en-US" sz="2400" b="1" baseline="30000" dirty="0">
                <a:solidFill>
                  <a:srgbClr val="0070C0"/>
                </a:solidFill>
                <a:latin typeface="Century Gothic" pitchFamily="34" charset="0"/>
              </a:rPr>
              <a:t>th</a:t>
            </a:r>
            <a:r>
              <a:rPr lang="en-US" sz="2400" b="1" dirty="0">
                <a:solidFill>
                  <a:srgbClr val="0070C0"/>
                </a:solidFill>
                <a:latin typeface="Century Gothic" pitchFamily="34" charset="0"/>
              </a:rPr>
              <a:t> grade texts; 12</a:t>
            </a:r>
            <a:r>
              <a:rPr lang="en-US" sz="2400" b="1" baseline="30000" dirty="0">
                <a:solidFill>
                  <a:srgbClr val="0070C0"/>
                </a:solidFill>
                <a:latin typeface="Century Gothic" pitchFamily="34" charset="0"/>
              </a:rPr>
              <a:t>th</a:t>
            </a:r>
            <a:r>
              <a:rPr lang="en-US" sz="2400" b="1" dirty="0">
                <a:solidFill>
                  <a:srgbClr val="0070C0"/>
                </a:solidFill>
                <a:latin typeface="Century Gothic" pitchFamily="34" charset="0"/>
              </a:rPr>
              <a:t> grade anthologies = former 7</a:t>
            </a:r>
            <a:r>
              <a:rPr lang="en-US" sz="2400" b="1" baseline="30000" dirty="0">
                <a:solidFill>
                  <a:srgbClr val="0070C0"/>
                </a:solidFill>
                <a:latin typeface="Century Gothic" pitchFamily="34" charset="0"/>
              </a:rPr>
              <a:t>th</a:t>
            </a:r>
            <a:r>
              <a:rPr lang="en-US" sz="2400" b="1" dirty="0">
                <a:solidFill>
                  <a:srgbClr val="0070C0"/>
                </a:solidFill>
                <a:latin typeface="Century Gothic" pitchFamily="34" charset="0"/>
              </a:rPr>
              <a:t> grade texts</a:t>
            </a:r>
          </a:p>
          <a:p>
            <a:pPr lvl="1">
              <a:spcAft>
                <a:spcPts val="1400"/>
              </a:spcAft>
            </a:pPr>
            <a:r>
              <a:rPr lang="en-US" sz="2400" b="1" dirty="0">
                <a:solidFill>
                  <a:srgbClr val="0070C0"/>
                </a:solidFill>
                <a:latin typeface="Century Gothic" pitchFamily="34" charset="0"/>
              </a:rPr>
              <a:t>Complexity of college and careers texts has remained steady or increased, resulting in a huge gap (350L)</a:t>
            </a:r>
          </a:p>
        </p:txBody>
      </p:sp>
    </p:spTree>
    <p:extLst>
      <p:ext uri="{BB962C8B-B14F-4D97-AF65-F5344CB8AC3E}">
        <p14:creationId xmlns:p14="http://schemas.microsoft.com/office/powerpoint/2010/main" val="18675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38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38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38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38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B4A5220-A973-4842-84FE-5448CBDAE94A}" type="slidenum">
              <a:rPr lang="en-US" smtClean="0">
                <a:solidFill>
                  <a:srgbClr val="898989"/>
                </a:solidFill>
              </a:rPr>
              <a:pPr eaLnBrk="1" hangingPunct="1">
                <a:defRPr/>
              </a:pPr>
              <a:t>34</a:t>
            </a:fld>
            <a:endParaRPr lang="en-US">
              <a:solidFill>
                <a:srgbClr val="898989"/>
              </a:solidFill>
            </a:endParaRPr>
          </a:p>
        </p:txBody>
      </p:sp>
      <p:sp>
        <p:nvSpPr>
          <p:cNvPr id="18435" name="Rectangle 2"/>
          <p:cNvSpPr>
            <a:spLocks noGrp="1" noChangeArrowheads="1"/>
          </p:cNvSpPr>
          <p:nvPr>
            <p:ph type="title" idx="4294967295"/>
          </p:nvPr>
        </p:nvSpPr>
        <p:spPr>
          <a:xfrm>
            <a:off x="2035969" y="2286000"/>
            <a:ext cx="8597900" cy="1143000"/>
          </a:xfrm>
          <a:solidFill>
            <a:srgbClr val="0070C0"/>
          </a:solidFill>
          <a:ln w="38100">
            <a:solidFill>
              <a:schemeClr val="bg2"/>
            </a:solidFill>
            <a:miter lim="800000"/>
            <a:headEnd/>
            <a:tailEnd/>
          </a:ln>
        </p:spPr>
        <p:txBody>
          <a:bodyPr>
            <a:normAutofit/>
          </a:bodyPr>
          <a:lstStyle/>
          <a:p>
            <a:pPr algn="ctr">
              <a:defRPr/>
            </a:pPr>
            <a:r>
              <a:rPr lang="en-US" sz="3600" b="1" dirty="0">
                <a:solidFill>
                  <a:schemeClr val="bg1"/>
                </a:solidFill>
                <a:latin typeface="Calibri" panose="020F0502020204030204" pitchFamily="34" charset="0"/>
                <a:ea typeface="Cambria" pitchFamily="18" charset="0"/>
                <a:cs typeface="Calibri" panose="020F0502020204030204" pitchFamily="34" charset="0"/>
              </a:rPr>
              <a:t>What does it mean to you?</a:t>
            </a:r>
          </a:p>
        </p:txBody>
      </p:sp>
      <p:sp>
        <p:nvSpPr>
          <p:cNvPr id="19459" name="Rectangle 3"/>
          <p:cNvSpPr>
            <a:spLocks noGrp="1" noChangeArrowheads="1"/>
          </p:cNvSpPr>
          <p:nvPr>
            <p:ph type="body" idx="4294967295"/>
          </p:nvPr>
        </p:nvSpPr>
        <p:spPr>
          <a:xfrm>
            <a:off x="2035969" y="2642558"/>
            <a:ext cx="8120062" cy="4724400"/>
          </a:xfrm>
        </p:spPr>
        <p:txBody>
          <a:bodyPr>
            <a:normAutofit/>
          </a:bodyPr>
          <a:lstStyle/>
          <a:p>
            <a:pPr marL="0" indent="-274638" defTabSz="976313">
              <a:spcBef>
                <a:spcPct val="0"/>
              </a:spcBef>
              <a:buNone/>
              <a:defRPr/>
            </a:pPr>
            <a:endParaRPr lang="en-US" sz="2800" b="1" dirty="0">
              <a:solidFill>
                <a:srgbClr val="0070C0"/>
              </a:solidFill>
              <a:latin typeface="Cambria"/>
              <a:ea typeface="+mj-ea"/>
              <a:cs typeface="Cambria"/>
            </a:endParaRPr>
          </a:p>
          <a:p>
            <a:pPr marL="0" indent="-274638" defTabSz="976313">
              <a:spcBef>
                <a:spcPct val="0"/>
              </a:spcBef>
              <a:buNone/>
              <a:defRPr/>
            </a:pPr>
            <a:endParaRPr lang="en-US" sz="2800" b="1" dirty="0">
              <a:solidFill>
                <a:srgbClr val="0070C0"/>
              </a:solidFill>
              <a:latin typeface="Cambria"/>
              <a:ea typeface="+mj-ea"/>
              <a:cs typeface="Cambria"/>
            </a:endParaRPr>
          </a:p>
          <a:p>
            <a:pPr marL="0" indent="-274638" defTabSz="976313">
              <a:spcBef>
                <a:spcPct val="0"/>
              </a:spcBef>
              <a:buNone/>
              <a:defRPr/>
            </a:pPr>
            <a:endParaRPr lang="en-US" sz="2800" b="1" dirty="0">
              <a:solidFill>
                <a:srgbClr val="0070C0"/>
              </a:solidFill>
              <a:latin typeface="Cambria"/>
              <a:ea typeface="+mj-ea"/>
              <a:cs typeface="Cambria"/>
            </a:endParaRPr>
          </a:p>
          <a:p>
            <a:pPr marL="0" indent="-274638" algn="ctr" defTabSz="976313">
              <a:spcBef>
                <a:spcPct val="0"/>
              </a:spcBef>
              <a:buNone/>
              <a:defRPr/>
            </a:pPr>
            <a:r>
              <a:rPr lang="en-US" sz="2800" b="1" dirty="0">
                <a:solidFill>
                  <a:srgbClr val="0070C0"/>
                </a:solidFill>
                <a:latin typeface="Cambria"/>
                <a:ea typeface="+mj-ea"/>
                <a:cs typeface="Cambria"/>
              </a:rPr>
              <a:t>Anchor Standard</a:t>
            </a:r>
          </a:p>
          <a:p>
            <a:pPr marL="1425575" lvl="1" indent="-1425575" algn="ctr" defTabSz="976313">
              <a:spcBef>
                <a:spcPct val="0"/>
              </a:spcBef>
              <a:buNone/>
              <a:defRPr/>
            </a:pPr>
            <a:r>
              <a:rPr lang="en-US" b="1" dirty="0">
                <a:solidFill>
                  <a:srgbClr val="0070C0"/>
                </a:solidFill>
                <a:latin typeface="Cambria"/>
                <a:ea typeface="+mj-ea"/>
                <a:cs typeface="Cambria"/>
              </a:rPr>
              <a:t>R.CCR.10 </a:t>
            </a:r>
          </a:p>
          <a:p>
            <a:pPr marL="1425575" lvl="1" indent="-1425575" defTabSz="976313">
              <a:spcBef>
                <a:spcPct val="0"/>
              </a:spcBef>
              <a:buNone/>
              <a:defRPr/>
            </a:pPr>
            <a:endParaRPr lang="en-US" dirty="0">
              <a:solidFill>
                <a:srgbClr val="0070C0"/>
              </a:solidFill>
              <a:latin typeface="Cambria"/>
              <a:ea typeface="+mj-ea"/>
              <a:cs typeface="Cambria"/>
            </a:endParaRPr>
          </a:p>
          <a:p>
            <a:pPr marL="1425575" lvl="1" indent="-1425575" algn="ctr" defTabSz="976313">
              <a:spcBef>
                <a:spcPct val="0"/>
              </a:spcBef>
              <a:buNone/>
              <a:defRPr/>
            </a:pPr>
            <a:r>
              <a:rPr lang="en-US" b="1" dirty="0">
                <a:solidFill>
                  <a:srgbClr val="0070C0"/>
                </a:solidFill>
                <a:latin typeface="Calibri" panose="020F0502020204030204" pitchFamily="34" charset="0"/>
                <a:ea typeface="+mj-ea"/>
                <a:cs typeface="Calibri" panose="020F0502020204030204" pitchFamily="34" charset="0"/>
              </a:rPr>
              <a:t>Read and comprehend complex literary and</a:t>
            </a:r>
          </a:p>
          <a:p>
            <a:pPr marL="1425575" lvl="1" indent="-1425575" algn="ctr" defTabSz="976313">
              <a:spcBef>
                <a:spcPct val="0"/>
              </a:spcBef>
              <a:buNone/>
              <a:defRPr/>
            </a:pPr>
            <a:r>
              <a:rPr lang="en-US" b="1" dirty="0">
                <a:solidFill>
                  <a:srgbClr val="0070C0"/>
                </a:solidFill>
                <a:latin typeface="Calibri" panose="020F0502020204030204" pitchFamily="34" charset="0"/>
                <a:ea typeface="+mj-ea"/>
                <a:cs typeface="Calibri" panose="020F0502020204030204" pitchFamily="34" charset="0"/>
              </a:rPr>
              <a:t>informational texts independently and proficiently.</a:t>
            </a:r>
          </a:p>
          <a:p>
            <a:pPr marL="1425575" lvl="1" indent="-1425575" algn="ctr" defTabSz="976313">
              <a:spcBef>
                <a:spcPct val="0"/>
              </a:spcBef>
              <a:buNone/>
              <a:defRPr/>
            </a:pPr>
            <a:endParaRPr lang="en-US" b="1" dirty="0">
              <a:solidFill>
                <a:srgbClr val="0070C0"/>
              </a:solidFill>
              <a:latin typeface="Cambria"/>
              <a:ea typeface="+mj-ea"/>
              <a:cs typeface="Cambria"/>
            </a:endParaRPr>
          </a:p>
        </p:txBody>
      </p:sp>
      <p:pic>
        <p:nvPicPr>
          <p:cNvPr id="3" name="Picture 2">
            <a:extLst>
              <a:ext uri="{FF2B5EF4-FFF2-40B4-BE49-F238E27FC236}">
                <a16:creationId xmlns:a16="http://schemas.microsoft.com/office/drawing/2014/main" id="{8C023C71-3717-4AC4-A025-088D971AD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9495" y="493473"/>
            <a:ext cx="9558068" cy="1051387"/>
          </a:xfrm>
          <a:prstGeom prst="rect">
            <a:avLst/>
          </a:prstGeom>
        </p:spPr>
      </p:pic>
    </p:spTree>
    <p:extLst>
      <p:ext uri="{BB962C8B-B14F-4D97-AF65-F5344CB8AC3E}">
        <p14:creationId xmlns:p14="http://schemas.microsoft.com/office/powerpoint/2010/main" val="145133661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46" y="86866"/>
            <a:ext cx="8229600" cy="1143000"/>
          </a:xfrm>
        </p:spPr>
        <p:txBody>
          <a:bodyPr>
            <a:normAutofit/>
          </a:bodyPr>
          <a:lstStyle/>
          <a:p>
            <a:pPr algn="l"/>
            <a:r>
              <a:rPr lang="en-US" sz="4000" b="1" dirty="0">
                <a:latin typeface="Calibri" panose="020F0502020204030204" pitchFamily="34" charset="0"/>
                <a:cs typeface="Calibri" panose="020F0502020204030204" pitchFamily="34" charset="0"/>
              </a:rPr>
              <a:t>What Makes Text Complex?</a:t>
            </a:r>
          </a:p>
        </p:txBody>
      </p:sp>
      <p:sp>
        <p:nvSpPr>
          <p:cNvPr id="3" name="Content Placeholder 2"/>
          <p:cNvSpPr>
            <a:spLocks noGrp="1"/>
          </p:cNvSpPr>
          <p:nvPr>
            <p:ph idx="1"/>
          </p:nvPr>
        </p:nvSpPr>
        <p:spPr>
          <a:xfrm>
            <a:off x="307676" y="1784866"/>
            <a:ext cx="11576649" cy="5410200"/>
          </a:xfrm>
        </p:spPr>
        <p:txBody>
          <a:bodyPr>
            <a:normAutofit/>
          </a:bodyPr>
          <a:lstStyle/>
          <a:p>
            <a:r>
              <a:rPr lang="en-US" sz="3600" b="1" dirty="0">
                <a:latin typeface="Franklin Gothic Book" pitchFamily="34" charset="0"/>
              </a:rPr>
              <a:t>Vocabulary: </a:t>
            </a:r>
            <a:r>
              <a:rPr lang="en-US" sz="3600" dirty="0">
                <a:latin typeface="Franklin Gothic Book" pitchFamily="34" charset="0"/>
              </a:rPr>
              <a:t>Knowledge of word meaning</a:t>
            </a:r>
          </a:p>
          <a:p>
            <a:r>
              <a:rPr lang="en-US" sz="3600" b="1" dirty="0">
                <a:latin typeface="Franklin Gothic Book" pitchFamily="34" charset="0"/>
              </a:rPr>
              <a:t>Sentence Structure: </a:t>
            </a:r>
            <a:r>
              <a:rPr lang="en-US" sz="3600" dirty="0">
                <a:latin typeface="Franklin Gothic Book" pitchFamily="34" charset="0"/>
              </a:rPr>
              <a:t>How the words operate together</a:t>
            </a:r>
          </a:p>
          <a:p>
            <a:r>
              <a:rPr lang="en-US" sz="3600" b="1" dirty="0">
                <a:latin typeface="Franklin Gothic Book" pitchFamily="34" charset="0"/>
              </a:rPr>
              <a:t>Coherence: </a:t>
            </a:r>
            <a:r>
              <a:rPr lang="en-US" sz="3600" dirty="0">
                <a:latin typeface="Franklin Gothic Book" pitchFamily="34" charset="0"/>
              </a:rPr>
              <a:t>How particular words, ideas, and sentences in text connect with one another</a:t>
            </a:r>
          </a:p>
          <a:p>
            <a:r>
              <a:rPr lang="en-US" sz="3600" b="1" dirty="0">
                <a:latin typeface="Franklin Gothic Book" pitchFamily="34" charset="0"/>
              </a:rPr>
              <a:t>Organization: </a:t>
            </a:r>
            <a:r>
              <a:rPr lang="en-US" sz="3600" dirty="0">
                <a:latin typeface="Franklin Gothic Book" pitchFamily="34" charset="0"/>
              </a:rPr>
              <a:t>The patterns authors use to communicate complex information </a:t>
            </a:r>
          </a:p>
          <a:p>
            <a:r>
              <a:rPr lang="en-US" sz="3600" b="1" dirty="0">
                <a:latin typeface="Franklin Gothic Book" pitchFamily="34" charset="0"/>
              </a:rPr>
              <a:t>Background Knowledge: </a:t>
            </a:r>
            <a:r>
              <a:rPr lang="en-US" sz="3600" dirty="0">
                <a:latin typeface="Franklin Gothic Book" pitchFamily="34" charset="0"/>
              </a:rPr>
              <a:t>The reader’s prior knowledge </a:t>
            </a:r>
          </a:p>
          <a:p>
            <a:endParaRPr lang="en-US" sz="3600" dirty="0"/>
          </a:p>
          <a:p>
            <a:endParaRPr lang="en-US" dirty="0"/>
          </a:p>
        </p:txBody>
      </p:sp>
      <p:sp>
        <p:nvSpPr>
          <p:cNvPr id="4" name="TextBox 3"/>
          <p:cNvSpPr txBox="1"/>
          <p:nvPr/>
        </p:nvSpPr>
        <p:spPr>
          <a:xfrm>
            <a:off x="7487729" y="258793"/>
            <a:ext cx="4396596" cy="971074"/>
          </a:xfrm>
          <a:prstGeom prst="rect">
            <a:avLst/>
          </a:prstGeom>
          <a:noFill/>
        </p:spPr>
        <p:txBody>
          <a:bodyPr wrap="square" rtlCol="0">
            <a:spAutoFit/>
          </a:bodyPr>
          <a:lstStyle/>
          <a:p>
            <a:r>
              <a:rPr lang="en-US" sz="1400" b="1" i="1" dirty="0"/>
              <a:t>Educational Leadership</a:t>
            </a:r>
            <a:r>
              <a:rPr lang="en-US" sz="1400" i="1" dirty="0"/>
              <a:t>, </a:t>
            </a:r>
            <a:r>
              <a:rPr lang="en-US" sz="1400" dirty="0"/>
              <a:t>March 2012 </a:t>
            </a:r>
          </a:p>
          <a:p>
            <a:r>
              <a:rPr lang="en-US" sz="1400" b="1" dirty="0"/>
              <a:t>The Challenge of Challenging Text</a:t>
            </a:r>
            <a:endParaRPr lang="en-US" sz="1400" dirty="0"/>
          </a:p>
          <a:p>
            <a:r>
              <a:rPr lang="en-US" sz="1400" dirty="0"/>
              <a:t>Timothy Shanahan, Douglas Fisher and Nancy Frey</a:t>
            </a:r>
          </a:p>
          <a:p>
            <a:endParaRPr lang="en-US" sz="1400" dirty="0"/>
          </a:p>
        </p:txBody>
      </p:sp>
    </p:spTree>
    <p:extLst>
      <p:ext uri="{BB962C8B-B14F-4D97-AF65-F5344CB8AC3E}">
        <p14:creationId xmlns:p14="http://schemas.microsoft.com/office/powerpoint/2010/main" val="329282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12110" y="-227013"/>
            <a:ext cx="11632240" cy="1285875"/>
          </a:xfrm>
          <a:prstGeom prst="rect">
            <a:avLst/>
          </a:prstGeom>
        </p:spPr>
        <p:txBody>
          <a:bodyPr anchor="ctr">
            <a:noAutofit/>
          </a:bodyPr>
          <a:lstStyle/>
          <a:p>
            <a:pPr marL="457200" eaLnBrk="0" hangingPunct="0">
              <a:defRPr/>
            </a:pPr>
            <a:endParaRPr lang="en-US" sz="4000" b="1" kern="0" dirty="0">
              <a:latin typeface="Calibri" panose="020F0502020204030204" pitchFamily="34" charset="0"/>
              <a:ea typeface="Geneva" pitchFamily="-108" charset="-128"/>
            </a:endParaRPr>
          </a:p>
          <a:p>
            <a:pPr marL="457200" eaLnBrk="0" hangingPunct="0">
              <a:defRPr/>
            </a:pPr>
            <a:r>
              <a:rPr lang="en-US" sz="4000" kern="0" dirty="0">
                <a:solidFill>
                  <a:schemeClr val="bg2">
                    <a:lumMod val="25000"/>
                  </a:schemeClr>
                </a:solidFill>
                <a:latin typeface="Calibri" panose="020F0502020204030204" pitchFamily="34" charset="0"/>
                <a:ea typeface="Geneva" pitchFamily="-108" charset="-128"/>
              </a:rPr>
              <a:t>Text Complexity is Defined in the Standards by: </a:t>
            </a:r>
            <a:endParaRPr lang="en-US" sz="4000" kern="0" dirty="0">
              <a:solidFill>
                <a:schemeClr val="bg2">
                  <a:lumMod val="25000"/>
                </a:schemeClr>
              </a:solidFill>
              <a:latin typeface="Calibri" panose="020F0502020204030204" pitchFamily="34" charset="0"/>
              <a:ea typeface="Geneva" pitchFamily="-108" charset="-128"/>
              <a:cs typeface="Geneva" pitchFamily="-108" charset="-128"/>
            </a:endParaRPr>
          </a:p>
        </p:txBody>
      </p:sp>
      <p:sp>
        <p:nvSpPr>
          <p:cNvPr id="8" name="Rectangle 7"/>
          <p:cNvSpPr/>
          <p:nvPr/>
        </p:nvSpPr>
        <p:spPr>
          <a:xfrm>
            <a:off x="1981200" y="1295400"/>
            <a:ext cx="8229600" cy="723900"/>
          </a:xfrm>
          <a:prstGeom prst="rect">
            <a:avLst/>
          </a:prstGeom>
        </p:spPr>
        <p:txBody>
          <a:bodyPr>
            <a:spAutoFit/>
          </a:bodyPr>
          <a:lstStyle/>
          <a:p>
            <a:pPr marL="0" lvl="1" eaLnBrk="0" hangingPunct="0">
              <a:spcBef>
                <a:spcPts val="600"/>
              </a:spcBef>
              <a:spcAft>
                <a:spcPts val="600"/>
              </a:spcAft>
              <a:buClr>
                <a:srgbClr val="E4A11B"/>
              </a:buClr>
              <a:buSzPct val="75000"/>
              <a:defRPr/>
            </a:pPr>
            <a:endParaRPr lang="en-US" b="1" kern="0" dirty="0">
              <a:solidFill>
                <a:srgbClr val="1D91B1"/>
              </a:solidFill>
              <a:latin typeface="Arial"/>
              <a:ea typeface="Geneva" pitchFamily="-108" charset="-128"/>
            </a:endParaRPr>
          </a:p>
          <a:p>
            <a:pPr marL="402336" lvl="1" indent="-287338" eaLnBrk="0" hangingPunct="0">
              <a:spcAft>
                <a:spcPts val="600"/>
              </a:spcAft>
              <a:buClr>
                <a:srgbClr val="E4A11B"/>
              </a:buClr>
              <a:buSzPct val="75000"/>
              <a:defRPr/>
            </a:pPr>
            <a:endParaRPr lang="en-US" kern="0" dirty="0">
              <a:latin typeface="Arial"/>
              <a:ea typeface="Geneva" pitchFamily="-108" charset="-128"/>
            </a:endParaRPr>
          </a:p>
        </p:txBody>
      </p:sp>
      <p:grpSp>
        <p:nvGrpSpPr>
          <p:cNvPr id="2" name="Group 20"/>
          <p:cNvGrpSpPr>
            <a:grpSpLocks/>
          </p:cNvGrpSpPr>
          <p:nvPr/>
        </p:nvGrpSpPr>
        <p:grpSpPr bwMode="auto">
          <a:xfrm>
            <a:off x="323851" y="1611312"/>
            <a:ext cx="8449633" cy="3636963"/>
            <a:chOff x="-1187544" y="1524000"/>
            <a:chExt cx="8448769" cy="3636962"/>
          </a:xfrm>
        </p:grpSpPr>
        <p:grpSp>
          <p:nvGrpSpPr>
            <p:cNvPr id="8208" name="Group 8"/>
            <p:cNvGrpSpPr>
              <a:grpSpLocks/>
            </p:cNvGrpSpPr>
            <p:nvPr/>
          </p:nvGrpSpPr>
          <p:grpSpPr bwMode="auto">
            <a:xfrm>
              <a:off x="6502206" y="2419049"/>
              <a:ext cx="759019" cy="2741913"/>
              <a:chOff x="6502206" y="2419049"/>
              <a:chExt cx="759019" cy="2741913"/>
            </a:xfrm>
          </p:grpSpPr>
          <p:sp>
            <p:nvSpPr>
              <p:cNvPr id="8210" name="Isosceles Triangle 22"/>
              <p:cNvSpPr>
                <a:spLocks noChangeArrowheads="1"/>
              </p:cNvSpPr>
              <p:nvPr/>
            </p:nvSpPr>
            <p:spPr bwMode="auto">
              <a:xfrm rot="7297754">
                <a:off x="5510759" y="3410496"/>
                <a:ext cx="2741913" cy="759019"/>
              </a:xfrm>
              <a:prstGeom prst="triangle">
                <a:avLst>
                  <a:gd name="adj" fmla="val 50000"/>
                </a:avLst>
              </a:prstGeom>
              <a:solidFill>
                <a:srgbClr val="FFCC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latin typeface="Calibri" panose="020F0502020204030204" pitchFamily="34" charset="0"/>
                </a:endParaRPr>
              </a:p>
            </p:txBody>
          </p:sp>
          <p:sp>
            <p:nvSpPr>
              <p:cNvPr id="8211" name="TextBox 18"/>
              <p:cNvSpPr txBox="1">
                <a:spLocks noChangeArrowheads="1"/>
              </p:cNvSpPr>
              <p:nvPr/>
            </p:nvSpPr>
            <p:spPr bwMode="auto">
              <a:xfrm rot="-3649141">
                <a:off x="6020170" y="3522509"/>
                <a:ext cx="1523284" cy="36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latin typeface="Calibri" panose="020F0502020204030204" pitchFamily="34" charset="0"/>
                  </a:rPr>
                  <a:t>Qualitative</a:t>
                </a:r>
              </a:p>
            </p:txBody>
          </p:sp>
        </p:grpSp>
        <p:sp>
          <p:nvSpPr>
            <p:cNvPr id="8209" name="TextBox 25"/>
            <p:cNvSpPr txBox="1">
              <a:spLocks noChangeArrowheads="1"/>
            </p:cNvSpPr>
            <p:nvPr/>
          </p:nvSpPr>
          <p:spPr bwMode="auto">
            <a:xfrm>
              <a:off x="-1187544" y="1524000"/>
              <a:ext cx="698981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39775" indent="-2825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600"/>
                </a:spcBef>
                <a:buClr>
                  <a:srgbClr val="E4A11B"/>
                </a:buClr>
                <a:buSzPct val="100000"/>
              </a:pPr>
              <a:r>
                <a:rPr lang="en-US" altLang="en-US" sz="2000" b="1" dirty="0">
                  <a:latin typeface="Calibri" panose="020F0502020204030204" pitchFamily="34" charset="0"/>
                </a:rPr>
                <a:t>1. </a:t>
              </a:r>
              <a:r>
                <a:rPr lang="en-US" altLang="en-US" sz="2400" b="1" dirty="0">
                  <a:solidFill>
                    <a:srgbClr val="FFC000"/>
                  </a:solidFill>
                  <a:latin typeface="Calibri" panose="020F0502020204030204" pitchFamily="34" charset="0"/>
                </a:rPr>
                <a:t>Qualitative measures </a:t>
              </a:r>
              <a:r>
                <a:rPr lang="en-US" altLang="en-US" sz="2400" dirty="0">
                  <a:latin typeface="Calibri" panose="020F0502020204030204" pitchFamily="34" charset="0"/>
                </a:rPr>
                <a:t>– levels of meaning, structure, language conventionality and clarity, and knowledge demands often best measured by an attentive human reader.</a:t>
              </a:r>
            </a:p>
          </p:txBody>
        </p:sp>
      </p:grpSp>
      <p:grpSp>
        <p:nvGrpSpPr>
          <p:cNvPr id="5" name="Group 21"/>
          <p:cNvGrpSpPr>
            <a:grpSpLocks/>
          </p:cNvGrpSpPr>
          <p:nvPr/>
        </p:nvGrpSpPr>
        <p:grpSpPr bwMode="auto">
          <a:xfrm>
            <a:off x="323851" y="2424113"/>
            <a:ext cx="9275763" cy="2743200"/>
            <a:chOff x="-1200053" y="2424113"/>
            <a:chExt cx="9275232" cy="2743197"/>
          </a:xfrm>
        </p:grpSpPr>
        <p:grpSp>
          <p:nvGrpSpPr>
            <p:cNvPr id="8204" name="Group 11"/>
            <p:cNvGrpSpPr>
              <a:grpSpLocks/>
            </p:cNvGrpSpPr>
            <p:nvPr/>
          </p:nvGrpSpPr>
          <p:grpSpPr bwMode="auto">
            <a:xfrm>
              <a:off x="7316234" y="2424113"/>
              <a:ext cx="758945" cy="2743197"/>
              <a:chOff x="7316234" y="2424113"/>
              <a:chExt cx="758945" cy="2743197"/>
            </a:xfrm>
          </p:grpSpPr>
          <p:sp>
            <p:nvSpPr>
              <p:cNvPr id="8206" name="Isosceles Triangle 23"/>
              <p:cNvSpPr>
                <a:spLocks noChangeArrowheads="1"/>
              </p:cNvSpPr>
              <p:nvPr/>
            </p:nvSpPr>
            <p:spPr bwMode="auto">
              <a:xfrm rot="14352476" flipH="1">
                <a:off x="6324108" y="3416239"/>
                <a:ext cx="2743197" cy="758945"/>
              </a:xfrm>
              <a:prstGeom prst="triangle">
                <a:avLst>
                  <a:gd name="adj" fmla="val 50000"/>
                </a:avLst>
              </a:prstGeom>
              <a:solidFill>
                <a:srgbClr val="DD4F2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latin typeface="Calibri" panose="020F0502020204030204" pitchFamily="34" charset="0"/>
                </a:endParaRPr>
              </a:p>
            </p:txBody>
          </p:sp>
          <p:sp>
            <p:nvSpPr>
              <p:cNvPr id="8207" name="TextBox 19"/>
              <p:cNvSpPr txBox="1">
                <a:spLocks noChangeArrowheads="1"/>
              </p:cNvSpPr>
              <p:nvPr/>
            </p:nvSpPr>
            <p:spPr bwMode="auto">
              <a:xfrm rot="3558274">
                <a:off x="7099944" y="3522373"/>
                <a:ext cx="1523997" cy="36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latin typeface="Calibri" panose="020F0502020204030204" pitchFamily="34" charset="0"/>
                  </a:rPr>
                  <a:t>Quantitative</a:t>
                </a:r>
              </a:p>
            </p:txBody>
          </p:sp>
        </p:grpSp>
        <p:sp>
          <p:nvSpPr>
            <p:cNvPr id="23566" name="TextBox 26"/>
            <p:cNvSpPr txBox="1">
              <a:spLocks noChangeArrowheads="1"/>
            </p:cNvSpPr>
            <p:nvPr/>
          </p:nvSpPr>
          <p:spPr bwMode="auto">
            <a:xfrm>
              <a:off x="-1200053" y="3124199"/>
              <a:ext cx="7000474" cy="1200328"/>
            </a:xfrm>
            <a:prstGeom prst="rect">
              <a:avLst/>
            </a:prstGeom>
            <a:noFill/>
            <a:ln w="9525">
              <a:noFill/>
              <a:miter lim="800000"/>
              <a:headEnd/>
              <a:tailEnd/>
            </a:ln>
          </p:spPr>
          <p:txBody>
            <a:bodyPr wrap="square">
              <a:spAutoFit/>
            </a:bodyPr>
            <a:lstStyle/>
            <a:p>
              <a:pPr marL="739775" indent="-282575">
                <a:spcBef>
                  <a:spcPts val="600"/>
                </a:spcBef>
                <a:buClr>
                  <a:srgbClr val="E4A11B"/>
                </a:buClr>
                <a:buSzPct val="100000"/>
                <a:defRPr/>
              </a:pPr>
              <a:r>
                <a:rPr lang="en-US" sz="2000" b="1" dirty="0"/>
                <a:t>2</a:t>
              </a:r>
              <a:r>
                <a:rPr lang="en-US" sz="2400" b="1" dirty="0"/>
                <a:t>. </a:t>
              </a:r>
              <a:r>
                <a:rPr lang="en-US" sz="2400" b="1" dirty="0">
                  <a:solidFill>
                    <a:schemeClr val="accent6">
                      <a:lumMod val="75000"/>
                    </a:schemeClr>
                  </a:solidFill>
                </a:rPr>
                <a:t>Quantitative measures </a:t>
              </a:r>
              <a:r>
                <a:rPr lang="en-US" sz="2400" dirty="0"/>
                <a:t>– readability and other scores of text complexity often best measured by computer software.</a:t>
              </a:r>
            </a:p>
          </p:txBody>
        </p:sp>
      </p:grpSp>
      <p:grpSp>
        <p:nvGrpSpPr>
          <p:cNvPr id="9" name="Group 22"/>
          <p:cNvGrpSpPr>
            <a:grpSpLocks/>
          </p:cNvGrpSpPr>
          <p:nvPr/>
        </p:nvGrpSpPr>
        <p:grpSpPr bwMode="auto">
          <a:xfrm>
            <a:off x="312110" y="4160426"/>
            <a:ext cx="9936162" cy="2021543"/>
            <a:chOff x="-1200149" y="4143375"/>
            <a:chExt cx="9936162" cy="2021412"/>
          </a:xfrm>
        </p:grpSpPr>
        <p:grpSp>
          <p:nvGrpSpPr>
            <p:cNvPr id="8200" name="Group 14"/>
            <p:cNvGrpSpPr>
              <a:grpSpLocks/>
            </p:cNvGrpSpPr>
            <p:nvPr/>
          </p:nvGrpSpPr>
          <p:grpSpPr bwMode="auto">
            <a:xfrm>
              <a:off x="5878514" y="4143375"/>
              <a:ext cx="2857499" cy="798264"/>
              <a:chOff x="5878514" y="4143375"/>
              <a:chExt cx="2857499" cy="798264"/>
            </a:xfrm>
          </p:grpSpPr>
          <p:sp>
            <p:nvSpPr>
              <p:cNvPr id="8202" name="Isosceles Triangle 21"/>
              <p:cNvSpPr>
                <a:spLocks noChangeArrowheads="1"/>
              </p:cNvSpPr>
              <p:nvPr/>
            </p:nvSpPr>
            <p:spPr bwMode="auto">
              <a:xfrm>
                <a:off x="5878514" y="4143375"/>
                <a:ext cx="2857499" cy="759226"/>
              </a:xfrm>
              <a:prstGeom prst="triangle">
                <a:avLst>
                  <a:gd name="adj" fmla="val 50000"/>
                </a:avLst>
              </a:prstGeom>
              <a:solidFill>
                <a:srgbClr val="2E7084"/>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latin typeface="Calibri" panose="020F0502020204030204" pitchFamily="34" charset="0"/>
                </a:endParaRPr>
              </a:p>
            </p:txBody>
          </p:sp>
          <p:sp>
            <p:nvSpPr>
              <p:cNvPr id="8203" name="TextBox 20"/>
              <p:cNvSpPr txBox="1">
                <a:spLocks noChangeArrowheads="1"/>
              </p:cNvSpPr>
              <p:nvPr/>
            </p:nvSpPr>
            <p:spPr bwMode="auto">
              <a:xfrm>
                <a:off x="6259516" y="4572223"/>
                <a:ext cx="2133600" cy="36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latin typeface="Calibri" panose="020F0502020204030204" pitchFamily="34" charset="0"/>
                  </a:rPr>
                  <a:t>Reader and Task</a:t>
                </a:r>
              </a:p>
            </p:txBody>
          </p:sp>
        </p:grpSp>
        <p:sp>
          <p:nvSpPr>
            <p:cNvPr id="23562" name="TextBox 27"/>
            <p:cNvSpPr txBox="1">
              <a:spLocks noChangeArrowheads="1"/>
            </p:cNvSpPr>
            <p:nvPr/>
          </p:nvSpPr>
          <p:spPr bwMode="auto">
            <a:xfrm>
              <a:off x="-1200149" y="4225920"/>
              <a:ext cx="7051674" cy="1938867"/>
            </a:xfrm>
            <a:prstGeom prst="rect">
              <a:avLst/>
            </a:prstGeom>
            <a:noFill/>
            <a:ln w="9525">
              <a:noFill/>
              <a:miter lim="800000"/>
              <a:headEnd/>
              <a:tailEnd/>
            </a:ln>
          </p:spPr>
          <p:txBody>
            <a:bodyPr wrap="square">
              <a:spAutoFit/>
            </a:bodyPr>
            <a:lstStyle/>
            <a:p>
              <a:pPr marL="739775" indent="-282575">
                <a:spcBef>
                  <a:spcPts val="600"/>
                </a:spcBef>
                <a:buClr>
                  <a:srgbClr val="E4A11B"/>
                </a:buClr>
                <a:buSzPct val="100000"/>
                <a:defRPr/>
              </a:pPr>
              <a:r>
                <a:rPr lang="en-US" sz="2000" b="1" dirty="0"/>
                <a:t>3</a:t>
              </a:r>
              <a:r>
                <a:rPr lang="en-US" sz="2400" b="1" dirty="0"/>
                <a:t>. </a:t>
              </a:r>
              <a:r>
                <a:rPr lang="en-US" sz="2400" b="1" dirty="0">
                  <a:solidFill>
                    <a:schemeClr val="accent5">
                      <a:lumMod val="50000"/>
                    </a:schemeClr>
                  </a:solidFill>
                </a:rPr>
                <a:t>Reader and Task considerations </a:t>
              </a:r>
              <a:r>
                <a:rPr lang="en-US" sz="2400" dirty="0"/>
                <a:t>– background knowledge of reader, motivation, interests, and complexity generated by tasks assigned often best made by educators employing their professional judgment.</a:t>
              </a:r>
            </a:p>
          </p:txBody>
        </p:sp>
      </p:grpSp>
    </p:spTree>
    <p:extLst>
      <p:ext uri="{BB962C8B-B14F-4D97-AF65-F5344CB8AC3E}">
        <p14:creationId xmlns:p14="http://schemas.microsoft.com/office/powerpoint/2010/main" val="2548591121"/>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5874" name="Picture 6" descr="https://encrypted-tbn0.google.com/images?q=tbn:ANd9GcSFD2caxjZi81ZoHk2F6CABokl-Gole7-sSZGOmrqICUdLZXbaho3ML1g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267200"/>
            <a:ext cx="33147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5875" name="Rectangle 2"/>
          <p:cNvSpPr>
            <a:spLocks noGrp="1" noChangeArrowheads="1"/>
          </p:cNvSpPr>
          <p:nvPr>
            <p:ph type="title" idx="4294967295"/>
          </p:nvPr>
        </p:nvSpPr>
        <p:spPr>
          <a:xfrm>
            <a:off x="1851026" y="304800"/>
            <a:ext cx="8359775" cy="1143000"/>
          </a:xfrm>
          <a:solidFill>
            <a:srgbClr val="0070C0"/>
          </a:solidFill>
          <a:ln w="38100">
            <a:solidFill>
              <a:schemeClr val="bg2"/>
            </a:solidFill>
            <a:miter lim="800000"/>
            <a:headEnd/>
            <a:tailEnd/>
          </a:ln>
        </p:spPr>
        <p:txBody>
          <a:bodyPr/>
          <a:lstStyle/>
          <a:p>
            <a:pPr eaLnBrk="1" hangingPunct="1"/>
            <a:r>
              <a:rPr lang="en-US" b="1" dirty="0">
                <a:solidFill>
                  <a:schemeClr val="bg1"/>
                </a:solidFill>
                <a:latin typeface="Cambria" pitchFamily="18" charset="0"/>
                <a:ea typeface="Cambria" pitchFamily="18" charset="0"/>
                <a:cs typeface="Cambria" pitchFamily="18" charset="0"/>
              </a:rPr>
              <a:t>Ripe Figs by Kate Chopin</a:t>
            </a:r>
          </a:p>
        </p:txBody>
      </p:sp>
      <p:sp>
        <p:nvSpPr>
          <p:cNvPr id="335876" name="Rectangle 3"/>
          <p:cNvSpPr>
            <a:spLocks noGrp="1" noChangeArrowheads="1"/>
          </p:cNvSpPr>
          <p:nvPr>
            <p:ph type="body" idx="4294967295"/>
          </p:nvPr>
        </p:nvSpPr>
        <p:spPr>
          <a:xfrm>
            <a:off x="1828800" y="1905001"/>
            <a:ext cx="4114800" cy="4225925"/>
          </a:xfrm>
        </p:spPr>
        <p:txBody>
          <a:bodyPr/>
          <a:lstStyle/>
          <a:p>
            <a:pPr marL="3175" lvl="1" indent="0" defTabSz="912813">
              <a:spcBef>
                <a:spcPts val="2400"/>
              </a:spcBef>
              <a:buNone/>
            </a:pPr>
            <a:r>
              <a:rPr lang="en-US" sz="3200" dirty="0">
                <a:solidFill>
                  <a:srgbClr val="0070C0"/>
                </a:solidFill>
                <a:latin typeface="Cambria" pitchFamily="18" charset="0"/>
              </a:rPr>
              <a:t>As a small group, read “Ripe Figs” and answer the three questions provided….</a:t>
            </a:r>
          </a:p>
        </p:txBody>
      </p:sp>
      <p:pic>
        <p:nvPicPr>
          <p:cNvPr id="33587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512889"/>
            <a:ext cx="3657600" cy="504983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59870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1981200" y="160336"/>
            <a:ext cx="8229600" cy="1143000"/>
          </a:xfrm>
          <a:solidFill>
            <a:srgbClr val="0070C0"/>
          </a:solidFill>
          <a:ln w="38100">
            <a:solidFill>
              <a:schemeClr val="bg2"/>
            </a:solidFill>
            <a:miter lim="800000"/>
            <a:headEnd/>
            <a:tailEnd/>
          </a:ln>
        </p:spPr>
        <p:txBody>
          <a:bodyPr/>
          <a:lstStyle/>
          <a:p>
            <a:pPr algn="ctr" eaLnBrk="1" hangingPunct="1"/>
            <a:r>
              <a:rPr lang="en-US" b="1" dirty="0">
                <a:solidFill>
                  <a:schemeClr val="bg1"/>
                </a:solidFill>
                <a:latin typeface="Cambria" pitchFamily="18" charset="0"/>
                <a:ea typeface="Cambria" pitchFamily="18" charset="0"/>
                <a:cs typeface="Cambria" pitchFamily="18" charset="0"/>
              </a:rPr>
              <a:t>Discussion</a:t>
            </a:r>
          </a:p>
        </p:txBody>
      </p:sp>
      <p:sp>
        <p:nvSpPr>
          <p:cNvPr id="3" name="Content Placeholder 2"/>
          <p:cNvSpPr>
            <a:spLocks noGrp="1"/>
          </p:cNvSpPr>
          <p:nvPr>
            <p:ph sz="quarter" idx="1"/>
          </p:nvPr>
        </p:nvSpPr>
        <p:spPr>
          <a:xfrm>
            <a:off x="902898" y="1779918"/>
            <a:ext cx="10386203" cy="4449763"/>
          </a:xfrm>
        </p:spPr>
        <p:txBody>
          <a:bodyPr/>
          <a:lstStyle/>
          <a:p>
            <a:pPr marL="436563" lvl="1" defTabSz="225425">
              <a:defRPr/>
            </a:pPr>
            <a:r>
              <a:rPr lang="en-US" sz="3200" dirty="0">
                <a:solidFill>
                  <a:srgbClr val="0070C0"/>
                </a:solidFill>
                <a:latin typeface="Cambria" pitchFamily="18" charset="0"/>
                <a:ea typeface="Cambria" pitchFamily="18" charset="0"/>
                <a:cs typeface="Cambria" pitchFamily="18" charset="0"/>
              </a:rPr>
              <a:t>On a scale of 1 to 10, how would you rate the overall complexity of this text?</a:t>
            </a:r>
          </a:p>
          <a:p>
            <a:pPr marL="207963" lvl="1" indent="0" defTabSz="225425">
              <a:buNone/>
              <a:defRPr/>
            </a:pPr>
            <a:endParaRPr lang="en-US" sz="3200" dirty="0">
              <a:solidFill>
                <a:srgbClr val="0070C0"/>
              </a:solidFill>
              <a:latin typeface="Cambria" pitchFamily="18" charset="0"/>
              <a:ea typeface="Cambria" pitchFamily="18" charset="0"/>
              <a:cs typeface="Cambria" pitchFamily="18" charset="0"/>
            </a:endParaRPr>
          </a:p>
          <a:p>
            <a:pPr marL="436563" lvl="1" defTabSz="225425">
              <a:defRPr/>
            </a:pPr>
            <a:r>
              <a:rPr lang="en-US" sz="3200" dirty="0">
                <a:solidFill>
                  <a:srgbClr val="0070C0"/>
                </a:solidFill>
                <a:latin typeface="Cambria" pitchFamily="18" charset="0"/>
                <a:ea typeface="Cambria" pitchFamily="18" charset="0"/>
                <a:cs typeface="Cambria" pitchFamily="18" charset="0"/>
              </a:rPr>
              <a:t>What features of this text support your rating of its complexity?</a:t>
            </a:r>
          </a:p>
          <a:p>
            <a:pPr marL="207963" lvl="1" indent="0" defTabSz="225425">
              <a:buNone/>
              <a:defRPr/>
            </a:pPr>
            <a:endParaRPr lang="en-US" sz="3200" dirty="0">
              <a:solidFill>
                <a:srgbClr val="0070C0"/>
              </a:solidFill>
              <a:latin typeface="Cambria" pitchFamily="18" charset="0"/>
              <a:ea typeface="Cambria" pitchFamily="18" charset="0"/>
              <a:cs typeface="Cambria" pitchFamily="18" charset="0"/>
            </a:endParaRPr>
          </a:p>
          <a:p>
            <a:pPr marL="436563" lvl="1" defTabSz="225425">
              <a:defRPr/>
            </a:pPr>
            <a:r>
              <a:rPr lang="en-US" sz="3200" dirty="0">
                <a:solidFill>
                  <a:srgbClr val="0070C0"/>
                </a:solidFill>
                <a:latin typeface="Cambria" pitchFamily="18" charset="0"/>
                <a:ea typeface="Cambria" pitchFamily="18" charset="0"/>
                <a:cs typeface="Cambria" pitchFamily="18" charset="0"/>
              </a:rPr>
              <a:t> At what grade level might this text be appropriate for instruction? Why?</a:t>
            </a:r>
          </a:p>
          <a:p>
            <a:pPr defTabSz="225425">
              <a:defRPr/>
            </a:pPr>
            <a:endParaRPr lang="en-US" dirty="0"/>
          </a:p>
        </p:txBody>
      </p:sp>
    </p:spTree>
    <p:extLst>
      <p:ext uri="{BB962C8B-B14F-4D97-AF65-F5344CB8AC3E}">
        <p14:creationId xmlns:p14="http://schemas.microsoft.com/office/powerpoint/2010/main" val="2789679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596589C-0765-4A97-9D20-81440E4AC2AB}" type="slidenum">
              <a:rPr lang="en-US" smtClean="0">
                <a:solidFill>
                  <a:srgbClr val="898989"/>
                </a:solidFill>
              </a:rPr>
              <a:pPr eaLnBrk="1" hangingPunct="1">
                <a:defRPr/>
              </a:pPr>
              <a:t>39</a:t>
            </a:fld>
            <a:endParaRPr lang="en-US">
              <a:solidFill>
                <a:srgbClr val="898989"/>
              </a:solidFill>
            </a:endParaRPr>
          </a:p>
        </p:txBody>
      </p:sp>
      <p:sp>
        <p:nvSpPr>
          <p:cNvPr id="338947" name="Rectangle 2"/>
          <p:cNvSpPr>
            <a:spLocks noGrp="1" noChangeArrowheads="1"/>
          </p:cNvSpPr>
          <p:nvPr>
            <p:ph type="title" idx="4294967295"/>
          </p:nvPr>
        </p:nvSpPr>
        <p:spPr>
          <a:xfrm>
            <a:off x="1905000" y="304800"/>
            <a:ext cx="7848600" cy="1143000"/>
          </a:xfrm>
          <a:solidFill>
            <a:srgbClr val="0070C0"/>
          </a:solidFill>
          <a:ln w="38100">
            <a:solidFill>
              <a:schemeClr val="bg2"/>
            </a:solidFill>
            <a:miter lim="800000"/>
            <a:headEnd/>
            <a:tailEnd/>
          </a:ln>
        </p:spPr>
        <p:txBody>
          <a:bodyPr/>
          <a:lstStyle/>
          <a:p>
            <a:pPr eaLnBrk="1" hangingPunct="1"/>
            <a:r>
              <a:rPr lang="en-US" b="1" dirty="0">
                <a:solidFill>
                  <a:schemeClr val="bg1"/>
                </a:solidFill>
                <a:latin typeface="Cambria" pitchFamily="18" charset="0"/>
                <a:ea typeface="Cambria" pitchFamily="18" charset="0"/>
                <a:cs typeface="Cambria" pitchFamily="18" charset="0"/>
              </a:rPr>
              <a:t>Determining Text Complexity</a:t>
            </a:r>
          </a:p>
        </p:txBody>
      </p:sp>
      <p:grpSp>
        <p:nvGrpSpPr>
          <p:cNvPr id="338949" name="Group 8"/>
          <p:cNvGrpSpPr>
            <a:grpSpLocks/>
          </p:cNvGrpSpPr>
          <p:nvPr/>
        </p:nvGrpSpPr>
        <p:grpSpPr bwMode="auto">
          <a:xfrm>
            <a:off x="7616826" y="2408238"/>
            <a:ext cx="758825" cy="2741612"/>
            <a:chOff x="6502206" y="2419049"/>
            <a:chExt cx="759019" cy="2741913"/>
          </a:xfrm>
        </p:grpSpPr>
        <p:sp>
          <p:nvSpPr>
            <p:cNvPr id="38" name="Isosceles Triangle 22"/>
            <p:cNvSpPr>
              <a:spLocks noChangeArrowheads="1"/>
            </p:cNvSpPr>
            <p:nvPr/>
          </p:nvSpPr>
          <p:spPr bwMode="auto">
            <a:xfrm rot="7297754">
              <a:off x="5510760" y="3410495"/>
              <a:ext cx="2741913" cy="759019"/>
            </a:xfrm>
            <a:prstGeom prst="triangle">
              <a:avLst>
                <a:gd name="adj" fmla="val 50000"/>
              </a:avLst>
            </a:prstGeom>
            <a:solidFill>
              <a:srgbClr val="FFCC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defRPr/>
              </a:pPr>
              <a:endParaRPr lang="en-US" kern="0">
                <a:solidFill>
                  <a:sysClr val="windowText" lastClr="000000"/>
                </a:solidFill>
              </a:endParaRPr>
            </a:p>
          </p:txBody>
        </p:sp>
        <p:sp>
          <p:nvSpPr>
            <p:cNvPr id="39" name="TextBox 18"/>
            <p:cNvSpPr txBox="1">
              <a:spLocks noChangeArrowheads="1"/>
            </p:cNvSpPr>
            <p:nvPr/>
          </p:nvSpPr>
          <p:spPr bwMode="auto">
            <a:xfrm rot="-3649141">
              <a:off x="6020388" y="3523249"/>
              <a:ext cx="1522579" cy="36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b="1" kern="0" dirty="0">
                  <a:solidFill>
                    <a:sysClr val="windowText" lastClr="000000"/>
                  </a:solidFill>
                  <a:latin typeface="Cambria"/>
                  <a:cs typeface="Cambria"/>
                </a:rPr>
                <a:t>Qualitative</a:t>
              </a:r>
            </a:p>
          </p:txBody>
        </p:sp>
      </p:grpSp>
      <p:grpSp>
        <p:nvGrpSpPr>
          <p:cNvPr id="338950" name="Group 11"/>
          <p:cNvGrpSpPr>
            <a:grpSpLocks/>
          </p:cNvGrpSpPr>
          <p:nvPr/>
        </p:nvGrpSpPr>
        <p:grpSpPr bwMode="auto">
          <a:xfrm>
            <a:off x="8431214" y="2413000"/>
            <a:ext cx="758825" cy="2743200"/>
            <a:chOff x="7316234" y="2424113"/>
            <a:chExt cx="758945" cy="2743197"/>
          </a:xfrm>
        </p:grpSpPr>
        <p:sp>
          <p:nvSpPr>
            <p:cNvPr id="43" name="Isosceles Triangle 23"/>
            <p:cNvSpPr>
              <a:spLocks noChangeArrowheads="1"/>
            </p:cNvSpPr>
            <p:nvPr/>
          </p:nvSpPr>
          <p:spPr bwMode="auto">
            <a:xfrm rot="14352476" flipH="1">
              <a:off x="6324109" y="3416239"/>
              <a:ext cx="2743197" cy="758945"/>
            </a:xfrm>
            <a:prstGeom prst="triangle">
              <a:avLst>
                <a:gd name="adj" fmla="val 50000"/>
              </a:avLst>
            </a:prstGeom>
            <a:solidFill>
              <a:srgbClr val="DD4F2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defRPr/>
              </a:pPr>
              <a:endParaRPr lang="en-US" kern="0">
                <a:solidFill>
                  <a:sysClr val="windowText" lastClr="000000"/>
                </a:solidFill>
              </a:endParaRPr>
            </a:p>
          </p:txBody>
        </p:sp>
        <p:sp>
          <p:nvSpPr>
            <p:cNvPr id="44" name="TextBox 19"/>
            <p:cNvSpPr txBox="1">
              <a:spLocks noChangeArrowheads="1"/>
            </p:cNvSpPr>
            <p:nvPr/>
          </p:nvSpPr>
          <p:spPr bwMode="auto">
            <a:xfrm rot="3558274">
              <a:off x="7099627" y="3521838"/>
              <a:ext cx="1523998" cy="36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b="1" kern="0" dirty="0">
                  <a:solidFill>
                    <a:sysClr val="windowText" lastClr="000000"/>
                  </a:solidFill>
                  <a:latin typeface="Cambria"/>
                  <a:cs typeface="Cambria"/>
                </a:rPr>
                <a:t>Quantitative</a:t>
              </a:r>
            </a:p>
          </p:txBody>
        </p:sp>
      </p:grpSp>
      <p:sp>
        <p:nvSpPr>
          <p:cNvPr id="42" name="TextBox 26"/>
          <p:cNvSpPr txBox="1">
            <a:spLocks noChangeArrowheads="1"/>
          </p:cNvSpPr>
          <p:nvPr/>
        </p:nvSpPr>
        <p:spPr bwMode="auto">
          <a:xfrm>
            <a:off x="1600201" y="2209801"/>
            <a:ext cx="5343525"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01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803275" indent="-346075" eaLnBrk="1" hangingPunct="1">
              <a:spcBef>
                <a:spcPts val="600"/>
              </a:spcBef>
              <a:buClr>
                <a:schemeClr val="accent6"/>
              </a:buClr>
              <a:buSzPct val="100000"/>
              <a:buFont typeface="Arial" pitchFamily="34" charset="0"/>
              <a:buAutoNum type="arabicPeriod"/>
              <a:defRPr/>
            </a:pPr>
            <a:r>
              <a:rPr lang="en-US" sz="2800" kern="0" dirty="0">
                <a:solidFill>
                  <a:srgbClr val="660000"/>
                </a:solidFill>
                <a:latin typeface="Cambria"/>
                <a:cs typeface="Cambria"/>
              </a:rPr>
              <a:t>Determine the </a:t>
            </a:r>
            <a:r>
              <a:rPr lang="en-US" sz="2800" u="sng" kern="0" dirty="0">
                <a:solidFill>
                  <a:srgbClr val="660000"/>
                </a:solidFill>
                <a:latin typeface="Cambria"/>
                <a:cs typeface="Cambria"/>
              </a:rPr>
              <a:t>quantitative measures</a:t>
            </a:r>
            <a:r>
              <a:rPr lang="en-US" sz="2800" kern="0" dirty="0">
                <a:solidFill>
                  <a:srgbClr val="660000"/>
                </a:solidFill>
                <a:latin typeface="Cambria"/>
                <a:cs typeface="Cambria"/>
              </a:rPr>
              <a:t> of the text.</a:t>
            </a:r>
          </a:p>
          <a:p>
            <a:pPr marL="803275" indent="-346075" eaLnBrk="1" hangingPunct="1">
              <a:spcBef>
                <a:spcPts val="600"/>
              </a:spcBef>
              <a:buClr>
                <a:schemeClr val="accent6"/>
              </a:buClr>
              <a:buSzPct val="100000"/>
              <a:buFont typeface="Arial" pitchFamily="34" charset="0"/>
              <a:buAutoNum type="arabicPeriod"/>
              <a:defRPr/>
            </a:pPr>
            <a:r>
              <a:rPr lang="en-US" sz="2800" kern="0" dirty="0">
                <a:solidFill>
                  <a:srgbClr val="660000"/>
                </a:solidFill>
                <a:latin typeface="Cambria"/>
                <a:cs typeface="Cambria"/>
              </a:rPr>
              <a:t>Analyze the </a:t>
            </a:r>
            <a:r>
              <a:rPr lang="en-US" sz="2800" u="sng" kern="0" dirty="0">
                <a:solidFill>
                  <a:srgbClr val="660000"/>
                </a:solidFill>
                <a:latin typeface="Cambria"/>
                <a:cs typeface="Cambria"/>
              </a:rPr>
              <a:t>qualitative measures</a:t>
            </a:r>
            <a:r>
              <a:rPr lang="en-US" sz="2800" kern="0" dirty="0">
                <a:solidFill>
                  <a:srgbClr val="660000"/>
                </a:solidFill>
                <a:latin typeface="Cambria"/>
                <a:cs typeface="Cambria"/>
              </a:rPr>
              <a:t> of the text.</a:t>
            </a:r>
          </a:p>
          <a:p>
            <a:pPr marL="803275" indent="-346075" eaLnBrk="1" hangingPunct="1">
              <a:spcBef>
                <a:spcPts val="600"/>
              </a:spcBef>
              <a:buClr>
                <a:schemeClr val="accent6"/>
              </a:buClr>
              <a:buSzPct val="100000"/>
              <a:buFont typeface="Arial" pitchFamily="34" charset="0"/>
              <a:buAutoNum type="arabicPeriod"/>
              <a:defRPr/>
            </a:pPr>
            <a:r>
              <a:rPr lang="en-US" sz="2800" kern="0" dirty="0">
                <a:solidFill>
                  <a:srgbClr val="660000"/>
                </a:solidFill>
                <a:latin typeface="Cambria"/>
                <a:cs typeface="Cambria"/>
              </a:rPr>
              <a:t>Reflect upon the </a:t>
            </a:r>
            <a:r>
              <a:rPr lang="en-US" sz="2800" u="sng" kern="0" dirty="0">
                <a:solidFill>
                  <a:srgbClr val="660000"/>
                </a:solidFill>
                <a:latin typeface="Cambria"/>
                <a:cs typeface="Cambria"/>
              </a:rPr>
              <a:t>reader and task considerations</a:t>
            </a:r>
            <a:r>
              <a:rPr lang="en-US" sz="2800" kern="0" dirty="0">
                <a:solidFill>
                  <a:srgbClr val="660000"/>
                </a:solidFill>
                <a:latin typeface="Cambria"/>
                <a:cs typeface="Cambria"/>
              </a:rPr>
              <a:t>.</a:t>
            </a:r>
          </a:p>
          <a:p>
            <a:pPr marL="803275" indent="-346075" eaLnBrk="1" hangingPunct="1">
              <a:spcBef>
                <a:spcPts val="600"/>
              </a:spcBef>
              <a:buClr>
                <a:schemeClr val="accent6"/>
              </a:buClr>
              <a:buSzPct val="100000"/>
              <a:buFont typeface="Arial" pitchFamily="34" charset="0"/>
              <a:buAutoNum type="arabicPeriod"/>
              <a:defRPr/>
            </a:pPr>
            <a:r>
              <a:rPr lang="en-US" sz="2800" kern="0" dirty="0">
                <a:solidFill>
                  <a:srgbClr val="660000"/>
                </a:solidFill>
                <a:latin typeface="Cambria"/>
                <a:cs typeface="Cambria"/>
              </a:rPr>
              <a:t>Recommend </a:t>
            </a:r>
            <a:r>
              <a:rPr lang="en-US" sz="2800" u="sng" kern="0" dirty="0">
                <a:solidFill>
                  <a:srgbClr val="660000"/>
                </a:solidFill>
                <a:latin typeface="Cambria"/>
                <a:cs typeface="Cambria"/>
              </a:rPr>
              <a:t>placement in the appropriate text complexity band.</a:t>
            </a:r>
          </a:p>
        </p:txBody>
      </p:sp>
      <p:grpSp>
        <p:nvGrpSpPr>
          <p:cNvPr id="338952" name="Group 14"/>
          <p:cNvGrpSpPr>
            <a:grpSpLocks/>
          </p:cNvGrpSpPr>
          <p:nvPr/>
        </p:nvGrpSpPr>
        <p:grpSpPr bwMode="auto">
          <a:xfrm>
            <a:off x="6972300" y="4079876"/>
            <a:ext cx="2857500" cy="758825"/>
            <a:chOff x="5878514" y="4143375"/>
            <a:chExt cx="2857499" cy="759226"/>
          </a:xfrm>
        </p:grpSpPr>
        <p:sp>
          <p:nvSpPr>
            <p:cNvPr id="48" name="Isosceles Triangle 21"/>
            <p:cNvSpPr>
              <a:spLocks noChangeArrowheads="1"/>
            </p:cNvSpPr>
            <p:nvPr/>
          </p:nvSpPr>
          <p:spPr bwMode="auto">
            <a:xfrm>
              <a:off x="5878514" y="4143375"/>
              <a:ext cx="2857499" cy="759226"/>
            </a:xfrm>
            <a:prstGeom prst="triangle">
              <a:avLst>
                <a:gd name="adj" fmla="val 50000"/>
              </a:avLst>
            </a:prstGeom>
            <a:solidFill>
              <a:srgbClr val="2E7084"/>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defRPr/>
              </a:pPr>
              <a:endParaRPr lang="en-US" kern="0">
                <a:solidFill>
                  <a:sysClr val="windowText" lastClr="000000"/>
                </a:solidFill>
              </a:endParaRPr>
            </a:p>
          </p:txBody>
        </p:sp>
        <p:sp>
          <p:nvSpPr>
            <p:cNvPr id="49" name="TextBox 20"/>
            <p:cNvSpPr txBox="1">
              <a:spLocks noChangeArrowheads="1"/>
            </p:cNvSpPr>
            <p:nvPr/>
          </p:nvSpPr>
          <p:spPr bwMode="auto">
            <a:xfrm>
              <a:off x="6259514" y="4494398"/>
              <a:ext cx="2133599" cy="37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b="1" kern="0" dirty="0">
                  <a:solidFill>
                    <a:sysClr val="windowText" lastClr="000000"/>
                  </a:solidFill>
                  <a:latin typeface="Cambria"/>
                  <a:cs typeface="Cambria"/>
                </a:rPr>
                <a:t>Reader and Task</a:t>
              </a:r>
            </a:p>
          </p:txBody>
        </p:sp>
      </p:grpSp>
      <p:sp>
        <p:nvSpPr>
          <p:cNvPr id="15" name="TextBox 14"/>
          <p:cNvSpPr txBox="1"/>
          <p:nvPr/>
        </p:nvSpPr>
        <p:spPr>
          <a:xfrm rot="21303901">
            <a:off x="8858251" y="1749426"/>
            <a:ext cx="1704975" cy="1323975"/>
          </a:xfrm>
          <a:prstGeom prst="rect">
            <a:avLst/>
          </a:prstGeom>
          <a:noFill/>
        </p:spPr>
        <p:txBody>
          <a:bodyPr>
            <a:spAutoFit/>
          </a:bodyPr>
          <a:lstStyle/>
          <a:p>
            <a:pPr>
              <a:defRPr/>
            </a:pPr>
            <a:r>
              <a:rPr lang="en-US" sz="2000" b="1" dirty="0">
                <a:solidFill>
                  <a:srgbClr val="0070C0"/>
                </a:solidFill>
              </a:rPr>
              <a:t>Page 31, Elementary</a:t>
            </a:r>
          </a:p>
          <a:p>
            <a:pPr>
              <a:defRPr/>
            </a:pPr>
            <a:r>
              <a:rPr lang="en-US" sz="2000" b="1" dirty="0">
                <a:solidFill>
                  <a:srgbClr val="0070C0"/>
                </a:solidFill>
              </a:rPr>
              <a:t>Page 57, Secondary </a:t>
            </a:r>
          </a:p>
        </p:txBody>
      </p:sp>
    </p:spTree>
    <p:extLst>
      <p:ext uri="{BB962C8B-B14F-4D97-AF65-F5344CB8AC3E}">
        <p14:creationId xmlns:p14="http://schemas.microsoft.com/office/powerpoint/2010/main" val="17917486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le 1"/>
          <p:cNvSpPr>
            <a:spLocks noGrp="1"/>
          </p:cNvSpPr>
          <p:nvPr>
            <p:ph type="title"/>
          </p:nvPr>
        </p:nvSpPr>
        <p:spPr>
          <a:xfrm>
            <a:off x="315884" y="129222"/>
            <a:ext cx="11621192" cy="1143000"/>
          </a:xfrm>
        </p:spPr>
        <p:txBody>
          <a:bodyPr>
            <a:noAutofit/>
          </a:bodyPr>
          <a:lstStyle/>
          <a:p>
            <a:pPr algn="ctr">
              <a:defRPr/>
            </a:pPr>
            <a:r>
              <a:rPr lang="en-US" sz="4000" b="1" dirty="0">
                <a:solidFill>
                  <a:schemeClr val="tx2">
                    <a:lumMod val="75000"/>
                  </a:schemeClr>
                </a:solidFill>
                <a:latin typeface="Calibri" panose="020F0502020204030204" pitchFamily="34" charset="0"/>
                <a:cs typeface="Calibri" panose="020F0502020204030204" pitchFamily="34" charset="0"/>
              </a:rPr>
              <a:t>What is meant by College and Career Readiness (CCR) </a:t>
            </a:r>
            <a:br>
              <a:rPr lang="en-US" sz="4000" b="1" dirty="0">
                <a:solidFill>
                  <a:schemeClr val="tx2">
                    <a:lumMod val="75000"/>
                  </a:schemeClr>
                </a:solidFill>
                <a:latin typeface="Calibri" panose="020F0502020204030204" pitchFamily="34" charset="0"/>
                <a:cs typeface="Calibri" panose="020F0502020204030204" pitchFamily="34" charset="0"/>
              </a:rPr>
            </a:br>
            <a:r>
              <a:rPr lang="en-US" sz="4000" b="1" dirty="0">
                <a:solidFill>
                  <a:schemeClr val="tx2">
                    <a:lumMod val="75000"/>
                  </a:schemeClr>
                </a:solidFill>
                <a:latin typeface="Calibri" panose="020F0502020204030204" pitchFamily="34" charset="0"/>
                <a:cs typeface="Calibri" panose="020F0502020204030204" pitchFamily="34" charset="0"/>
              </a:rPr>
              <a:t>Anchor Standards?</a:t>
            </a:r>
          </a:p>
        </p:txBody>
      </p:sp>
      <p:sp>
        <p:nvSpPr>
          <p:cNvPr id="12291" name="Content Placeholder 2"/>
          <p:cNvSpPr>
            <a:spLocks noGrp="1"/>
          </p:cNvSpPr>
          <p:nvPr>
            <p:ph idx="1"/>
          </p:nvPr>
        </p:nvSpPr>
        <p:spPr>
          <a:xfrm>
            <a:off x="465513" y="1905000"/>
            <a:ext cx="11055927" cy="4114800"/>
          </a:xfrm>
        </p:spPr>
        <p:txBody>
          <a:bodyPr>
            <a:normAutofit lnSpcReduction="10000"/>
          </a:bodyPr>
          <a:lstStyle/>
          <a:p>
            <a:pPr marL="0" indent="0" algn="ctr">
              <a:buNone/>
              <a:defRPr/>
            </a:pPr>
            <a:r>
              <a:rPr lang="en-US" sz="3600" dirty="0">
                <a:solidFill>
                  <a:schemeClr val="tx2">
                    <a:lumMod val="75000"/>
                  </a:schemeClr>
                </a:solidFill>
                <a:latin typeface="Calibri" panose="020F0502020204030204" pitchFamily="34" charset="0"/>
                <a:cs typeface="Calibri" panose="020F0502020204030204" pitchFamily="34" charset="0"/>
              </a:rPr>
              <a:t>…the acquisition of the knowledge and skills a student needs to enroll and succeed in credit-bearing, first-year courses at a postsecondary institution (such as a two- or four-year college, trade school, or technical school) without the need for remediation.  (ACT)</a:t>
            </a:r>
          </a:p>
          <a:p>
            <a:pPr>
              <a:defRPr/>
            </a:pPr>
            <a:endParaRPr lang="en-US" sz="3200" dirty="0">
              <a:solidFill>
                <a:schemeClr val="tx2">
                  <a:lumMod val="75000"/>
                </a:schemeClr>
              </a:solidFill>
            </a:endParaRPr>
          </a:p>
          <a:p>
            <a:pPr marL="0" indent="0" algn="ctr">
              <a:buNone/>
              <a:defRPr/>
            </a:pPr>
            <a:r>
              <a:rPr lang="en-US" sz="3200" b="1" u="sng" dirty="0">
                <a:solidFill>
                  <a:schemeClr val="tx2">
                    <a:lumMod val="75000"/>
                  </a:schemeClr>
                </a:solidFill>
              </a:rPr>
              <a:t>The standards were built on this vision for every single student who graduates from high school.</a:t>
            </a:r>
          </a:p>
          <a:p>
            <a:pPr marL="0" indent="0">
              <a:buNone/>
              <a:defRPr/>
            </a:pPr>
            <a:endParaRPr lang="en-US" sz="3200" dirty="0">
              <a:solidFill>
                <a:schemeClr val="tx2">
                  <a:lumMod val="75000"/>
                </a:schemeClr>
              </a:solidFill>
            </a:endParaRPr>
          </a:p>
        </p:txBody>
      </p:sp>
      <p:sp>
        <p:nvSpPr>
          <p:cNvPr id="1126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a:spcBef>
                <a:spcPct val="20000"/>
              </a:spcBef>
              <a:buBlip>
                <a:blip r:embed="rId3"/>
              </a:buBlip>
              <a:defRPr sz="3200">
                <a:solidFill>
                  <a:schemeClr val="tx1"/>
                </a:solidFill>
                <a:latin typeface="Tahoma" panose="020B0604030504040204" pitchFamily="34" charset="0"/>
                <a:cs typeface="Tahoma" panose="020B0604030504040204" pitchFamily="34" charset="0"/>
              </a:defRPr>
            </a:lvl1pPr>
            <a:lvl2pPr marL="742950" indent="-285750">
              <a:spcBef>
                <a:spcPct val="20000"/>
              </a:spcBef>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2pPr>
            <a:lvl3pPr marL="1143000" indent="-228600">
              <a:spcBef>
                <a:spcPct val="20000"/>
              </a:spcBef>
              <a:buClr>
                <a:srgbClr val="984807"/>
              </a:buClr>
              <a:buFont typeface="Wingdings" panose="05000000000000000000" pitchFamily="2" charset="2"/>
              <a:buChar char="ü"/>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Blip>
                <a:blip r:embed="rId4"/>
              </a:buBlip>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Blip>
                <a:blip r:embed="rId4"/>
              </a:buBlip>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Blip>
                <a:blip r:embed="rId4"/>
              </a:buBlip>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Blip>
                <a:blip r:embed="rId4"/>
              </a:buBlip>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Blip>
                <a:blip r:embed="rId4"/>
              </a:buBlip>
              <a:defRPr sz="2000">
                <a:solidFill>
                  <a:schemeClr val="tx1"/>
                </a:solidFill>
                <a:latin typeface="Tahoma" panose="020B0604030504040204" pitchFamily="34" charset="0"/>
                <a:cs typeface="Tahoma" panose="020B0604030504040204" pitchFamily="34" charset="0"/>
              </a:defRPr>
            </a:lvl9pPr>
          </a:lstStyle>
          <a:p>
            <a:pPr>
              <a:spcBef>
                <a:spcPct val="0"/>
              </a:spcBef>
              <a:buFontTx/>
              <a:buNone/>
            </a:pPr>
            <a:fld id="{4AD3DA66-8C25-4F65-9B2A-DAC426D05B01}" type="slidenum">
              <a:rPr lang="en-US" altLang="en-US" sz="1200">
                <a:solidFill>
                  <a:srgbClr val="898989"/>
                </a:solidFill>
                <a:latin typeface="Arial" panose="020B0604020202020204" pitchFamily="34" charset="0"/>
              </a:rPr>
              <a:pPr>
                <a:spcBef>
                  <a:spcPct val="0"/>
                </a:spcBef>
                <a:buFontTx/>
                <a:buNone/>
              </a:pPr>
              <a:t>4</a:t>
            </a:fld>
            <a:endParaRPr lang="en-US" altLang="en-US" sz="1200" dirty="0">
              <a:solidFill>
                <a:srgbClr val="898989"/>
              </a:solidFill>
              <a:latin typeface="Arial" panose="020B0604020202020204" pitchFamily="34" charset="0"/>
            </a:endParaRPr>
          </a:p>
        </p:txBody>
      </p:sp>
    </p:spTree>
    <p:extLst>
      <p:ext uri="{BB962C8B-B14F-4D97-AF65-F5344CB8AC3E}">
        <p14:creationId xmlns:p14="http://schemas.microsoft.com/office/powerpoint/2010/main" val="122024419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B1D1E85-FC07-4D92-BDF7-A626F4BECB60}" type="slidenum">
              <a:rPr lang="en-US" smtClean="0">
                <a:solidFill>
                  <a:srgbClr val="898989"/>
                </a:solidFill>
              </a:rPr>
              <a:pPr eaLnBrk="1" hangingPunct="1">
                <a:defRPr/>
              </a:pPr>
              <a:t>40</a:t>
            </a:fld>
            <a:endParaRPr lang="en-US">
              <a:solidFill>
                <a:srgbClr val="898989"/>
              </a:solidFill>
            </a:endParaRPr>
          </a:p>
        </p:txBody>
      </p:sp>
      <p:sp>
        <p:nvSpPr>
          <p:cNvPr id="339971" name="Rectangle 2"/>
          <p:cNvSpPr>
            <a:spLocks noGrp="1" noChangeArrowheads="1"/>
          </p:cNvSpPr>
          <p:nvPr>
            <p:ph type="title" idx="4294967295"/>
          </p:nvPr>
        </p:nvSpPr>
        <p:spPr>
          <a:xfrm>
            <a:off x="1905000" y="228600"/>
            <a:ext cx="7848600" cy="1219200"/>
          </a:xfrm>
          <a:solidFill>
            <a:srgbClr val="0070C0"/>
          </a:solidFill>
          <a:ln w="38100">
            <a:solidFill>
              <a:schemeClr val="bg2"/>
            </a:solidFill>
            <a:miter lim="800000"/>
            <a:headEnd/>
            <a:tailEnd/>
          </a:ln>
        </p:spPr>
        <p:txBody>
          <a:bodyPr/>
          <a:lstStyle/>
          <a:p>
            <a:pPr eaLnBrk="1" hangingPunct="1"/>
            <a:r>
              <a:rPr lang="en-US" b="1" dirty="0">
                <a:solidFill>
                  <a:schemeClr val="bg1"/>
                </a:solidFill>
                <a:latin typeface="Cambria" pitchFamily="18" charset="0"/>
                <a:ea typeface="Cambria" pitchFamily="18" charset="0"/>
                <a:cs typeface="Cambria" pitchFamily="18" charset="0"/>
              </a:rPr>
              <a:t>Step 1: Quantitative Measures</a:t>
            </a:r>
          </a:p>
        </p:txBody>
      </p:sp>
      <p:sp>
        <p:nvSpPr>
          <p:cNvPr id="16387" name="Rectangle 3"/>
          <p:cNvSpPr>
            <a:spLocks noGrp="1" noChangeArrowheads="1"/>
          </p:cNvSpPr>
          <p:nvPr>
            <p:ph type="body" idx="4294967295"/>
          </p:nvPr>
        </p:nvSpPr>
        <p:spPr>
          <a:xfrm>
            <a:off x="6407150" y="1938338"/>
            <a:ext cx="3810000" cy="4343400"/>
          </a:xfrm>
        </p:spPr>
        <p:txBody>
          <a:bodyPr>
            <a:normAutofit/>
          </a:bodyPr>
          <a:lstStyle/>
          <a:p>
            <a:pPr marL="3175" lvl="1" indent="0" defTabSz="912813">
              <a:spcBef>
                <a:spcPts val="0"/>
              </a:spcBef>
              <a:buNone/>
              <a:defRPr/>
            </a:pPr>
            <a:r>
              <a:rPr lang="en-US" b="1" dirty="0">
                <a:solidFill>
                  <a:srgbClr val="6E0000"/>
                </a:solidFill>
                <a:latin typeface="Cambria" charset="0"/>
              </a:rPr>
              <a:t>Measures such as:</a:t>
            </a:r>
          </a:p>
          <a:p>
            <a:pPr marL="460375" lvl="1" indent="-457200" defTabSz="912813">
              <a:spcBef>
                <a:spcPts val="0"/>
              </a:spcBef>
              <a:spcAft>
                <a:spcPts val="1200"/>
              </a:spcAft>
              <a:buFont typeface="Wingdings 2"/>
              <a:buChar char=""/>
              <a:defRPr/>
            </a:pPr>
            <a:r>
              <a:rPr lang="en-US" dirty="0">
                <a:solidFill>
                  <a:srgbClr val="6E0000"/>
                </a:solidFill>
                <a:latin typeface="Cambria" charset="0"/>
              </a:rPr>
              <a:t>Word length</a:t>
            </a:r>
          </a:p>
          <a:p>
            <a:pPr marL="460375" lvl="1" indent="-457200" defTabSz="912813">
              <a:spcBef>
                <a:spcPts val="0"/>
              </a:spcBef>
              <a:spcAft>
                <a:spcPts val="1200"/>
              </a:spcAft>
              <a:buFont typeface="Wingdings 2"/>
              <a:buChar char=""/>
              <a:defRPr/>
            </a:pPr>
            <a:r>
              <a:rPr lang="en-US" dirty="0">
                <a:solidFill>
                  <a:srgbClr val="6E0000"/>
                </a:solidFill>
                <a:latin typeface="Cambria" charset="0"/>
              </a:rPr>
              <a:t>Word frequency</a:t>
            </a:r>
          </a:p>
          <a:p>
            <a:pPr marL="460375" lvl="1" indent="-457200" defTabSz="912813">
              <a:spcBef>
                <a:spcPts val="0"/>
              </a:spcBef>
              <a:spcAft>
                <a:spcPts val="1200"/>
              </a:spcAft>
              <a:buFont typeface="Wingdings 2"/>
              <a:buChar char=""/>
              <a:defRPr/>
            </a:pPr>
            <a:r>
              <a:rPr lang="en-US" dirty="0">
                <a:solidFill>
                  <a:srgbClr val="6E0000"/>
                </a:solidFill>
                <a:latin typeface="Cambria" charset="0"/>
              </a:rPr>
              <a:t>Word difficulty</a:t>
            </a:r>
          </a:p>
          <a:p>
            <a:pPr marL="460375" lvl="1" indent="-457200" defTabSz="912813">
              <a:spcBef>
                <a:spcPts val="0"/>
              </a:spcBef>
              <a:spcAft>
                <a:spcPts val="1200"/>
              </a:spcAft>
              <a:buFont typeface="Wingdings 2"/>
              <a:buChar char=""/>
              <a:defRPr/>
            </a:pPr>
            <a:r>
              <a:rPr lang="en-US" dirty="0">
                <a:solidFill>
                  <a:srgbClr val="6E0000"/>
                </a:solidFill>
                <a:latin typeface="Cambria" charset="0"/>
              </a:rPr>
              <a:t>Sentence length</a:t>
            </a:r>
          </a:p>
          <a:p>
            <a:pPr marL="460375" lvl="1" indent="-457200" defTabSz="912813">
              <a:spcBef>
                <a:spcPts val="0"/>
              </a:spcBef>
              <a:spcAft>
                <a:spcPts val="1200"/>
              </a:spcAft>
              <a:buFont typeface="Wingdings 2"/>
              <a:buChar char=""/>
              <a:defRPr/>
            </a:pPr>
            <a:r>
              <a:rPr lang="en-US" dirty="0">
                <a:solidFill>
                  <a:srgbClr val="6E0000"/>
                </a:solidFill>
                <a:latin typeface="Cambria" charset="0"/>
              </a:rPr>
              <a:t>Text length</a:t>
            </a:r>
          </a:p>
          <a:p>
            <a:pPr marL="460375" lvl="1" indent="-457200" defTabSz="912813">
              <a:spcBef>
                <a:spcPts val="0"/>
              </a:spcBef>
              <a:spcAft>
                <a:spcPts val="1200"/>
              </a:spcAft>
              <a:buFont typeface="Wingdings 2"/>
              <a:buChar char=""/>
              <a:defRPr/>
            </a:pPr>
            <a:r>
              <a:rPr lang="en-US" dirty="0">
                <a:solidFill>
                  <a:srgbClr val="6E0000"/>
                </a:solidFill>
                <a:latin typeface="Cambria" charset="0"/>
              </a:rPr>
              <a:t>Text cohesion</a:t>
            </a:r>
          </a:p>
        </p:txBody>
      </p:sp>
      <p:grpSp>
        <p:nvGrpSpPr>
          <p:cNvPr id="339973" name="Group 1"/>
          <p:cNvGrpSpPr>
            <a:grpSpLocks/>
          </p:cNvGrpSpPr>
          <p:nvPr/>
        </p:nvGrpSpPr>
        <p:grpSpPr bwMode="auto">
          <a:xfrm>
            <a:off x="2362200" y="2438401"/>
            <a:ext cx="2857500" cy="2747963"/>
            <a:chOff x="5448301" y="2408237"/>
            <a:chExt cx="2857499" cy="2747962"/>
          </a:xfrm>
        </p:grpSpPr>
        <p:sp>
          <p:nvSpPr>
            <p:cNvPr id="38" name="Isosceles Triangle 22"/>
            <p:cNvSpPr>
              <a:spLocks noChangeArrowheads="1"/>
            </p:cNvSpPr>
            <p:nvPr/>
          </p:nvSpPr>
          <p:spPr bwMode="auto">
            <a:xfrm rot="7297754">
              <a:off x="5101432" y="3399631"/>
              <a:ext cx="2741612" cy="758825"/>
            </a:xfrm>
            <a:prstGeom prst="triangle">
              <a:avLst>
                <a:gd name="adj" fmla="val 50000"/>
              </a:avLst>
            </a:prstGeom>
            <a:solidFill>
              <a:schemeClr val="accent3">
                <a:lumMod val="85000"/>
              </a:schemeClr>
            </a:solidFill>
            <a:ln>
              <a:noFill/>
            </a:ln>
            <a:extLst/>
          </p:spPr>
          <p:txBody>
            <a:bodyPr wrap="none" anchor="ctr"/>
            <a:lstStyle/>
            <a:p>
              <a:pPr algn="ctr">
                <a:defRPr/>
              </a:pPr>
              <a:endParaRPr lang="en-US" kern="0">
                <a:solidFill>
                  <a:srgbClr val="BFBFBF"/>
                </a:solidFill>
              </a:endParaRPr>
            </a:p>
          </p:txBody>
        </p:sp>
        <p:sp>
          <p:nvSpPr>
            <p:cNvPr id="39" name="TextBox 18"/>
            <p:cNvSpPr txBox="1">
              <a:spLocks noChangeArrowheads="1"/>
            </p:cNvSpPr>
            <p:nvPr/>
          </p:nvSpPr>
          <p:spPr bwMode="auto">
            <a:xfrm rot="17950859">
              <a:off x="5611019" y="3512344"/>
              <a:ext cx="1522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b="1" kern="0" dirty="0">
                  <a:solidFill>
                    <a:schemeClr val="accent3">
                      <a:lumMod val="50000"/>
                    </a:schemeClr>
                  </a:solidFill>
                  <a:latin typeface="Cambria"/>
                  <a:cs typeface="Cambria"/>
                </a:rPr>
                <a:t>Qualitative</a:t>
              </a:r>
            </a:p>
          </p:txBody>
        </p:sp>
        <p:grpSp>
          <p:nvGrpSpPr>
            <p:cNvPr id="339976" name="Group 11"/>
            <p:cNvGrpSpPr>
              <a:grpSpLocks/>
            </p:cNvGrpSpPr>
            <p:nvPr/>
          </p:nvGrpSpPr>
          <p:grpSpPr bwMode="auto">
            <a:xfrm>
              <a:off x="6907082" y="2412768"/>
              <a:ext cx="758956" cy="2743431"/>
              <a:chOff x="7316234" y="2424113"/>
              <a:chExt cx="758945" cy="2743197"/>
            </a:xfrm>
          </p:grpSpPr>
          <p:sp>
            <p:nvSpPr>
              <p:cNvPr id="43" name="Isosceles Triangle 23"/>
              <p:cNvSpPr>
                <a:spLocks noChangeArrowheads="1"/>
              </p:cNvSpPr>
              <p:nvPr/>
            </p:nvSpPr>
            <p:spPr bwMode="auto">
              <a:xfrm rot="14352476" flipH="1">
                <a:off x="6324290" y="3416420"/>
                <a:ext cx="2742965" cy="758814"/>
              </a:xfrm>
              <a:prstGeom prst="triangle">
                <a:avLst>
                  <a:gd name="adj" fmla="val 50000"/>
                </a:avLst>
              </a:prstGeom>
              <a:solidFill>
                <a:srgbClr val="DD4F2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defRPr/>
                </a:pPr>
                <a:endParaRPr lang="en-US" kern="0">
                  <a:solidFill>
                    <a:sysClr val="windowText" lastClr="000000"/>
                  </a:solidFill>
                </a:endParaRPr>
              </a:p>
            </p:txBody>
          </p:sp>
          <p:sp>
            <p:nvSpPr>
              <p:cNvPr id="44" name="TextBox 19"/>
              <p:cNvSpPr txBox="1">
                <a:spLocks noChangeArrowheads="1"/>
              </p:cNvSpPr>
              <p:nvPr/>
            </p:nvSpPr>
            <p:spPr bwMode="auto">
              <a:xfrm rot="3558274">
                <a:off x="7099728" y="3521994"/>
                <a:ext cx="1523869" cy="369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b="1" kern="0" dirty="0">
                    <a:solidFill>
                      <a:sysClr val="windowText" lastClr="000000"/>
                    </a:solidFill>
                    <a:latin typeface="Cambria"/>
                    <a:cs typeface="Cambria"/>
                  </a:rPr>
                  <a:t>Quantitative</a:t>
                </a:r>
              </a:p>
            </p:txBody>
          </p:sp>
        </p:grpSp>
        <p:sp>
          <p:nvSpPr>
            <p:cNvPr id="48" name="Isosceles Triangle 21"/>
            <p:cNvSpPr>
              <a:spLocks noChangeArrowheads="1"/>
            </p:cNvSpPr>
            <p:nvPr/>
          </p:nvSpPr>
          <p:spPr bwMode="auto">
            <a:xfrm>
              <a:off x="5448301" y="4079874"/>
              <a:ext cx="2857499" cy="758825"/>
            </a:xfrm>
            <a:prstGeom prst="triangle">
              <a:avLst>
                <a:gd name="adj" fmla="val 50000"/>
              </a:avLst>
            </a:prstGeom>
            <a:solidFill>
              <a:schemeClr val="accent3">
                <a:lumMod val="85000"/>
              </a:schemeClr>
            </a:solidFill>
            <a:ln>
              <a:noFill/>
            </a:ln>
            <a:extLst/>
          </p:spPr>
          <p:txBody>
            <a:bodyPr wrap="none" anchor="ctr"/>
            <a:lstStyle/>
            <a:p>
              <a:pPr algn="ctr">
                <a:defRPr/>
              </a:pPr>
              <a:endParaRPr lang="en-US" kern="0">
                <a:solidFill>
                  <a:srgbClr val="BFBFBF"/>
                </a:solidFill>
              </a:endParaRPr>
            </a:p>
          </p:txBody>
        </p:sp>
        <p:sp>
          <p:nvSpPr>
            <p:cNvPr id="49" name="TextBox 20"/>
            <p:cNvSpPr txBox="1">
              <a:spLocks noChangeArrowheads="1"/>
            </p:cNvSpPr>
            <p:nvPr/>
          </p:nvSpPr>
          <p:spPr bwMode="auto">
            <a:xfrm>
              <a:off x="5829301" y="4430711"/>
              <a:ext cx="213359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b="1" kern="0" dirty="0">
                  <a:solidFill>
                    <a:schemeClr val="accent3">
                      <a:lumMod val="50000"/>
                    </a:schemeClr>
                  </a:solidFill>
                  <a:latin typeface="Cambria"/>
                  <a:cs typeface="Cambria"/>
                </a:rPr>
                <a:t>Reader and Task</a:t>
              </a:r>
            </a:p>
          </p:txBody>
        </p:sp>
      </p:grpSp>
    </p:spTree>
    <p:extLst>
      <p:ext uri="{BB962C8B-B14F-4D97-AF65-F5344CB8AC3E}">
        <p14:creationId xmlns:p14="http://schemas.microsoft.com/office/powerpoint/2010/main" val="17099401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52400" y="228600"/>
            <a:ext cx="11773638" cy="990600"/>
          </a:xfrm>
        </p:spPr>
        <p:txBody>
          <a:bodyPr>
            <a:noAutofit/>
          </a:bodyPr>
          <a:lstStyle/>
          <a:p>
            <a:pPr algn="ctr"/>
            <a:r>
              <a:rPr lang="en-US" altLang="en-US" sz="3600" dirty="0">
                <a:latin typeface="Calibri" panose="020F0502020204030204" pitchFamily="34" charset="0"/>
              </a:rPr>
              <a:t>This Chart Demonstrates the Lexile Ranges for </a:t>
            </a:r>
            <a:br>
              <a:rPr lang="en-US" altLang="en-US" sz="3600" dirty="0">
                <a:latin typeface="Calibri" panose="020F0502020204030204" pitchFamily="34" charset="0"/>
              </a:rPr>
            </a:br>
            <a:r>
              <a:rPr lang="en-US" altLang="en-US" sz="3600" dirty="0">
                <a:latin typeface="Calibri" panose="020F0502020204030204" pitchFamily="34" charset="0"/>
              </a:rPr>
              <a:t>Text Complexity Grade Bands</a:t>
            </a:r>
          </a:p>
        </p:txBody>
      </p:sp>
      <p:pic>
        <p:nvPicPr>
          <p:cNvPr id="1126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67094" y="1719561"/>
            <a:ext cx="11770740" cy="5138439"/>
          </a:xfrm>
          <a:noFill/>
        </p:spPr>
      </p:pic>
      <p:sp>
        <p:nvSpPr>
          <p:cNvPr id="2" name="TextBox 1"/>
          <p:cNvSpPr txBox="1"/>
          <p:nvPr/>
        </p:nvSpPr>
        <p:spPr>
          <a:xfrm>
            <a:off x="9625408" y="6286500"/>
            <a:ext cx="2300630" cy="400110"/>
          </a:xfrm>
          <a:prstGeom prst="rect">
            <a:avLst/>
          </a:prstGeom>
          <a:noFill/>
        </p:spPr>
        <p:txBody>
          <a:bodyPr wrap="none" rtlCol="0">
            <a:spAutoFit/>
          </a:bodyPr>
          <a:lstStyle/>
          <a:p>
            <a:r>
              <a:rPr lang="en-US" sz="2000" dirty="0">
                <a:latin typeface="Calibri" panose="020F0502020204030204" pitchFamily="34" charset="0"/>
              </a:rPr>
              <a:t>CCSS Appendix Pg. 8</a:t>
            </a:r>
          </a:p>
        </p:txBody>
      </p:sp>
    </p:spTree>
    <p:extLst>
      <p:ext uri="{BB962C8B-B14F-4D97-AF65-F5344CB8AC3E}">
        <p14:creationId xmlns:p14="http://schemas.microsoft.com/office/powerpoint/2010/main" val="32627105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406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0F1ECB7-55B0-4FEB-9BFB-7C0687C5468A}" type="slidenum">
              <a:rPr lang="en-US" smtClean="0">
                <a:solidFill>
                  <a:srgbClr val="898989"/>
                </a:solidFill>
                <a:ea typeface="MS PGothic" pitchFamily="34" charset="-128"/>
              </a:rPr>
              <a:pPr eaLnBrk="1" hangingPunct="1"/>
              <a:t>42</a:t>
            </a:fld>
            <a:endParaRPr lang="en-US">
              <a:solidFill>
                <a:srgbClr val="898989"/>
              </a:solidFill>
              <a:ea typeface="MS PGothic" pitchFamily="34" charset="-128"/>
            </a:endParaRPr>
          </a:p>
        </p:txBody>
      </p:sp>
      <p:sp>
        <p:nvSpPr>
          <p:cNvPr id="344067" name="Rectangle 2"/>
          <p:cNvSpPr>
            <a:spLocks noGrp="1" noChangeArrowheads="1"/>
          </p:cNvSpPr>
          <p:nvPr>
            <p:ph type="title" idx="4294967295"/>
          </p:nvPr>
        </p:nvSpPr>
        <p:spPr>
          <a:xfrm>
            <a:off x="1905000" y="304800"/>
            <a:ext cx="7848600" cy="1143000"/>
          </a:xfrm>
          <a:solidFill>
            <a:srgbClr val="0070C0"/>
          </a:solidFill>
          <a:ln w="38100">
            <a:solidFill>
              <a:schemeClr val="bg2"/>
            </a:solidFill>
            <a:miter lim="800000"/>
            <a:headEnd/>
            <a:tailEnd/>
          </a:ln>
        </p:spPr>
        <p:txBody>
          <a:bodyPr/>
          <a:lstStyle/>
          <a:p>
            <a:pPr eaLnBrk="1" hangingPunct="1"/>
            <a:r>
              <a:rPr lang="en-US" sz="4000" b="1">
                <a:solidFill>
                  <a:schemeClr val="bg1"/>
                </a:solidFill>
                <a:latin typeface="Cambria" pitchFamily="18" charset="0"/>
              </a:rPr>
              <a:t>Step 2: Qualitative Measures</a:t>
            </a:r>
          </a:p>
        </p:txBody>
      </p:sp>
      <p:sp>
        <p:nvSpPr>
          <p:cNvPr id="16387" name="Rectangle 3"/>
          <p:cNvSpPr>
            <a:spLocks noGrp="1" noChangeArrowheads="1"/>
          </p:cNvSpPr>
          <p:nvPr>
            <p:ph type="body" idx="4294967295"/>
          </p:nvPr>
        </p:nvSpPr>
        <p:spPr>
          <a:xfrm>
            <a:off x="6434138" y="1938338"/>
            <a:ext cx="3810000" cy="4343400"/>
          </a:xfrm>
        </p:spPr>
        <p:txBody>
          <a:bodyPr>
            <a:normAutofit fontScale="92500" lnSpcReduction="10000"/>
          </a:bodyPr>
          <a:lstStyle/>
          <a:p>
            <a:pPr marL="3175" lvl="1" indent="0" defTabSz="912813">
              <a:spcBef>
                <a:spcPts val="0"/>
              </a:spcBef>
              <a:buNone/>
              <a:defRPr/>
            </a:pPr>
            <a:r>
              <a:rPr lang="en-US" b="1" dirty="0">
                <a:solidFill>
                  <a:srgbClr val="6E0000"/>
                </a:solidFill>
                <a:latin typeface="Cambria" charset="0"/>
              </a:rPr>
              <a:t>Measures such as:</a:t>
            </a:r>
          </a:p>
          <a:p>
            <a:pPr marL="460375" lvl="1" indent="-457200" defTabSz="912813">
              <a:spcBef>
                <a:spcPts val="0"/>
              </a:spcBef>
              <a:spcAft>
                <a:spcPts val="1200"/>
              </a:spcAft>
              <a:buFont typeface="Wingdings 2"/>
              <a:buChar char=""/>
              <a:defRPr/>
            </a:pPr>
            <a:r>
              <a:rPr lang="en-US" dirty="0">
                <a:solidFill>
                  <a:srgbClr val="6E0000"/>
                </a:solidFill>
                <a:latin typeface="Cambria" charset="0"/>
              </a:rPr>
              <a:t>Levels of meaning</a:t>
            </a:r>
          </a:p>
          <a:p>
            <a:pPr marL="460375" lvl="1" indent="-457200" defTabSz="912813">
              <a:spcBef>
                <a:spcPts val="0"/>
              </a:spcBef>
              <a:spcAft>
                <a:spcPts val="1200"/>
              </a:spcAft>
              <a:buFont typeface="Wingdings 2"/>
              <a:buChar char=""/>
              <a:defRPr/>
            </a:pPr>
            <a:r>
              <a:rPr lang="en-US" dirty="0">
                <a:solidFill>
                  <a:srgbClr val="6E0000"/>
                </a:solidFill>
                <a:latin typeface="Cambria" charset="0"/>
              </a:rPr>
              <a:t>Levels of purpose</a:t>
            </a:r>
          </a:p>
          <a:p>
            <a:pPr marL="460375" lvl="1" indent="-457200" defTabSz="912813">
              <a:spcBef>
                <a:spcPts val="0"/>
              </a:spcBef>
              <a:spcAft>
                <a:spcPts val="1200"/>
              </a:spcAft>
              <a:buFont typeface="Wingdings 2"/>
              <a:buChar char=""/>
              <a:defRPr/>
            </a:pPr>
            <a:r>
              <a:rPr lang="en-US" dirty="0">
                <a:solidFill>
                  <a:srgbClr val="6E0000"/>
                </a:solidFill>
                <a:latin typeface="Cambria" charset="0"/>
              </a:rPr>
              <a:t>Structure</a:t>
            </a:r>
          </a:p>
          <a:p>
            <a:pPr marL="460375" lvl="1" indent="-457200" defTabSz="912813">
              <a:spcBef>
                <a:spcPts val="0"/>
              </a:spcBef>
              <a:spcAft>
                <a:spcPts val="1200"/>
              </a:spcAft>
              <a:buFont typeface="Wingdings 2"/>
              <a:buChar char=""/>
              <a:defRPr/>
            </a:pPr>
            <a:r>
              <a:rPr lang="en-US" dirty="0">
                <a:solidFill>
                  <a:srgbClr val="6E0000"/>
                </a:solidFill>
                <a:latin typeface="Cambria" charset="0"/>
              </a:rPr>
              <a:t>Organization</a:t>
            </a:r>
          </a:p>
          <a:p>
            <a:pPr marL="460375" lvl="1" indent="-457200" defTabSz="912813">
              <a:spcBef>
                <a:spcPts val="0"/>
              </a:spcBef>
              <a:spcAft>
                <a:spcPts val="1200"/>
              </a:spcAft>
              <a:buFont typeface="Wingdings 2"/>
              <a:buChar char=""/>
              <a:defRPr/>
            </a:pPr>
            <a:r>
              <a:rPr lang="en-US" dirty="0">
                <a:solidFill>
                  <a:srgbClr val="6E0000"/>
                </a:solidFill>
                <a:latin typeface="Cambria" charset="0"/>
              </a:rPr>
              <a:t>Language conventionality</a:t>
            </a:r>
          </a:p>
          <a:p>
            <a:pPr marL="460375" lvl="1" indent="-457200" defTabSz="912813">
              <a:spcBef>
                <a:spcPts val="0"/>
              </a:spcBef>
              <a:spcAft>
                <a:spcPts val="1200"/>
              </a:spcAft>
              <a:buFont typeface="Wingdings 2"/>
              <a:buChar char=""/>
              <a:defRPr/>
            </a:pPr>
            <a:r>
              <a:rPr lang="en-US" dirty="0">
                <a:solidFill>
                  <a:srgbClr val="6E0000"/>
                </a:solidFill>
                <a:latin typeface="Cambria" charset="0"/>
              </a:rPr>
              <a:t>Language clarity</a:t>
            </a:r>
          </a:p>
          <a:p>
            <a:pPr marL="460375" lvl="1" indent="-457200" defTabSz="912813">
              <a:spcBef>
                <a:spcPts val="0"/>
              </a:spcBef>
              <a:spcAft>
                <a:spcPts val="1200"/>
              </a:spcAft>
              <a:buFont typeface="Wingdings 2"/>
              <a:buChar char=""/>
              <a:defRPr/>
            </a:pPr>
            <a:r>
              <a:rPr lang="en-US" dirty="0">
                <a:solidFill>
                  <a:srgbClr val="6E0000"/>
                </a:solidFill>
                <a:latin typeface="Cambria" charset="0"/>
              </a:rPr>
              <a:t>Prior knowledge demands</a:t>
            </a:r>
          </a:p>
        </p:txBody>
      </p:sp>
      <p:grpSp>
        <p:nvGrpSpPr>
          <p:cNvPr id="344069" name="Group 2"/>
          <p:cNvGrpSpPr>
            <a:grpSpLocks/>
          </p:cNvGrpSpPr>
          <p:nvPr/>
        </p:nvGrpSpPr>
        <p:grpSpPr bwMode="auto">
          <a:xfrm>
            <a:off x="2362200" y="2438401"/>
            <a:ext cx="2857500" cy="2747963"/>
            <a:chOff x="838200" y="2438400"/>
            <a:chExt cx="2857499" cy="2747962"/>
          </a:xfrm>
        </p:grpSpPr>
        <p:sp>
          <p:nvSpPr>
            <p:cNvPr id="38" name="Isosceles Triangle 22"/>
            <p:cNvSpPr>
              <a:spLocks noChangeArrowheads="1"/>
            </p:cNvSpPr>
            <p:nvPr/>
          </p:nvSpPr>
          <p:spPr bwMode="auto">
            <a:xfrm rot="7297754">
              <a:off x="491331" y="3429794"/>
              <a:ext cx="2741612" cy="758825"/>
            </a:xfrm>
            <a:prstGeom prst="triangle">
              <a:avLst>
                <a:gd name="adj" fmla="val 50000"/>
              </a:avLst>
            </a:prstGeom>
            <a:solidFill>
              <a:srgbClr val="F4CE03"/>
            </a:solidFill>
            <a:ln>
              <a:noFill/>
            </a:ln>
            <a:extLst/>
          </p:spPr>
          <p:txBody>
            <a:bodyPr wrap="none" anchor="ctr"/>
            <a:lstStyle/>
            <a:p>
              <a:pPr algn="ctr">
                <a:defRPr/>
              </a:pPr>
              <a:endParaRPr lang="en-US" kern="0">
                <a:solidFill>
                  <a:srgbClr val="F4CE03"/>
                </a:solidFill>
              </a:endParaRPr>
            </a:p>
          </p:txBody>
        </p:sp>
        <p:sp>
          <p:nvSpPr>
            <p:cNvPr id="39" name="TextBox 18"/>
            <p:cNvSpPr txBox="1">
              <a:spLocks noChangeArrowheads="1"/>
            </p:cNvSpPr>
            <p:nvPr/>
          </p:nvSpPr>
          <p:spPr bwMode="auto">
            <a:xfrm rot="18093240">
              <a:off x="1000918" y="3542507"/>
              <a:ext cx="1522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b="1" kern="0" dirty="0">
                  <a:latin typeface="Cambria"/>
                  <a:cs typeface="Cambria"/>
                </a:rPr>
                <a:t>Qualitative</a:t>
              </a:r>
            </a:p>
          </p:txBody>
        </p:sp>
        <p:sp>
          <p:nvSpPr>
            <p:cNvPr id="43" name="Isosceles Triangle 23"/>
            <p:cNvSpPr>
              <a:spLocks noChangeArrowheads="1"/>
            </p:cNvSpPr>
            <p:nvPr/>
          </p:nvSpPr>
          <p:spPr bwMode="auto">
            <a:xfrm rot="14352476" flipH="1">
              <a:off x="1304926" y="3435350"/>
              <a:ext cx="2743199" cy="758825"/>
            </a:xfrm>
            <a:prstGeom prst="triangle">
              <a:avLst>
                <a:gd name="adj" fmla="val 50000"/>
              </a:avLst>
            </a:prstGeom>
            <a:solidFill>
              <a:schemeClr val="bg1">
                <a:lumMod val="85000"/>
              </a:schemeClr>
            </a:solidFill>
            <a:ln>
              <a:noFill/>
            </a:ln>
            <a:extLst/>
          </p:spPr>
          <p:txBody>
            <a:bodyPr wrap="none" anchor="ctr"/>
            <a:lstStyle/>
            <a:p>
              <a:pPr algn="ctr">
                <a:defRPr/>
              </a:pPr>
              <a:endParaRPr lang="en-US" kern="0">
                <a:solidFill>
                  <a:schemeClr val="bg1">
                    <a:lumMod val="75000"/>
                  </a:schemeClr>
                </a:solidFill>
              </a:endParaRPr>
            </a:p>
          </p:txBody>
        </p:sp>
        <p:sp>
          <p:nvSpPr>
            <p:cNvPr id="44" name="TextBox 19"/>
            <p:cNvSpPr txBox="1">
              <a:spLocks noChangeArrowheads="1"/>
            </p:cNvSpPr>
            <p:nvPr/>
          </p:nvSpPr>
          <p:spPr bwMode="auto">
            <a:xfrm rot="3558274">
              <a:off x="2080419" y="3540919"/>
              <a:ext cx="152399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b="1" kern="0" dirty="0">
                  <a:solidFill>
                    <a:schemeClr val="bg1">
                      <a:lumMod val="50000"/>
                    </a:schemeClr>
                  </a:solidFill>
                  <a:latin typeface="Cambria"/>
                  <a:cs typeface="Cambria"/>
                </a:rPr>
                <a:t>Quantitative</a:t>
              </a:r>
            </a:p>
          </p:txBody>
        </p:sp>
        <p:sp>
          <p:nvSpPr>
            <p:cNvPr id="48" name="Isosceles Triangle 21"/>
            <p:cNvSpPr>
              <a:spLocks noChangeArrowheads="1"/>
            </p:cNvSpPr>
            <p:nvPr/>
          </p:nvSpPr>
          <p:spPr bwMode="auto">
            <a:xfrm>
              <a:off x="838200" y="4110037"/>
              <a:ext cx="2857499" cy="758825"/>
            </a:xfrm>
            <a:prstGeom prst="triangle">
              <a:avLst>
                <a:gd name="adj" fmla="val 50000"/>
              </a:avLst>
            </a:prstGeom>
            <a:solidFill>
              <a:schemeClr val="accent3">
                <a:lumMod val="85000"/>
              </a:schemeClr>
            </a:solidFill>
            <a:ln>
              <a:noFill/>
            </a:ln>
            <a:extLst/>
          </p:spPr>
          <p:txBody>
            <a:bodyPr wrap="none" anchor="ctr"/>
            <a:lstStyle/>
            <a:p>
              <a:pPr algn="ctr">
                <a:defRPr/>
              </a:pPr>
              <a:endParaRPr lang="en-US" kern="0">
                <a:solidFill>
                  <a:srgbClr val="BFBFBF"/>
                </a:solidFill>
              </a:endParaRPr>
            </a:p>
          </p:txBody>
        </p:sp>
        <p:sp>
          <p:nvSpPr>
            <p:cNvPr id="49" name="TextBox 20"/>
            <p:cNvSpPr txBox="1">
              <a:spLocks noChangeArrowheads="1"/>
            </p:cNvSpPr>
            <p:nvPr/>
          </p:nvSpPr>
          <p:spPr bwMode="auto">
            <a:xfrm>
              <a:off x="1219200" y="4460874"/>
              <a:ext cx="213359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b="1" kern="0" dirty="0">
                  <a:solidFill>
                    <a:schemeClr val="accent3">
                      <a:lumMod val="50000"/>
                    </a:schemeClr>
                  </a:solidFill>
                  <a:latin typeface="Cambria"/>
                  <a:cs typeface="Cambria"/>
                </a:rPr>
                <a:t>Reader and Task</a:t>
              </a:r>
            </a:p>
          </p:txBody>
        </p:sp>
      </p:grpSp>
    </p:spTree>
    <p:extLst>
      <p:ext uri="{BB962C8B-B14F-4D97-AF65-F5344CB8AC3E}">
        <p14:creationId xmlns:p14="http://schemas.microsoft.com/office/powerpoint/2010/main" val="171706754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1064" y="0"/>
            <a:ext cx="59769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6115" name="TextBox 3"/>
          <p:cNvSpPr txBox="1">
            <a:spLocks noChangeArrowheads="1"/>
          </p:cNvSpPr>
          <p:nvPr/>
        </p:nvSpPr>
        <p:spPr bwMode="auto">
          <a:xfrm>
            <a:off x="1071002" y="2210455"/>
            <a:ext cx="2716212" cy="1754326"/>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600" b="1" dirty="0">
                <a:solidFill>
                  <a:srgbClr val="0070C0"/>
                </a:solidFill>
              </a:rPr>
              <a:t> Qualitative Measures Resource </a:t>
            </a:r>
          </a:p>
        </p:txBody>
      </p:sp>
    </p:spTree>
    <p:extLst>
      <p:ext uri="{BB962C8B-B14F-4D97-AF65-F5344CB8AC3E}">
        <p14:creationId xmlns:p14="http://schemas.microsoft.com/office/powerpoint/2010/main" val="1951007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713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ECC1CB4-FDE2-45BA-B08F-4F49C9EE6D9F}" type="slidenum">
              <a:rPr lang="en-US" smtClean="0">
                <a:solidFill>
                  <a:srgbClr val="898989"/>
                </a:solidFill>
                <a:ea typeface="MS PGothic" pitchFamily="34" charset="-128"/>
              </a:rPr>
              <a:pPr eaLnBrk="1" hangingPunct="1"/>
              <a:t>44</a:t>
            </a:fld>
            <a:endParaRPr lang="en-US">
              <a:solidFill>
                <a:srgbClr val="898989"/>
              </a:solidFill>
              <a:ea typeface="MS PGothic" pitchFamily="34" charset="-128"/>
            </a:endParaRPr>
          </a:p>
        </p:txBody>
      </p:sp>
      <p:sp>
        <p:nvSpPr>
          <p:cNvPr id="347139" name="Rectangle 2"/>
          <p:cNvSpPr>
            <a:spLocks noGrp="1" noChangeArrowheads="1"/>
          </p:cNvSpPr>
          <p:nvPr>
            <p:ph type="title" idx="4294967295"/>
          </p:nvPr>
        </p:nvSpPr>
        <p:spPr>
          <a:xfrm>
            <a:off x="1838326" y="269875"/>
            <a:ext cx="8583613" cy="1219200"/>
          </a:xfrm>
          <a:solidFill>
            <a:srgbClr val="0070C0"/>
          </a:solidFill>
          <a:ln w="38100">
            <a:solidFill>
              <a:schemeClr val="bg2"/>
            </a:solidFill>
            <a:miter lim="800000"/>
            <a:headEnd/>
            <a:tailEnd/>
          </a:ln>
        </p:spPr>
        <p:txBody>
          <a:bodyPr/>
          <a:lstStyle/>
          <a:p>
            <a:pPr eaLnBrk="1" hangingPunct="1"/>
            <a:r>
              <a:rPr lang="en-US" sz="3600" b="1">
                <a:solidFill>
                  <a:schemeClr val="bg1"/>
                </a:solidFill>
                <a:latin typeface="Cambria" pitchFamily="18" charset="0"/>
              </a:rPr>
              <a:t>Step 3: Reader and Task Considerations</a:t>
            </a:r>
          </a:p>
        </p:txBody>
      </p:sp>
      <p:sp>
        <p:nvSpPr>
          <p:cNvPr id="16387" name="Rectangle 3"/>
          <p:cNvSpPr>
            <a:spLocks noGrp="1" noChangeArrowheads="1"/>
          </p:cNvSpPr>
          <p:nvPr>
            <p:ph type="body" idx="4294967295"/>
          </p:nvPr>
        </p:nvSpPr>
        <p:spPr>
          <a:xfrm>
            <a:off x="6219825" y="1938338"/>
            <a:ext cx="4038600" cy="4343400"/>
          </a:xfrm>
        </p:spPr>
        <p:txBody>
          <a:bodyPr>
            <a:normAutofit/>
          </a:bodyPr>
          <a:lstStyle/>
          <a:p>
            <a:pPr marL="3175" lvl="1" indent="0" defTabSz="912813">
              <a:spcBef>
                <a:spcPts val="0"/>
              </a:spcBef>
              <a:buNone/>
              <a:defRPr/>
            </a:pPr>
            <a:r>
              <a:rPr lang="en-US" b="1" dirty="0">
                <a:solidFill>
                  <a:srgbClr val="0070C0"/>
                </a:solidFill>
                <a:latin typeface="Cambria" charset="0"/>
              </a:rPr>
              <a:t>Considerations such as:</a:t>
            </a:r>
          </a:p>
          <a:p>
            <a:pPr marL="460375" lvl="1" indent="-457200" defTabSz="912813">
              <a:spcBef>
                <a:spcPts val="0"/>
              </a:spcBef>
              <a:spcAft>
                <a:spcPts val="1200"/>
              </a:spcAft>
              <a:buFont typeface="Wingdings 2"/>
              <a:buChar char=""/>
              <a:defRPr/>
            </a:pPr>
            <a:r>
              <a:rPr lang="en-US" dirty="0">
                <a:solidFill>
                  <a:srgbClr val="0070C0"/>
                </a:solidFill>
                <a:latin typeface="Cambria" charset="0"/>
              </a:rPr>
              <a:t>Motivation</a:t>
            </a:r>
          </a:p>
          <a:p>
            <a:pPr marL="460375" lvl="1" indent="-457200" defTabSz="912813">
              <a:spcBef>
                <a:spcPts val="0"/>
              </a:spcBef>
              <a:spcAft>
                <a:spcPts val="1200"/>
              </a:spcAft>
              <a:buFont typeface="Wingdings 2"/>
              <a:buChar char=""/>
              <a:defRPr/>
            </a:pPr>
            <a:r>
              <a:rPr lang="en-US" dirty="0">
                <a:solidFill>
                  <a:srgbClr val="0070C0"/>
                </a:solidFill>
                <a:latin typeface="Cambria" charset="0"/>
              </a:rPr>
              <a:t>Knowledge and experience</a:t>
            </a:r>
          </a:p>
          <a:p>
            <a:pPr marL="460375" lvl="1" indent="-457200" defTabSz="912813">
              <a:spcBef>
                <a:spcPts val="0"/>
              </a:spcBef>
              <a:spcAft>
                <a:spcPts val="1200"/>
              </a:spcAft>
              <a:buFont typeface="Wingdings 2"/>
              <a:buChar char=""/>
              <a:defRPr/>
            </a:pPr>
            <a:r>
              <a:rPr lang="en-US" dirty="0">
                <a:solidFill>
                  <a:srgbClr val="0070C0"/>
                </a:solidFill>
                <a:latin typeface="Cambria" charset="0"/>
              </a:rPr>
              <a:t>Purpose for reading</a:t>
            </a:r>
          </a:p>
          <a:p>
            <a:pPr marL="460375" lvl="1" indent="-457200" defTabSz="912813">
              <a:spcBef>
                <a:spcPts val="0"/>
              </a:spcBef>
              <a:spcAft>
                <a:spcPts val="1200"/>
              </a:spcAft>
              <a:buFont typeface="Wingdings 2"/>
              <a:buChar char=""/>
              <a:defRPr/>
            </a:pPr>
            <a:r>
              <a:rPr lang="en-US" dirty="0">
                <a:solidFill>
                  <a:srgbClr val="0070C0"/>
                </a:solidFill>
                <a:latin typeface="Cambria" charset="0"/>
              </a:rPr>
              <a:t>Complexity of task assigned regarding text</a:t>
            </a:r>
          </a:p>
          <a:p>
            <a:pPr marL="460375" lvl="1" indent="-457200" defTabSz="912813">
              <a:spcBef>
                <a:spcPts val="0"/>
              </a:spcBef>
              <a:spcAft>
                <a:spcPts val="1200"/>
              </a:spcAft>
              <a:buFont typeface="Wingdings 2"/>
              <a:buChar char=""/>
              <a:defRPr/>
            </a:pPr>
            <a:r>
              <a:rPr lang="en-US" dirty="0">
                <a:solidFill>
                  <a:srgbClr val="0070C0"/>
                </a:solidFill>
                <a:latin typeface="Cambria" charset="0"/>
              </a:rPr>
              <a:t>Complexity of questions asked regarding text</a:t>
            </a:r>
          </a:p>
        </p:txBody>
      </p:sp>
      <p:sp>
        <p:nvSpPr>
          <p:cNvPr id="38" name="Isosceles Triangle 22"/>
          <p:cNvSpPr>
            <a:spLocks noChangeArrowheads="1"/>
          </p:cNvSpPr>
          <p:nvPr/>
        </p:nvSpPr>
        <p:spPr bwMode="auto">
          <a:xfrm rot="7297754">
            <a:off x="2015332" y="3429795"/>
            <a:ext cx="2741613" cy="758825"/>
          </a:xfrm>
          <a:prstGeom prst="triangle">
            <a:avLst>
              <a:gd name="adj" fmla="val 50000"/>
            </a:avLst>
          </a:prstGeom>
          <a:solidFill>
            <a:schemeClr val="bg1">
              <a:lumMod val="85000"/>
            </a:schemeClr>
          </a:solidFill>
          <a:ln>
            <a:noFill/>
          </a:ln>
          <a:extLst/>
        </p:spPr>
        <p:txBody>
          <a:bodyPr wrap="none" anchor="ctr"/>
          <a:lstStyle/>
          <a:p>
            <a:pPr algn="ctr">
              <a:defRPr/>
            </a:pPr>
            <a:endParaRPr lang="en-US" kern="0">
              <a:solidFill>
                <a:schemeClr val="bg1">
                  <a:lumMod val="85000"/>
                </a:schemeClr>
              </a:solidFill>
            </a:endParaRPr>
          </a:p>
        </p:txBody>
      </p:sp>
      <p:sp>
        <p:nvSpPr>
          <p:cNvPr id="39" name="TextBox 18"/>
          <p:cNvSpPr txBox="1">
            <a:spLocks noChangeArrowheads="1"/>
          </p:cNvSpPr>
          <p:nvPr/>
        </p:nvSpPr>
        <p:spPr bwMode="auto">
          <a:xfrm rot="18093240">
            <a:off x="2524919" y="3542507"/>
            <a:ext cx="1522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b="1" kern="0" dirty="0">
                <a:solidFill>
                  <a:schemeClr val="bg1">
                    <a:lumMod val="50000"/>
                  </a:schemeClr>
                </a:solidFill>
                <a:latin typeface="Cambria"/>
                <a:cs typeface="Cambria"/>
              </a:rPr>
              <a:t>Qualitative</a:t>
            </a:r>
          </a:p>
        </p:txBody>
      </p:sp>
      <p:sp>
        <p:nvSpPr>
          <p:cNvPr id="43" name="Isosceles Triangle 23"/>
          <p:cNvSpPr>
            <a:spLocks noChangeArrowheads="1"/>
          </p:cNvSpPr>
          <p:nvPr/>
        </p:nvSpPr>
        <p:spPr bwMode="auto">
          <a:xfrm rot="14352476" flipH="1">
            <a:off x="2828926" y="3435351"/>
            <a:ext cx="2743200" cy="758825"/>
          </a:xfrm>
          <a:prstGeom prst="triangle">
            <a:avLst>
              <a:gd name="adj" fmla="val 50000"/>
            </a:avLst>
          </a:prstGeom>
          <a:solidFill>
            <a:schemeClr val="bg1">
              <a:lumMod val="85000"/>
            </a:schemeClr>
          </a:solidFill>
          <a:ln>
            <a:noFill/>
          </a:ln>
          <a:extLst/>
        </p:spPr>
        <p:txBody>
          <a:bodyPr wrap="none" anchor="ctr"/>
          <a:lstStyle/>
          <a:p>
            <a:pPr algn="ctr">
              <a:defRPr/>
            </a:pPr>
            <a:endParaRPr lang="en-US" kern="0">
              <a:solidFill>
                <a:schemeClr val="bg1">
                  <a:lumMod val="75000"/>
                </a:schemeClr>
              </a:solidFill>
            </a:endParaRPr>
          </a:p>
        </p:txBody>
      </p:sp>
      <p:sp>
        <p:nvSpPr>
          <p:cNvPr id="44" name="TextBox 19"/>
          <p:cNvSpPr txBox="1">
            <a:spLocks noChangeArrowheads="1"/>
          </p:cNvSpPr>
          <p:nvPr/>
        </p:nvSpPr>
        <p:spPr bwMode="auto">
          <a:xfrm rot="3558274">
            <a:off x="3604419" y="3540919"/>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b="1" kern="0" dirty="0">
                <a:solidFill>
                  <a:schemeClr val="bg1">
                    <a:lumMod val="50000"/>
                  </a:schemeClr>
                </a:solidFill>
                <a:latin typeface="Cambria"/>
                <a:cs typeface="Cambria"/>
              </a:rPr>
              <a:t>Quantitative</a:t>
            </a:r>
          </a:p>
        </p:txBody>
      </p:sp>
      <p:sp>
        <p:nvSpPr>
          <p:cNvPr id="48" name="Isosceles Triangle 21"/>
          <p:cNvSpPr>
            <a:spLocks noChangeArrowheads="1"/>
          </p:cNvSpPr>
          <p:nvPr/>
        </p:nvSpPr>
        <p:spPr bwMode="auto">
          <a:xfrm>
            <a:off x="2362200" y="4110039"/>
            <a:ext cx="2857500" cy="758825"/>
          </a:xfrm>
          <a:prstGeom prst="triangle">
            <a:avLst>
              <a:gd name="adj" fmla="val 50000"/>
            </a:avLst>
          </a:prstGeom>
          <a:solidFill>
            <a:srgbClr val="2E7084"/>
          </a:solidFill>
          <a:ln>
            <a:noFill/>
          </a:ln>
          <a:extLst/>
        </p:spPr>
        <p:txBody>
          <a:bodyPr wrap="none" anchor="ctr"/>
          <a:lstStyle/>
          <a:p>
            <a:pPr algn="ctr">
              <a:defRPr/>
            </a:pPr>
            <a:endParaRPr lang="en-US" kern="0">
              <a:solidFill>
                <a:srgbClr val="BFBFBF"/>
              </a:solidFill>
            </a:endParaRPr>
          </a:p>
        </p:txBody>
      </p:sp>
      <p:sp>
        <p:nvSpPr>
          <p:cNvPr id="49" name="TextBox 20"/>
          <p:cNvSpPr txBox="1">
            <a:spLocks noChangeArrowheads="1"/>
          </p:cNvSpPr>
          <p:nvPr/>
        </p:nvSpPr>
        <p:spPr bwMode="auto">
          <a:xfrm>
            <a:off x="2743200" y="4460875"/>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b="1" kern="0" dirty="0">
                <a:latin typeface="Cambria"/>
                <a:cs typeface="Cambria"/>
              </a:rPr>
              <a:t>Reader and Task</a:t>
            </a:r>
          </a:p>
        </p:txBody>
      </p:sp>
    </p:spTree>
    <p:extLst>
      <p:ext uri="{BB962C8B-B14F-4D97-AF65-F5344CB8AC3E}">
        <p14:creationId xmlns:p14="http://schemas.microsoft.com/office/powerpoint/2010/main" val="150727478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76" y="648164"/>
            <a:ext cx="12084424" cy="815788"/>
          </a:xfrm>
        </p:spPr>
        <p:txBody>
          <a:bodyPr>
            <a:noAutofit/>
          </a:bodyPr>
          <a:lstStyle/>
          <a:p>
            <a:pPr algn="ctr"/>
            <a:r>
              <a:rPr lang="en-US" sz="4000" dirty="0">
                <a:solidFill>
                  <a:schemeClr val="tx1"/>
                </a:solidFill>
                <a:latin typeface="Calibri" panose="020F0502020204030204" pitchFamily="34" charset="0"/>
              </a:rPr>
              <a:t>Matching Reader, Task, and Text</a:t>
            </a:r>
            <a:br>
              <a:rPr lang="en-US" sz="4000" dirty="0">
                <a:solidFill>
                  <a:schemeClr val="tx1"/>
                </a:solidFill>
                <a:latin typeface="Calibri" panose="020F0502020204030204" pitchFamily="34" charset="0"/>
              </a:rPr>
            </a:br>
            <a:endParaRPr lang="en-US" sz="4000" dirty="0">
              <a:solidFill>
                <a:schemeClr val="tx1"/>
              </a:solidFill>
              <a:latin typeface="Calibri" panose="020F0502020204030204" pitchFamily="34" charset="0"/>
            </a:endParaRPr>
          </a:p>
        </p:txBody>
      </p:sp>
      <p:pic>
        <p:nvPicPr>
          <p:cNvPr id="4" name="Content Placeholder 3"/>
          <p:cNvPicPr>
            <a:picLocks noGrp="1" noChangeAspect="1"/>
          </p:cNvPicPr>
          <p:nvPr>
            <p:ph sz="quarter" idx="1"/>
          </p:nvPr>
        </p:nvPicPr>
        <p:blipFill>
          <a:blip r:embed="rId3"/>
          <a:stretch>
            <a:fillRect/>
          </a:stretch>
        </p:blipFill>
        <p:spPr>
          <a:xfrm>
            <a:off x="430305" y="2703346"/>
            <a:ext cx="10031507" cy="5001819"/>
          </a:xfrm>
          <a:prstGeom prst="rect">
            <a:avLst/>
          </a:prstGeom>
        </p:spPr>
      </p:pic>
      <p:pic>
        <p:nvPicPr>
          <p:cNvPr id="5" name="Picture 4" descr="http://teachingbooks.net/images/triangle-bluehighlight3.gif"/>
          <p:cNvPicPr/>
          <p:nvPr/>
        </p:nvPicPr>
        <p:blipFill>
          <a:blip r:embed="rId4">
            <a:extLst>
              <a:ext uri="{28A0092B-C50C-407E-A947-70E740481C1C}">
                <a14:useLocalDpi xmlns:a14="http://schemas.microsoft.com/office/drawing/2010/main" val="0"/>
              </a:ext>
            </a:extLst>
          </a:blip>
          <a:srcRect/>
          <a:stretch>
            <a:fillRect/>
          </a:stretch>
        </p:blipFill>
        <p:spPr bwMode="auto">
          <a:xfrm>
            <a:off x="9408458" y="4209172"/>
            <a:ext cx="2783542" cy="2500910"/>
          </a:xfrm>
          <a:prstGeom prst="rect">
            <a:avLst/>
          </a:prstGeom>
          <a:noFill/>
          <a:ln>
            <a:noFill/>
          </a:ln>
        </p:spPr>
      </p:pic>
      <p:sp>
        <p:nvSpPr>
          <p:cNvPr id="6" name="Rectangle 5"/>
          <p:cNvSpPr/>
          <p:nvPr/>
        </p:nvSpPr>
        <p:spPr>
          <a:xfrm>
            <a:off x="107577" y="1605154"/>
            <a:ext cx="11873753" cy="1384995"/>
          </a:xfrm>
          <a:prstGeom prst="rect">
            <a:avLst/>
          </a:prstGeom>
        </p:spPr>
        <p:txBody>
          <a:bodyPr wrap="square">
            <a:spAutoFit/>
          </a:bodyPr>
          <a:lstStyle/>
          <a:p>
            <a:pPr algn="ctr"/>
            <a:r>
              <a:rPr lang="en-US" sz="2800" b="1" dirty="0">
                <a:solidFill>
                  <a:schemeClr val="bg2">
                    <a:lumMod val="50000"/>
                  </a:schemeClr>
                </a:solidFill>
                <a:latin typeface="Calibri" panose="020F0502020204030204" pitchFamily="34" charset="0"/>
              </a:rPr>
              <a:t>Utilize your professional judgement and instructional goals for each specific text to design lessons based on your knowledge of students' individual needs.</a:t>
            </a:r>
            <a:br>
              <a:rPr lang="en-US" sz="2800" b="1" dirty="0">
                <a:solidFill>
                  <a:schemeClr val="bg2">
                    <a:lumMod val="50000"/>
                  </a:schemeClr>
                </a:solidFill>
                <a:latin typeface="Calibri" panose="020F0502020204030204" pitchFamily="34" charset="0"/>
              </a:rPr>
            </a:br>
            <a:endParaRPr lang="en-US" sz="2800" b="1" dirty="0">
              <a:solidFill>
                <a:schemeClr val="bg2">
                  <a:lumMod val="50000"/>
                </a:schemeClr>
              </a:solidFill>
            </a:endParaRPr>
          </a:p>
        </p:txBody>
      </p:sp>
    </p:spTree>
    <p:extLst>
      <p:ext uri="{BB962C8B-B14F-4D97-AF65-F5344CB8AC3E}">
        <p14:creationId xmlns:p14="http://schemas.microsoft.com/office/powerpoint/2010/main" val="36182373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txBox="1">
            <a:spLocks noChangeArrowheads="1"/>
          </p:cNvSpPr>
          <p:nvPr/>
        </p:nvSpPr>
        <p:spPr bwMode="auto">
          <a:xfrm>
            <a:off x="1981200" y="122510"/>
            <a:ext cx="8229600" cy="1143000"/>
          </a:xfrm>
          <a:prstGeom prst="rect">
            <a:avLst/>
          </a:prstGeom>
          <a:solidFill>
            <a:srgbClr val="0070C0"/>
          </a:solidFill>
          <a:ln w="38100">
            <a:solidFill>
              <a:schemeClr val="bg2"/>
            </a:solidFill>
            <a:miter lim="800000"/>
            <a:headEnd/>
            <a:tailEnd/>
          </a:ln>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3600" b="1" dirty="0">
                <a:solidFill>
                  <a:schemeClr val="bg1"/>
                </a:solidFill>
                <a:latin typeface="Cambria" pitchFamily="18" charset="0"/>
                <a:ea typeface="MS PGothic" pitchFamily="34" charset="-128"/>
                <a:cs typeface="Cambria" pitchFamily="18" charset="0"/>
              </a:rPr>
              <a:t>Step 4: Recommended Placement</a:t>
            </a:r>
          </a:p>
        </p:txBody>
      </p:sp>
      <p:sp>
        <p:nvSpPr>
          <p:cNvPr id="349187" name="TextBox 1"/>
          <p:cNvSpPr txBox="1">
            <a:spLocks noChangeArrowheads="1"/>
          </p:cNvSpPr>
          <p:nvPr/>
        </p:nvSpPr>
        <p:spPr bwMode="auto">
          <a:xfrm>
            <a:off x="5689352" y="2171100"/>
            <a:ext cx="4419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dirty="0">
                <a:solidFill>
                  <a:srgbClr val="0070C0"/>
                </a:solidFill>
                <a:latin typeface="Cambria" pitchFamily="18" charset="0"/>
              </a:rPr>
              <a:t>After reflecting upon all three legs of the text complexity model we can make a final recommendation of placement within a text and begin to document our thinking for future reference.</a:t>
            </a:r>
          </a:p>
        </p:txBody>
      </p:sp>
      <p:grpSp>
        <p:nvGrpSpPr>
          <p:cNvPr id="349188" name="Group 4"/>
          <p:cNvGrpSpPr>
            <a:grpSpLocks/>
          </p:cNvGrpSpPr>
          <p:nvPr/>
        </p:nvGrpSpPr>
        <p:grpSpPr bwMode="auto">
          <a:xfrm>
            <a:off x="2346512" y="2095835"/>
            <a:ext cx="2857500" cy="2747963"/>
            <a:chOff x="5600701" y="2662238"/>
            <a:chExt cx="2857499" cy="2747962"/>
          </a:xfrm>
        </p:grpSpPr>
        <p:sp>
          <p:nvSpPr>
            <p:cNvPr id="40" name="Isosceles Triangle 21"/>
            <p:cNvSpPr>
              <a:spLocks noChangeArrowheads="1"/>
            </p:cNvSpPr>
            <p:nvPr/>
          </p:nvSpPr>
          <p:spPr bwMode="auto">
            <a:xfrm>
              <a:off x="5600701" y="4333875"/>
              <a:ext cx="2857499" cy="758825"/>
            </a:xfrm>
            <a:prstGeom prst="triangle">
              <a:avLst>
                <a:gd name="adj" fmla="val 50000"/>
              </a:avLst>
            </a:prstGeom>
            <a:solidFill>
              <a:srgbClr val="2E7084"/>
            </a:solidFill>
            <a:ln>
              <a:noFill/>
            </a:ln>
            <a:extLst/>
          </p:spPr>
          <p:txBody>
            <a:bodyPr wrap="none" anchor="ctr"/>
            <a:lstStyle/>
            <a:p>
              <a:pPr algn="ctr">
                <a:defRPr/>
              </a:pPr>
              <a:endParaRPr lang="en-US" kern="0">
                <a:solidFill>
                  <a:sysClr val="windowText" lastClr="000000"/>
                </a:solidFill>
              </a:endParaRPr>
            </a:p>
          </p:txBody>
        </p:sp>
        <p:grpSp>
          <p:nvGrpSpPr>
            <p:cNvPr id="349191" name="Group 3"/>
            <p:cNvGrpSpPr>
              <a:grpSpLocks/>
            </p:cNvGrpSpPr>
            <p:nvPr/>
          </p:nvGrpSpPr>
          <p:grpSpPr bwMode="auto">
            <a:xfrm>
              <a:off x="5981703" y="2662238"/>
              <a:ext cx="2133600" cy="2747962"/>
              <a:chOff x="5981703" y="2662238"/>
              <a:chExt cx="2133600" cy="2747962"/>
            </a:xfrm>
          </p:grpSpPr>
          <p:grpSp>
            <p:nvGrpSpPr>
              <p:cNvPr id="349192" name="Group 8"/>
              <p:cNvGrpSpPr>
                <a:grpSpLocks/>
              </p:cNvGrpSpPr>
              <p:nvPr/>
            </p:nvGrpSpPr>
            <p:grpSpPr bwMode="auto">
              <a:xfrm>
                <a:off x="6245027" y="2662238"/>
                <a:ext cx="759021" cy="2741613"/>
                <a:chOff x="6502206" y="2419049"/>
                <a:chExt cx="759019" cy="2741913"/>
              </a:xfrm>
            </p:grpSpPr>
            <p:sp>
              <p:nvSpPr>
                <p:cNvPr id="35" name="Isosceles Triangle 22"/>
                <p:cNvSpPr>
                  <a:spLocks noChangeArrowheads="1"/>
                </p:cNvSpPr>
                <p:nvPr/>
              </p:nvSpPr>
              <p:spPr bwMode="auto">
                <a:xfrm rot="7297754">
                  <a:off x="5510860" y="3410593"/>
                  <a:ext cx="2741912" cy="758823"/>
                </a:xfrm>
                <a:prstGeom prst="triangle">
                  <a:avLst>
                    <a:gd name="adj" fmla="val 50000"/>
                  </a:avLst>
                </a:prstGeom>
                <a:solidFill>
                  <a:srgbClr val="FFCC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defRPr/>
                  </a:pPr>
                  <a:endParaRPr lang="en-US" kern="0">
                    <a:solidFill>
                      <a:sysClr val="windowText" lastClr="000000"/>
                    </a:solidFill>
                  </a:endParaRPr>
                </a:p>
              </p:txBody>
            </p:sp>
            <p:sp>
              <p:nvSpPr>
                <p:cNvPr id="36" name="TextBox 18"/>
                <p:cNvSpPr txBox="1">
                  <a:spLocks noChangeArrowheads="1"/>
                </p:cNvSpPr>
                <p:nvPr/>
              </p:nvSpPr>
              <p:spPr bwMode="auto">
                <a:xfrm rot="-3649141">
                  <a:off x="6020514" y="3523297"/>
                  <a:ext cx="1522579" cy="368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b="1" kern="0" dirty="0">
                      <a:solidFill>
                        <a:sysClr val="windowText" lastClr="000000"/>
                      </a:solidFill>
                      <a:latin typeface="Cambria"/>
                      <a:cs typeface="Cambria"/>
                    </a:rPr>
                    <a:t>Qualitative</a:t>
                  </a:r>
                </a:p>
              </p:txBody>
            </p:sp>
          </p:grpSp>
          <p:grpSp>
            <p:nvGrpSpPr>
              <p:cNvPr id="349193" name="Group 11"/>
              <p:cNvGrpSpPr>
                <a:grpSpLocks/>
              </p:cNvGrpSpPr>
              <p:nvPr/>
            </p:nvGrpSpPr>
            <p:grpSpPr bwMode="auto">
              <a:xfrm>
                <a:off x="7059482" y="2666769"/>
                <a:ext cx="758956" cy="2743431"/>
                <a:chOff x="7316234" y="2424113"/>
                <a:chExt cx="758945" cy="2743197"/>
              </a:xfrm>
            </p:grpSpPr>
            <p:sp>
              <p:nvSpPr>
                <p:cNvPr id="38" name="Isosceles Triangle 23"/>
                <p:cNvSpPr>
                  <a:spLocks noChangeArrowheads="1"/>
                </p:cNvSpPr>
                <p:nvPr/>
              </p:nvSpPr>
              <p:spPr bwMode="auto">
                <a:xfrm rot="14352476" flipH="1">
                  <a:off x="6324290" y="3416420"/>
                  <a:ext cx="2742965" cy="758814"/>
                </a:xfrm>
                <a:prstGeom prst="triangle">
                  <a:avLst>
                    <a:gd name="adj" fmla="val 50000"/>
                  </a:avLst>
                </a:prstGeom>
                <a:solidFill>
                  <a:srgbClr val="DD4F2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defRPr/>
                  </a:pPr>
                  <a:endParaRPr lang="en-US" kern="0">
                    <a:solidFill>
                      <a:sysClr val="windowText" lastClr="000000"/>
                    </a:solidFill>
                  </a:endParaRPr>
                </a:p>
              </p:txBody>
            </p:sp>
            <p:sp>
              <p:nvSpPr>
                <p:cNvPr id="39" name="TextBox 19"/>
                <p:cNvSpPr txBox="1">
                  <a:spLocks noChangeArrowheads="1"/>
                </p:cNvSpPr>
                <p:nvPr/>
              </p:nvSpPr>
              <p:spPr bwMode="auto">
                <a:xfrm rot="3558274">
                  <a:off x="7099728" y="3521994"/>
                  <a:ext cx="1523869" cy="369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b="1" kern="0" dirty="0">
                      <a:solidFill>
                        <a:sysClr val="windowText" lastClr="000000"/>
                      </a:solidFill>
                      <a:latin typeface="Cambria"/>
                      <a:cs typeface="Cambria"/>
                    </a:rPr>
                    <a:t>Quantitative</a:t>
                  </a:r>
                </a:p>
              </p:txBody>
            </p:sp>
          </p:grpSp>
          <p:sp>
            <p:nvSpPr>
              <p:cNvPr id="41" name="TextBox 20"/>
              <p:cNvSpPr txBox="1">
                <a:spLocks noChangeArrowheads="1"/>
              </p:cNvSpPr>
              <p:nvPr/>
            </p:nvSpPr>
            <p:spPr bwMode="auto">
              <a:xfrm>
                <a:off x="5981701" y="4684712"/>
                <a:ext cx="213359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b="1" kern="0" dirty="0">
                    <a:solidFill>
                      <a:sysClr val="windowText" lastClr="000000"/>
                    </a:solidFill>
                    <a:latin typeface="Cambria"/>
                    <a:cs typeface="Cambria"/>
                  </a:rPr>
                  <a:t>Reader and Task</a:t>
                </a:r>
              </a:p>
            </p:txBody>
          </p:sp>
        </p:grpSp>
      </p:grpSp>
      <p:sp>
        <p:nvSpPr>
          <p:cNvPr id="34918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1797A0E-FFA7-4E39-92D4-8CE18958787A}" type="slidenum">
              <a:rPr lang="en-US" smtClean="0">
                <a:solidFill>
                  <a:srgbClr val="898989"/>
                </a:solidFill>
                <a:ea typeface="MS PGothic" pitchFamily="34" charset="-128"/>
              </a:rPr>
              <a:pPr eaLnBrk="1" hangingPunct="1"/>
              <a:t>46</a:t>
            </a:fld>
            <a:endParaRPr lang="en-US">
              <a:solidFill>
                <a:srgbClr val="898989"/>
              </a:solidFill>
              <a:ea typeface="MS PGothic" pitchFamily="34" charset="-128"/>
            </a:endParaRPr>
          </a:p>
        </p:txBody>
      </p:sp>
      <p:sp>
        <p:nvSpPr>
          <p:cNvPr id="15" name="TextBox 14"/>
          <p:cNvSpPr txBox="1"/>
          <p:nvPr/>
        </p:nvSpPr>
        <p:spPr>
          <a:xfrm>
            <a:off x="3117661" y="5392323"/>
            <a:ext cx="5637634" cy="1015663"/>
          </a:xfrm>
          <a:prstGeom prst="rect">
            <a:avLst/>
          </a:prstGeom>
          <a:solidFill>
            <a:srgbClr val="92D050"/>
          </a:solidFill>
        </p:spPr>
        <p:txBody>
          <a:bodyPr wrap="square" rtlCol="0">
            <a:spAutoFit/>
          </a:bodyPr>
          <a:lstStyle/>
          <a:p>
            <a:pPr algn="ctr"/>
            <a:r>
              <a:rPr lang="en-US" sz="2000" b="1" dirty="0">
                <a:latin typeface="Calibri" panose="020F0502020204030204" pitchFamily="34" charset="0"/>
              </a:rPr>
              <a:t>Additional Resource:</a:t>
            </a:r>
          </a:p>
          <a:p>
            <a:pPr algn="ctr"/>
            <a:r>
              <a:rPr lang="en-US" sz="2000" b="1" dirty="0">
                <a:latin typeface="Calibri" panose="020F0502020204030204" pitchFamily="34" charset="0"/>
              </a:rPr>
              <a:t>“What Makes This Text Complex?”</a:t>
            </a:r>
          </a:p>
          <a:p>
            <a:pPr algn="ctr"/>
            <a:r>
              <a:rPr lang="en-US" sz="2000" b="1" dirty="0">
                <a:latin typeface="Calibri" panose="020F0502020204030204" pitchFamily="34" charset="0"/>
              </a:rPr>
              <a:t>achievethecore.org</a:t>
            </a:r>
          </a:p>
        </p:txBody>
      </p:sp>
    </p:spTree>
    <p:extLst>
      <p:ext uri="{BB962C8B-B14F-4D97-AF65-F5344CB8AC3E}">
        <p14:creationId xmlns:p14="http://schemas.microsoft.com/office/powerpoint/2010/main" val="351954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3003" y="189781"/>
            <a:ext cx="8632491" cy="1323439"/>
          </a:xfrm>
          <a:prstGeom prst="rect">
            <a:avLst/>
          </a:prstGeom>
          <a:noFill/>
        </p:spPr>
        <p:txBody>
          <a:bodyPr wrap="none">
            <a:spAutoFit/>
          </a:bodyPr>
          <a:lstStyle/>
          <a:p>
            <a:pPr algn="ctr">
              <a:defRPr/>
            </a:pPr>
            <a:r>
              <a:rPr lang="en-US" sz="8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75000"/>
                  </a:schemeClr>
                </a:solidFill>
                <a:effectLst>
                  <a:outerShdw blurRad="50800" dist="40000" dir="5400000" algn="tl" rotWithShape="0">
                    <a:srgbClr val="000000">
                      <a:shade val="5000"/>
                      <a:satMod val="120000"/>
                      <a:alpha val="33000"/>
                    </a:srgbClr>
                  </a:outerShdw>
                </a:effectLst>
                <a:latin typeface="Arial" charset="0"/>
                <a:cs typeface="Arial" charset="0"/>
              </a:rPr>
              <a:t>BRAIN BREAK!!!</a:t>
            </a:r>
          </a:p>
        </p:txBody>
      </p:sp>
      <p:sp>
        <p:nvSpPr>
          <p:cNvPr id="53252" name="TextBox 3"/>
          <p:cNvSpPr txBox="1">
            <a:spLocks noChangeArrowheads="1"/>
          </p:cNvSpPr>
          <p:nvPr/>
        </p:nvSpPr>
        <p:spPr bwMode="auto">
          <a:xfrm>
            <a:off x="3852862" y="5532951"/>
            <a:ext cx="4495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dirty="0"/>
              <a:t>10 Minutes</a:t>
            </a:r>
          </a:p>
        </p:txBody>
      </p:sp>
      <p:pic>
        <p:nvPicPr>
          <p:cNvPr id="6" name="Picture 5">
            <a:extLst>
              <a:ext uri="{FF2B5EF4-FFF2-40B4-BE49-F238E27FC236}">
                <a16:creationId xmlns:a16="http://schemas.microsoft.com/office/drawing/2014/main" id="{180E2E48-4563-4CD2-BC0E-710552B86C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77403">
            <a:off x="6490923" y="1997797"/>
            <a:ext cx="4719439" cy="3321358"/>
          </a:xfrm>
          <a:prstGeom prst="rect">
            <a:avLst/>
          </a:prstGeom>
          <a:ln w="25400">
            <a:solidFill>
              <a:schemeClr val="tx1"/>
            </a:solidFill>
          </a:ln>
        </p:spPr>
      </p:pic>
      <p:pic>
        <p:nvPicPr>
          <p:cNvPr id="8" name="Picture 7">
            <a:extLst>
              <a:ext uri="{FF2B5EF4-FFF2-40B4-BE49-F238E27FC236}">
                <a16:creationId xmlns:a16="http://schemas.microsoft.com/office/drawing/2014/main" id="{538AD129-88F4-4598-A72E-938D7E759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56341">
            <a:off x="636266" y="1976644"/>
            <a:ext cx="4976384" cy="3250805"/>
          </a:xfrm>
          <a:prstGeom prst="rect">
            <a:avLst/>
          </a:prstGeom>
          <a:ln w="25400">
            <a:solidFill>
              <a:schemeClr val="tx1"/>
            </a:solidFill>
          </a:ln>
        </p:spPr>
      </p:pic>
    </p:spTree>
    <p:extLst>
      <p:ext uri="{BB962C8B-B14F-4D97-AF65-F5344CB8AC3E}">
        <p14:creationId xmlns:p14="http://schemas.microsoft.com/office/powerpoint/2010/main" val="242122974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69576651"/>
              </p:ext>
            </p:extLst>
          </p:nvPr>
        </p:nvGraphicFramePr>
        <p:xfrm>
          <a:off x="814647" y="0"/>
          <a:ext cx="10789919" cy="5852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a:xfrm>
            <a:off x="8077200" y="6096000"/>
            <a:ext cx="1905000" cy="457200"/>
          </a:xfrm>
        </p:spPr>
        <p:txBody>
          <a:bodyPr/>
          <a:lstStyle/>
          <a:p>
            <a:fld id="{3DBE7923-1440-46F2-9D59-E72B9AE1B30B}" type="slidenum">
              <a:rPr lang="en-US" smtClean="0"/>
              <a:pPr/>
              <a:t>48</a:t>
            </a:fld>
            <a:endParaRPr lang="en-US"/>
          </a:p>
        </p:txBody>
      </p:sp>
      <p:sp>
        <p:nvSpPr>
          <p:cNvPr id="6" name="TextBox 5"/>
          <p:cNvSpPr txBox="1"/>
          <p:nvPr/>
        </p:nvSpPr>
        <p:spPr>
          <a:xfrm>
            <a:off x="182879" y="6029980"/>
            <a:ext cx="11687694" cy="461665"/>
          </a:xfrm>
          <a:prstGeom prst="rect">
            <a:avLst/>
          </a:prstGeom>
          <a:solidFill>
            <a:schemeClr val="accent2">
              <a:lumMod val="75000"/>
            </a:schemeClr>
          </a:solidFill>
        </p:spPr>
        <p:txBody>
          <a:bodyPr wrap="square" rtlCol="0">
            <a:spAutoFit/>
          </a:bodyPr>
          <a:lstStyle/>
          <a:p>
            <a:pPr algn="ctr"/>
            <a:r>
              <a:rPr lang="en-US" sz="2400" b="1" dirty="0">
                <a:solidFill>
                  <a:schemeClr val="bg1"/>
                </a:solidFill>
                <a:latin typeface="Calibri" panose="020F0502020204030204" pitchFamily="34" charset="0"/>
              </a:rPr>
              <a:t>Range of Writing: Write routinely for range of tasks, purposes, and audiences (10)</a:t>
            </a:r>
          </a:p>
        </p:txBody>
      </p:sp>
    </p:spTree>
    <p:extLst>
      <p:ext uri="{BB962C8B-B14F-4D97-AF65-F5344CB8AC3E}">
        <p14:creationId xmlns:p14="http://schemas.microsoft.com/office/powerpoint/2010/main" val="37807517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981201" y="2057400"/>
            <a:ext cx="7256463" cy="762000"/>
          </a:xfrm>
        </p:spPr>
        <p:txBody>
          <a:bodyPr/>
          <a:lstStyle/>
          <a:p>
            <a:pPr marL="320040" indent="-320040">
              <a:buClr>
                <a:schemeClr val="accent6">
                  <a:lumMod val="75000"/>
                </a:schemeClr>
              </a:buClr>
              <a:defRPr/>
            </a:pPr>
            <a:r>
              <a:rPr lang="en-US" sz="4000" dirty="0">
                <a:solidFill>
                  <a:schemeClr val="accent1">
                    <a:lumMod val="75000"/>
                  </a:schemeClr>
                </a:solidFill>
              </a:rPr>
              <a:t>From…To…</a:t>
            </a:r>
            <a:r>
              <a:rPr lang="en-US" sz="4000" dirty="0">
                <a:solidFill>
                  <a:schemeClr val="tx2">
                    <a:lumMod val="75000"/>
                  </a:schemeClr>
                </a:solidFill>
              </a:rPr>
              <a:t>	</a:t>
            </a:r>
          </a:p>
        </p:txBody>
      </p:sp>
      <p:graphicFrame>
        <p:nvGraphicFramePr>
          <p:cNvPr id="5" name="Content Placeholder 4"/>
          <p:cNvGraphicFramePr>
            <a:graphicFrameLocks noGrp="1"/>
          </p:cNvGraphicFramePr>
          <p:nvPr>
            <p:ph sz="quarter" idx="4294967295"/>
            <p:extLst>
              <p:ext uri="{D42A27DB-BD31-4B8C-83A1-F6EECF244321}">
                <p14:modId xmlns:p14="http://schemas.microsoft.com/office/powerpoint/2010/main" val="789526185"/>
              </p:ext>
            </p:extLst>
          </p:nvPr>
        </p:nvGraphicFramePr>
        <p:xfrm>
          <a:off x="1906314" y="1981200"/>
          <a:ext cx="8458200" cy="3741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846" name="TextBox 2"/>
          <p:cNvSpPr txBox="1">
            <a:spLocks noChangeArrowheads="1"/>
          </p:cNvSpPr>
          <p:nvPr/>
        </p:nvSpPr>
        <p:spPr bwMode="auto">
          <a:xfrm>
            <a:off x="380998" y="53370"/>
            <a:ext cx="118110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ct val="0"/>
              </a:spcAft>
              <a:buClrTx/>
              <a:buSzTx/>
              <a:buFontTx/>
              <a:buNone/>
            </a:pPr>
            <a:r>
              <a:rPr lang="en-US" altLang="en-US" sz="3600" b="1" dirty="0">
                <a:solidFill>
                  <a:schemeClr val="tx1"/>
                </a:solidFill>
                <a:latin typeface="Calibri" panose="020F0502020204030204" pitchFamily="34" charset="0"/>
                <a:cs typeface="Arial" panose="020B0604020202020204" pitchFamily="34" charset="0"/>
              </a:rPr>
              <a:t>One BIG Change in the Writing Standards: Building Student’s Argumentative Skills from Elementary to Secondary</a:t>
            </a:r>
          </a:p>
        </p:txBody>
      </p:sp>
      <p:sp>
        <p:nvSpPr>
          <p:cNvPr id="7" name="TextBox 6"/>
          <p:cNvSpPr txBox="1"/>
          <p:nvPr/>
        </p:nvSpPr>
        <p:spPr>
          <a:xfrm>
            <a:off x="380999" y="5257800"/>
            <a:ext cx="7216833" cy="1230313"/>
          </a:xfrm>
          <a:prstGeom prst="rect">
            <a:avLst/>
          </a:prstGeom>
          <a:noFill/>
          <a:ln>
            <a:solidFill>
              <a:schemeClr val="tx2">
                <a:alpha val="48000"/>
              </a:schemeClr>
            </a:solidFill>
          </a:ln>
        </p:spPr>
        <p:txBody>
          <a:bodyPr wrap="square">
            <a:spAutoFit/>
          </a:bodyPr>
          <a:lstStyle/>
          <a:p>
            <a:pPr algn="ctr" eaLnBrk="1" hangingPunct="1">
              <a:defRPr/>
            </a:pPr>
            <a:r>
              <a:rPr lang="en-US" sz="2400" b="1" dirty="0">
                <a:solidFill>
                  <a:schemeClr val="tx2"/>
                </a:solidFill>
                <a:latin typeface="Calibri" panose="020F0502020204030204" pitchFamily="34" charset="0"/>
              </a:rPr>
              <a:t>What differentiates argument from opinion?</a:t>
            </a:r>
          </a:p>
          <a:p>
            <a:pPr eaLnBrk="1" hangingPunct="1">
              <a:defRPr/>
            </a:pPr>
            <a:endParaRPr lang="en-US" dirty="0">
              <a:latin typeface="Arial" charset="0"/>
            </a:endParaRPr>
          </a:p>
          <a:p>
            <a:pPr algn="ctr" eaLnBrk="1" hangingPunct="1">
              <a:defRPr/>
            </a:pPr>
            <a:r>
              <a:rPr lang="en-US" sz="3200" b="1" dirty="0">
                <a:solidFill>
                  <a:schemeClr val="tx2"/>
                </a:solidFill>
                <a:effectLst>
                  <a:outerShdw blurRad="38100" dist="38100" dir="2700000" algn="tl">
                    <a:srgbClr val="000000">
                      <a:alpha val="43137"/>
                    </a:srgbClr>
                  </a:outerShdw>
                </a:effectLst>
                <a:latin typeface="Arial" charset="0"/>
              </a:rPr>
              <a:t>The use of textual evidence!</a:t>
            </a:r>
          </a:p>
        </p:txBody>
      </p:sp>
      <p:pic>
        <p:nvPicPr>
          <p:cNvPr id="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77400" y="4564928"/>
            <a:ext cx="2057400" cy="1954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891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arn(inVertical)">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br>
              <a:rPr lang="en-US" b="1" dirty="0"/>
            </a:br>
            <a:r>
              <a:rPr lang="en-US" dirty="0">
                <a:solidFill>
                  <a:schemeClr val="tx1"/>
                </a:solidFill>
                <a:latin typeface="Calibri" panose="020F0502020204030204" pitchFamily="34" charset="0"/>
              </a:rPr>
              <a:t>A Few Major Problems Identified…</a:t>
            </a:r>
            <a:br>
              <a:rPr lang="en-US" dirty="0">
                <a:solidFill>
                  <a:schemeClr val="tx1"/>
                </a:solidFill>
                <a:latin typeface="Calibri" panose="020F0502020204030204" pitchFamily="34" charset="0"/>
              </a:rPr>
            </a:br>
            <a:br>
              <a:rPr lang="en-US" dirty="0">
                <a:solidFill>
                  <a:schemeClr val="tx1"/>
                </a:solidFill>
                <a:latin typeface="Calibri" panose="020F0502020204030204" pitchFamily="34" charset="0"/>
              </a:rPr>
            </a:br>
            <a:endParaRPr lang="en-US" dirty="0">
              <a:solidFill>
                <a:schemeClr val="tx1"/>
              </a:solidFill>
              <a:latin typeface="Calibri" panose="020F0502020204030204" pitchFamily="34" charset="0"/>
            </a:endParaRPr>
          </a:p>
        </p:txBody>
      </p:sp>
      <p:sp>
        <p:nvSpPr>
          <p:cNvPr id="3" name="Content Placeholder 2"/>
          <p:cNvSpPr>
            <a:spLocks noGrp="1"/>
          </p:cNvSpPr>
          <p:nvPr>
            <p:ph sz="quarter" idx="1"/>
          </p:nvPr>
        </p:nvSpPr>
        <p:spPr>
          <a:xfrm>
            <a:off x="186612" y="1543050"/>
            <a:ext cx="11795838" cy="5314950"/>
          </a:xfrm>
        </p:spPr>
        <p:txBody>
          <a:bodyPr>
            <a:normAutofit fontScale="47500" lnSpcReduction="20000"/>
          </a:bodyPr>
          <a:lstStyle/>
          <a:p>
            <a:pPr>
              <a:lnSpc>
                <a:spcPct val="120000"/>
              </a:lnSpc>
              <a:spcBef>
                <a:spcPts val="0"/>
              </a:spcBef>
              <a:defRPr/>
            </a:pPr>
            <a:r>
              <a:rPr lang="en-US" sz="4400" dirty="0">
                <a:latin typeface="Calibri" panose="020F0502020204030204" pitchFamily="34" charset="0"/>
              </a:rPr>
              <a:t>Significant numbers of students read so poorly that they are unlikely to have access to full participation in American society</a:t>
            </a:r>
          </a:p>
          <a:p>
            <a:pPr marL="0" indent="0">
              <a:lnSpc>
                <a:spcPct val="120000"/>
              </a:lnSpc>
              <a:spcBef>
                <a:spcPts val="0"/>
              </a:spcBef>
              <a:buNone/>
              <a:defRPr/>
            </a:pPr>
            <a:endParaRPr lang="en-US" sz="4400" dirty="0">
              <a:latin typeface="Calibri" panose="020F0502020204030204" pitchFamily="34" charset="0"/>
            </a:endParaRPr>
          </a:p>
          <a:p>
            <a:pPr>
              <a:lnSpc>
                <a:spcPct val="120000"/>
              </a:lnSpc>
              <a:spcBef>
                <a:spcPts val="0"/>
              </a:spcBef>
              <a:defRPr/>
            </a:pPr>
            <a:r>
              <a:rPr lang="en-US" sz="4400" dirty="0">
                <a:latin typeface="Calibri" panose="020F0502020204030204" pitchFamily="34" charset="0"/>
              </a:rPr>
              <a:t>Significant numbers of students who are deemed literate are not sufficiently literate to succeed in college or career</a:t>
            </a:r>
          </a:p>
          <a:p>
            <a:pPr>
              <a:lnSpc>
                <a:spcPct val="120000"/>
              </a:lnSpc>
              <a:spcBef>
                <a:spcPts val="0"/>
              </a:spcBef>
              <a:defRPr/>
            </a:pPr>
            <a:endParaRPr lang="en-US" sz="4400" dirty="0">
              <a:latin typeface="Calibri" panose="020F0502020204030204" pitchFamily="34" charset="0"/>
            </a:endParaRPr>
          </a:p>
          <a:p>
            <a:pPr>
              <a:lnSpc>
                <a:spcPct val="120000"/>
              </a:lnSpc>
              <a:spcBef>
                <a:spcPts val="0"/>
              </a:spcBef>
              <a:defRPr/>
            </a:pPr>
            <a:r>
              <a:rPr lang="en-US" sz="4400" dirty="0">
                <a:latin typeface="Calibri" panose="020F0502020204030204" pitchFamily="34" charset="0"/>
              </a:rPr>
              <a:t>According to NAEP, there have been clear reading improvements among fourth-graders since 1992. And yet, middle school students are reading no better than then and high school students appear to have fallen</a:t>
            </a:r>
          </a:p>
          <a:p>
            <a:pPr>
              <a:lnSpc>
                <a:spcPct val="120000"/>
              </a:lnSpc>
              <a:spcBef>
                <a:spcPts val="0"/>
              </a:spcBef>
              <a:defRPr/>
            </a:pPr>
            <a:endParaRPr lang="en-US" sz="4400" dirty="0">
              <a:latin typeface="Calibri" panose="020F0502020204030204" pitchFamily="34" charset="0"/>
            </a:endParaRPr>
          </a:p>
          <a:p>
            <a:pPr>
              <a:lnSpc>
                <a:spcPct val="120000"/>
              </a:lnSpc>
              <a:spcBef>
                <a:spcPts val="0"/>
              </a:spcBef>
              <a:defRPr/>
            </a:pPr>
            <a:r>
              <a:rPr lang="en-US" sz="4400" dirty="0">
                <a:latin typeface="Calibri" panose="020F0502020204030204" pitchFamily="34" charset="0"/>
              </a:rPr>
              <a:t>Teachers have found ways of getting info to students without texts (e.g., </a:t>
            </a:r>
            <a:r>
              <a:rPr lang="en-US" sz="4400" dirty="0" err="1">
                <a:latin typeface="Calibri" panose="020F0502020204030204" pitchFamily="34" charset="0"/>
              </a:rPr>
              <a:t>Powerpoint</a:t>
            </a:r>
            <a:r>
              <a:rPr lang="en-US" sz="4400" dirty="0">
                <a:latin typeface="Calibri" panose="020F0502020204030204" pitchFamily="34" charset="0"/>
              </a:rPr>
              <a:t>, video) and omitting reading of text</a:t>
            </a:r>
          </a:p>
          <a:p>
            <a:pPr>
              <a:spcBef>
                <a:spcPts val="0"/>
              </a:spcBef>
              <a:defRPr/>
            </a:pPr>
            <a:endParaRPr lang="en-US" sz="3400" dirty="0">
              <a:latin typeface="Calibri" panose="020F0502020204030204" pitchFamily="34" charset="0"/>
            </a:endParaRPr>
          </a:p>
          <a:p>
            <a:pPr>
              <a:lnSpc>
                <a:spcPct val="120000"/>
              </a:lnSpc>
              <a:spcBef>
                <a:spcPts val="0"/>
              </a:spcBef>
            </a:pPr>
            <a:r>
              <a:rPr lang="en-US" sz="4400" b="1" dirty="0">
                <a:solidFill>
                  <a:srgbClr val="FF0000"/>
                </a:solidFill>
                <a:latin typeface="Calibri" panose="020F0502020204030204" pitchFamily="34" charset="0"/>
              </a:rPr>
              <a:t>But, ACT research has found that the </a:t>
            </a:r>
            <a:r>
              <a:rPr lang="en-US" sz="4400" b="1" u="sng" dirty="0">
                <a:solidFill>
                  <a:srgbClr val="FF0000"/>
                </a:solidFill>
                <a:latin typeface="Calibri" panose="020F0502020204030204" pitchFamily="34" charset="0"/>
              </a:rPr>
              <a:t>amount of text reading</a:t>
            </a:r>
            <a:r>
              <a:rPr lang="en-US" sz="4400" b="1" dirty="0">
                <a:solidFill>
                  <a:srgbClr val="FF0000"/>
                </a:solidFill>
                <a:latin typeface="Calibri" panose="020F0502020204030204" pitchFamily="34" charset="0"/>
              </a:rPr>
              <a:t> between 7</a:t>
            </a:r>
            <a:r>
              <a:rPr lang="en-US" sz="4400" b="1" baseline="30000" dirty="0">
                <a:solidFill>
                  <a:srgbClr val="FF0000"/>
                </a:solidFill>
                <a:latin typeface="Calibri" panose="020F0502020204030204" pitchFamily="34" charset="0"/>
              </a:rPr>
              <a:t>th</a:t>
            </a:r>
            <a:r>
              <a:rPr lang="en-US" sz="4400" b="1" dirty="0">
                <a:solidFill>
                  <a:srgbClr val="FF0000"/>
                </a:solidFill>
                <a:latin typeface="Calibri" panose="020F0502020204030204" pitchFamily="34" charset="0"/>
              </a:rPr>
              <a:t> and 12</a:t>
            </a:r>
            <a:r>
              <a:rPr lang="en-US" sz="4400" b="1" baseline="30000" dirty="0">
                <a:solidFill>
                  <a:srgbClr val="FF0000"/>
                </a:solidFill>
                <a:latin typeface="Calibri" panose="020F0502020204030204" pitchFamily="34" charset="0"/>
              </a:rPr>
              <a:t>th</a:t>
            </a:r>
            <a:r>
              <a:rPr lang="en-US" sz="4400" b="1" dirty="0">
                <a:solidFill>
                  <a:srgbClr val="FF0000"/>
                </a:solidFill>
                <a:latin typeface="Calibri" panose="020F0502020204030204" pitchFamily="34" charset="0"/>
              </a:rPr>
              <a:t> grades was the best preparation of later success </a:t>
            </a:r>
          </a:p>
          <a:p>
            <a:pPr marL="0" indent="0">
              <a:lnSpc>
                <a:spcPct val="120000"/>
              </a:lnSpc>
              <a:spcBef>
                <a:spcPts val="0"/>
              </a:spcBef>
              <a:buNone/>
            </a:pPr>
            <a:r>
              <a:rPr lang="en-US" sz="4400" dirty="0">
                <a:solidFill>
                  <a:srgbClr val="FF0000"/>
                </a:solidFill>
                <a:latin typeface="Calibri" panose="020F0502020204030204" pitchFamily="34" charset="0"/>
              </a:rPr>
              <a:t>	</a:t>
            </a:r>
          </a:p>
          <a:p>
            <a:pPr>
              <a:spcBef>
                <a:spcPts val="0"/>
              </a:spcBef>
              <a:defRPr/>
            </a:pPr>
            <a:endParaRPr lang="en-US" sz="2800" dirty="0">
              <a:latin typeface="Calibri" panose="020F0502020204030204" pitchFamily="34" charset="0"/>
            </a:endParaRPr>
          </a:p>
          <a:p>
            <a:pPr>
              <a:spcBef>
                <a:spcPts val="0"/>
              </a:spcBef>
              <a:defRPr/>
            </a:pPr>
            <a:endParaRPr lang="en-US" sz="2800" dirty="0">
              <a:latin typeface="Calibri" panose="020F0502020204030204" pitchFamily="34" charset="0"/>
            </a:endParaRPr>
          </a:p>
          <a:p>
            <a:pPr>
              <a:spcBef>
                <a:spcPts val="0"/>
              </a:spcBef>
              <a:defRPr/>
            </a:pPr>
            <a:endParaRPr lang="en-US" sz="2800" dirty="0">
              <a:latin typeface="Calibri" panose="020F0502020204030204" pitchFamily="34" charset="0"/>
            </a:endParaRPr>
          </a:p>
          <a:p>
            <a:endParaRPr lang="en-US" dirty="0"/>
          </a:p>
        </p:txBody>
      </p:sp>
    </p:spTree>
    <p:extLst>
      <p:ext uri="{BB962C8B-B14F-4D97-AF65-F5344CB8AC3E}">
        <p14:creationId xmlns:p14="http://schemas.microsoft.com/office/powerpoint/2010/main" val="269724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14" name="TextBox 13"/>
          <p:cNvSpPr txBox="1"/>
          <p:nvPr/>
        </p:nvSpPr>
        <p:spPr>
          <a:xfrm>
            <a:off x="2286000" y="4267201"/>
            <a:ext cx="7543800" cy="1508125"/>
          </a:xfrm>
          <a:prstGeom prst="rect">
            <a:avLst/>
          </a:prstGeom>
          <a:noFill/>
        </p:spPr>
        <p:txBody>
          <a:bodyPr>
            <a:spAutoFit/>
          </a:bodyPr>
          <a:lstStyle/>
          <a:p>
            <a:pPr>
              <a:defRPr/>
            </a:pPr>
            <a:endParaRPr lang="en-US" sz="1600" dirty="0">
              <a:latin typeface="Arial" charset="0"/>
              <a:ea typeface="ＭＳ Ｐゴシック" pitchFamily="34" charset="-128"/>
              <a:cs typeface="Arial" charset="0"/>
            </a:endParaRPr>
          </a:p>
          <a:p>
            <a:pPr marL="342900" indent="-342900">
              <a:buFont typeface="+mj-lt"/>
              <a:buAutoNum type="arabicPeriod"/>
              <a:defRPr/>
            </a:pPr>
            <a:endParaRPr lang="en-US" sz="1600" dirty="0">
              <a:latin typeface="Arial" charset="0"/>
              <a:ea typeface="ＭＳ Ｐゴシック" pitchFamily="34" charset="-128"/>
              <a:cs typeface="Arial" charset="0"/>
            </a:endParaRPr>
          </a:p>
          <a:p>
            <a:pPr marL="342900" indent="-342900">
              <a:defRPr/>
            </a:pPr>
            <a:r>
              <a:rPr lang="en-US" sz="1600" dirty="0">
                <a:latin typeface="Arial" charset="0"/>
                <a:ea typeface="ＭＳ Ｐゴシック" pitchFamily="34" charset="-128"/>
                <a:cs typeface="Arial" charset="0"/>
              </a:rPr>
              <a:t>.</a:t>
            </a:r>
          </a:p>
          <a:p>
            <a:pPr>
              <a:defRPr/>
            </a:pPr>
            <a:endParaRPr lang="en-US" sz="1600" dirty="0">
              <a:latin typeface="Arial" charset="0"/>
              <a:ea typeface="ＭＳ Ｐゴシック" pitchFamily="34" charset="-128"/>
              <a:cs typeface="Arial" charset="0"/>
            </a:endParaRPr>
          </a:p>
          <a:p>
            <a:pPr>
              <a:defRPr/>
            </a:pPr>
            <a:endParaRPr lang="en-US" sz="1600" dirty="0">
              <a:latin typeface="Arial" charset="0"/>
              <a:ea typeface="ＭＳ Ｐゴシック" pitchFamily="34" charset="-128"/>
              <a:cs typeface="Arial" charset="0"/>
            </a:endParaRPr>
          </a:p>
          <a:p>
            <a:pPr>
              <a:defRPr/>
            </a:pPr>
            <a:endParaRPr lang="en-US" sz="1200" dirty="0">
              <a:latin typeface="Arial" charset="0"/>
              <a:ea typeface="ＭＳ Ｐゴシック" pitchFamily="34" charset="-128"/>
              <a:cs typeface="Arial" charset="0"/>
            </a:endParaRPr>
          </a:p>
        </p:txBody>
      </p:sp>
      <p:sp>
        <p:nvSpPr>
          <p:cNvPr id="2" name="Rectangle 2"/>
          <p:cNvSpPr>
            <a:spLocks noChangeArrowheads="1"/>
          </p:cNvSpPr>
          <p:nvPr/>
        </p:nvSpPr>
        <p:spPr bwMode="auto">
          <a:xfrm>
            <a:off x="-4303059" y="5378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6410" y="1800225"/>
            <a:ext cx="4467225" cy="362426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165" y="1800225"/>
            <a:ext cx="4881562" cy="3624262"/>
          </a:xfrm>
          <a:prstGeom prst="rect">
            <a:avLst/>
          </a:prstGeom>
        </p:spPr>
      </p:pic>
      <p:sp>
        <p:nvSpPr>
          <p:cNvPr id="9" name="Rectangle 8"/>
          <p:cNvSpPr/>
          <p:nvPr/>
        </p:nvSpPr>
        <p:spPr>
          <a:xfrm>
            <a:off x="3534092" y="245724"/>
            <a:ext cx="5266698" cy="1107996"/>
          </a:xfrm>
          <a:prstGeom prst="rect">
            <a:avLst/>
          </a:prstGeom>
          <a:noFill/>
        </p:spPr>
        <p:txBody>
          <a:bodyPr wrap="none" lIns="91440" tIns="45720" rIns="91440" bIns="45720">
            <a:spAutoFit/>
          </a:bodyPr>
          <a:lstStyle/>
          <a:p>
            <a:pPr algn="ctr"/>
            <a:r>
              <a:rPr lang="en-US" sz="6600" dirty="0">
                <a:ln w="22225">
                  <a:solidFill>
                    <a:schemeClr val="accent2"/>
                  </a:solidFill>
                  <a:prstDash val="solid"/>
                </a:ln>
                <a:solidFill>
                  <a:schemeClr val="accent2">
                    <a:lumMod val="75000"/>
                  </a:schemeClr>
                </a:solidFill>
                <a:latin typeface="Calibri" panose="020F0502020204030204" pitchFamily="34" charset="0"/>
              </a:rPr>
              <a:t>A Vertical Leap</a:t>
            </a:r>
            <a:endParaRPr lang="en-US" sz="6600" cap="none" spc="0" dirty="0">
              <a:ln w="22225">
                <a:solidFill>
                  <a:schemeClr val="accent2"/>
                </a:solidFill>
                <a:prstDash val="solid"/>
              </a:ln>
              <a:solidFill>
                <a:schemeClr val="accent2">
                  <a:lumMod val="75000"/>
                </a:schemeClr>
              </a:solidFill>
              <a:effectLst/>
              <a:latin typeface="Calibri" panose="020F0502020204030204" pitchFamily="34" charset="0"/>
            </a:endParaRPr>
          </a:p>
        </p:txBody>
      </p:sp>
    </p:spTree>
    <p:extLst>
      <p:ext uri="{BB962C8B-B14F-4D97-AF65-F5344CB8AC3E}">
        <p14:creationId xmlns:p14="http://schemas.microsoft.com/office/powerpoint/2010/main" val="121629405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4000" dirty="0">
              <a:solidFill>
                <a:schemeClr val="tx1"/>
              </a:solidFill>
              <a:latin typeface="Calibri" panose="020F0502020204030204" pitchFamily="34" charset="0"/>
            </a:endParaRPr>
          </a:p>
        </p:txBody>
      </p:sp>
      <p:graphicFrame>
        <p:nvGraphicFramePr>
          <p:cNvPr id="6" name="Content Placeholder 5">
            <a:extLst>
              <a:ext uri="{FF2B5EF4-FFF2-40B4-BE49-F238E27FC236}">
                <a16:creationId xmlns:a16="http://schemas.microsoft.com/office/drawing/2014/main" id="{E4F59861-F561-4AF3-95FF-B31116690F65}"/>
              </a:ext>
            </a:extLst>
          </p:cNvPr>
          <p:cNvGraphicFramePr>
            <a:graphicFrameLocks noGrp="1"/>
          </p:cNvGraphicFramePr>
          <p:nvPr>
            <p:ph sz="quarter" idx="1"/>
            <p:extLst>
              <p:ext uri="{D42A27DB-BD31-4B8C-83A1-F6EECF244321}">
                <p14:modId xmlns:p14="http://schemas.microsoft.com/office/powerpoint/2010/main" val="3105898810"/>
              </p:ext>
            </p:extLst>
          </p:nvPr>
        </p:nvGraphicFramePr>
        <p:xfrm>
          <a:off x="312534" y="181576"/>
          <a:ext cx="11558588" cy="6676424"/>
        </p:xfrm>
        <a:graphic>
          <a:graphicData uri="http://schemas.openxmlformats.org/drawingml/2006/table">
            <a:tbl>
              <a:tblPr firstRow="1" bandRow="1">
                <a:tableStyleId>{5C22544A-7EE6-4342-B048-85BDC9FD1C3A}</a:tableStyleId>
              </a:tblPr>
              <a:tblGrid>
                <a:gridCol w="5779294">
                  <a:extLst>
                    <a:ext uri="{9D8B030D-6E8A-4147-A177-3AD203B41FA5}">
                      <a16:colId xmlns:a16="http://schemas.microsoft.com/office/drawing/2014/main" val="685050273"/>
                    </a:ext>
                  </a:extLst>
                </a:gridCol>
                <a:gridCol w="5779294">
                  <a:extLst>
                    <a:ext uri="{9D8B030D-6E8A-4147-A177-3AD203B41FA5}">
                      <a16:colId xmlns:a16="http://schemas.microsoft.com/office/drawing/2014/main" val="621666059"/>
                    </a:ext>
                  </a:extLst>
                </a:gridCol>
              </a:tblGrid>
              <a:tr h="491505">
                <a:tc>
                  <a:txBody>
                    <a:bodyPr/>
                    <a:lstStyle/>
                    <a:p>
                      <a:pPr algn="ctr"/>
                      <a:r>
                        <a:rPr lang="en-US" sz="2800" dirty="0">
                          <a:solidFill>
                            <a:schemeClr val="tx1"/>
                          </a:solidFill>
                          <a:latin typeface="Calibri" panose="020F0502020204030204" pitchFamily="34" charset="0"/>
                          <a:cs typeface="Calibri" panose="020F0502020204030204" pitchFamily="34" charset="0"/>
                        </a:rPr>
                        <a:t>Argumentative Writing…</a:t>
                      </a:r>
                    </a:p>
                  </a:txBody>
                  <a:tcPr/>
                </a:tc>
                <a:tc>
                  <a:txBody>
                    <a:bodyPr/>
                    <a:lstStyle/>
                    <a:p>
                      <a:pPr algn="ctr"/>
                      <a:r>
                        <a:rPr lang="en-US" sz="2800" dirty="0">
                          <a:solidFill>
                            <a:schemeClr val="tx1"/>
                          </a:solidFill>
                          <a:latin typeface="Calibri" panose="020F0502020204030204" pitchFamily="34" charset="0"/>
                          <a:cs typeface="Calibri" panose="020F0502020204030204" pitchFamily="34" charset="0"/>
                        </a:rPr>
                        <a:t>Informational/Explanatory Writing…</a:t>
                      </a:r>
                    </a:p>
                  </a:txBody>
                  <a:tcPr/>
                </a:tc>
                <a:extLst>
                  <a:ext uri="{0D108BD9-81ED-4DB2-BD59-A6C34878D82A}">
                    <a16:rowId xmlns:a16="http://schemas.microsoft.com/office/drawing/2014/main" val="3566585611"/>
                  </a:ext>
                </a:extLst>
              </a:tr>
              <a:tr h="6158264">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lumMod val="75000"/>
                              <a:lumOff val="25000"/>
                            </a:schemeClr>
                          </a:solidFill>
                          <a:latin typeface="Calibri" panose="020F0502020204030204" pitchFamily="34" charset="0"/>
                        </a:rPr>
                        <a:t>uses FACTS and OPINIONS to convince the reader that the author is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75000"/>
                            <a:lumOff val="25000"/>
                          </a:schemeClr>
                        </a:solidFill>
                        <a:latin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lumMod val="75000"/>
                              <a:lumOff val="25000"/>
                            </a:schemeClr>
                          </a:solidFill>
                          <a:latin typeface="Calibri" panose="020F0502020204030204" pitchFamily="34" charset="0"/>
                        </a:rPr>
                        <a:t>includes a type of thesis; the difference is that the thesis of argumentative writing is called a CLAIM.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75000"/>
                            <a:lumOff val="25000"/>
                          </a:schemeClr>
                        </a:solidFill>
                        <a:latin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lumMod val="75000"/>
                              <a:lumOff val="25000"/>
                            </a:schemeClr>
                          </a:solidFill>
                          <a:latin typeface="Calibri" panose="020F0502020204030204" pitchFamily="34" charset="0"/>
                        </a:rPr>
                        <a:t>seeks to persuade by convincing the reader to perform an action or convince the reader of their point of view.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75000"/>
                            <a:lumOff val="25000"/>
                          </a:schemeClr>
                        </a:solidFill>
                        <a:latin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lumMod val="75000"/>
                              <a:lumOff val="25000"/>
                            </a:schemeClr>
                          </a:solidFill>
                          <a:latin typeface="Calibri" panose="020F0502020204030204" pitchFamily="34" charset="0"/>
                        </a:rPr>
                        <a:t>the student’s job is to give reasons for believing or doing something with supporting evidence.</a:t>
                      </a:r>
                    </a:p>
                    <a:p>
                      <a:pPr algn="l"/>
                      <a:endParaRPr lang="en-US" dirty="0"/>
                    </a:p>
                    <a:p>
                      <a:pPr algn="l"/>
                      <a:endParaRPr lang="en-US" dirty="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lumMod val="75000"/>
                              <a:lumOff val="25000"/>
                            </a:schemeClr>
                          </a:solidFill>
                          <a:latin typeface="Calibri" panose="020F0502020204030204" pitchFamily="34" charset="0"/>
                          <a:cs typeface="Calibri" panose="020F0502020204030204" pitchFamily="34" charset="0"/>
                        </a:rPr>
                        <a:t>uses FACTS to explain to an audience a given topic/issue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lumMod val="75000"/>
                              <a:lumOff val="25000"/>
                            </a:schemeClr>
                          </a:solidFill>
                          <a:latin typeface="Calibri" panose="020F0502020204030204" pitchFamily="34" charset="0"/>
                          <a:cs typeface="Calibri" panose="020F0502020204030204" pitchFamily="34" charset="0"/>
                        </a:rPr>
                        <a:t>will include a THESIS STATEMENT; the  author will explain the thesis to the reader in the body paragraphs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lumMod val="75000"/>
                              <a:lumOff val="25000"/>
                            </a:schemeClr>
                          </a:solidFill>
                          <a:latin typeface="Calibri" panose="020F0502020204030204" pitchFamily="34" charset="0"/>
                          <a:cs typeface="Calibri" panose="020F0502020204030204" pitchFamily="34" charset="0"/>
                        </a:rPr>
                        <a:t>does not allow for your own view about the topic/issue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lumMod val="75000"/>
                              <a:lumOff val="25000"/>
                            </a:schemeClr>
                          </a:solidFill>
                          <a:latin typeface="Calibri" panose="020F0502020204030204" pitchFamily="34" charset="0"/>
                          <a:cs typeface="Calibri" panose="020F0502020204030204" pitchFamily="34" charset="0"/>
                        </a:rPr>
                        <a:t>the student’s job is to EXPLAIN. That is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11513764"/>
                  </a:ext>
                </a:extLst>
              </a:tr>
            </a:tbl>
          </a:graphicData>
        </a:graphic>
      </p:graphicFrame>
      <p:sp>
        <p:nvSpPr>
          <p:cNvPr id="7" name="Rectangle 6">
            <a:extLst>
              <a:ext uri="{FF2B5EF4-FFF2-40B4-BE49-F238E27FC236}">
                <a16:creationId xmlns:a16="http://schemas.microsoft.com/office/drawing/2014/main" id="{6BE5B245-4DAB-45C3-9888-35F6AD0DE252}"/>
              </a:ext>
            </a:extLst>
          </p:cNvPr>
          <p:cNvSpPr/>
          <p:nvPr/>
        </p:nvSpPr>
        <p:spPr>
          <a:xfrm>
            <a:off x="621792" y="6237321"/>
            <a:ext cx="11137392" cy="400110"/>
          </a:xfrm>
          <a:prstGeom prst="rect">
            <a:avLst/>
          </a:prstGeom>
        </p:spPr>
        <p:txBody>
          <a:bodyPr wrap="square">
            <a:spAutoFit/>
          </a:bodyPr>
          <a:lstStyle/>
          <a:p>
            <a:pPr algn="ctr"/>
            <a:r>
              <a:rPr lang="en-US" sz="2000" b="1" dirty="0">
                <a:solidFill>
                  <a:srgbClr val="0070C0"/>
                </a:solidFill>
                <a:latin typeface="Calibri" panose="020F0502020204030204" pitchFamily="34" charset="0"/>
                <a:cs typeface="Calibri" panose="020F0502020204030204" pitchFamily="34" charset="0"/>
              </a:rPr>
              <a:t>Adapted from: https://prezi.com/f9xymf6sfrki/informative-vs-argumentative/</a:t>
            </a:r>
          </a:p>
        </p:txBody>
      </p:sp>
      <p:sp>
        <p:nvSpPr>
          <p:cNvPr id="8" name="TextBox 7">
            <a:extLst>
              <a:ext uri="{FF2B5EF4-FFF2-40B4-BE49-F238E27FC236}">
                <a16:creationId xmlns:a16="http://schemas.microsoft.com/office/drawing/2014/main" id="{ECC2B31D-CA0D-49C1-8AE2-0AF794138654}"/>
              </a:ext>
            </a:extLst>
          </p:cNvPr>
          <p:cNvSpPr txBox="1"/>
          <p:nvPr/>
        </p:nvSpPr>
        <p:spPr>
          <a:xfrm>
            <a:off x="3828747" y="5624422"/>
            <a:ext cx="4498539" cy="400110"/>
          </a:xfrm>
          <a:prstGeom prst="rect">
            <a:avLst/>
          </a:prstGeom>
          <a:solidFill>
            <a:schemeClr val="accent1"/>
          </a:solidFill>
          <a:ln w="25400">
            <a:solidFill>
              <a:schemeClr val="tx1"/>
            </a:solidFill>
          </a:ln>
        </p:spPr>
        <p:txBody>
          <a:bodyPr wrap="none" rtlCol="0">
            <a:spAutoFit/>
          </a:bodyPr>
          <a:lstStyle/>
          <a:p>
            <a:r>
              <a:rPr lang="en-US" sz="2000" b="1" dirty="0">
                <a:latin typeface="Calibri" panose="020F0502020204030204" pitchFamily="34" charset="0"/>
                <a:cs typeface="Calibri" panose="020F0502020204030204" pitchFamily="34" charset="0"/>
              </a:rPr>
              <a:t>Narrative Writing is Embedded into Both</a:t>
            </a:r>
          </a:p>
        </p:txBody>
      </p:sp>
    </p:spTree>
    <p:extLst>
      <p:ext uri="{BB962C8B-B14F-4D97-AF65-F5344CB8AC3E}">
        <p14:creationId xmlns:p14="http://schemas.microsoft.com/office/powerpoint/2010/main" val="6256753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5" name="Picture 4"/>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492232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0000"/>
              </a:solidFill>
            </a:endParaRPr>
          </a:p>
        </p:txBody>
      </p:sp>
      <p:sp>
        <p:nvSpPr>
          <p:cNvPr id="3" name="Content Placeholder 2"/>
          <p:cNvSpPr>
            <a:spLocks noGrp="1"/>
          </p:cNvSpPr>
          <p:nvPr>
            <p:ph sz="quarter" idx="1"/>
          </p:nvPr>
        </p:nvSpPr>
        <p:spPr/>
        <p:txBody>
          <a:bodyPr/>
          <a:lstStyle/>
          <a:p>
            <a:endParaRPr lang="en-US"/>
          </a:p>
        </p:txBody>
      </p:sp>
      <p:pic>
        <p:nvPicPr>
          <p:cNvPr id="5" name="Picture 4"/>
          <p:cNvPicPr>
            <a:picLocks noChangeAspect="1"/>
          </p:cNvPicPr>
          <p:nvPr/>
        </p:nvPicPr>
        <p:blipFill>
          <a:blip r:embed="rId3"/>
          <a:stretch>
            <a:fillRect/>
          </a:stretch>
        </p:blipFill>
        <p:spPr>
          <a:xfrm>
            <a:off x="0" y="0"/>
            <a:ext cx="12192000" cy="6305550"/>
          </a:xfrm>
          <a:prstGeom prst="rect">
            <a:avLst/>
          </a:prstGeom>
        </p:spPr>
      </p:pic>
      <p:sp>
        <p:nvSpPr>
          <p:cNvPr id="6" name="Rectangle 5"/>
          <p:cNvSpPr/>
          <p:nvPr/>
        </p:nvSpPr>
        <p:spPr>
          <a:xfrm>
            <a:off x="457200" y="6120884"/>
            <a:ext cx="11449050" cy="461665"/>
          </a:xfrm>
          <a:prstGeom prst="rect">
            <a:avLst/>
          </a:prstGeom>
        </p:spPr>
        <p:txBody>
          <a:bodyPr wrap="square">
            <a:spAutoFit/>
          </a:bodyPr>
          <a:lstStyle/>
          <a:p>
            <a:pPr algn="ctr"/>
            <a:r>
              <a:rPr lang="en-US" sz="2400" b="1" dirty="0">
                <a:solidFill>
                  <a:srgbClr val="0070C0"/>
                </a:solidFill>
                <a:latin typeface="Calibri" panose="020F0502020204030204" pitchFamily="34" charset="0"/>
              </a:rPr>
              <a:t>http://www.smekenseducation.com/Argumentative-v-Persuasive-Writ.html</a:t>
            </a:r>
          </a:p>
        </p:txBody>
      </p:sp>
    </p:spTree>
    <p:extLst>
      <p:ext uri="{BB962C8B-B14F-4D97-AF65-F5344CB8AC3E}">
        <p14:creationId xmlns:p14="http://schemas.microsoft.com/office/powerpoint/2010/main" val="39055827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7C34E-56C6-48E1-B534-4DE7B331428D}"/>
              </a:ext>
            </a:extLst>
          </p:cNvPr>
          <p:cNvSpPr>
            <a:spLocks noGrp="1"/>
          </p:cNvSpPr>
          <p:nvPr>
            <p:ph type="title"/>
          </p:nvPr>
        </p:nvSpPr>
        <p:spPr>
          <a:xfrm>
            <a:off x="224287" y="228600"/>
            <a:ext cx="11463777" cy="990600"/>
          </a:xfrm>
        </p:spPr>
        <p:txBody>
          <a:bodyPr/>
          <a:lstStyle/>
          <a:p>
            <a:pPr algn="ctr"/>
            <a:r>
              <a:rPr lang="en-US" b="1" dirty="0">
                <a:latin typeface="Calibri" panose="020F0502020204030204" pitchFamily="34" charset="0"/>
                <a:cs typeface="Calibri" panose="020F0502020204030204" pitchFamily="34" charset="0"/>
              </a:rPr>
              <a:t>Subtle, but Significant Differences…</a:t>
            </a:r>
          </a:p>
        </p:txBody>
      </p:sp>
      <p:pic>
        <p:nvPicPr>
          <p:cNvPr id="7" name="Picture 6">
            <a:extLst>
              <a:ext uri="{FF2B5EF4-FFF2-40B4-BE49-F238E27FC236}">
                <a16:creationId xmlns:a16="http://schemas.microsoft.com/office/drawing/2014/main" id="{98422E83-2083-431F-8137-470E52D70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77545">
            <a:off x="6742135" y="1778984"/>
            <a:ext cx="3478633" cy="4620211"/>
          </a:xfrm>
          <a:prstGeom prst="rect">
            <a:avLst/>
          </a:prstGeom>
        </p:spPr>
      </p:pic>
      <p:pic>
        <p:nvPicPr>
          <p:cNvPr id="10" name="Picture 9">
            <a:extLst>
              <a:ext uri="{FF2B5EF4-FFF2-40B4-BE49-F238E27FC236}">
                <a16:creationId xmlns:a16="http://schemas.microsoft.com/office/drawing/2014/main" id="{F91498DB-A2C3-4D2F-B7E0-979700B5DA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99311">
            <a:off x="1750727" y="1799990"/>
            <a:ext cx="3460045" cy="4581461"/>
          </a:xfrm>
          <a:prstGeom prst="rect">
            <a:avLst/>
          </a:prstGeom>
        </p:spPr>
      </p:pic>
      <p:sp>
        <p:nvSpPr>
          <p:cNvPr id="13" name="Rectangle 12">
            <a:extLst>
              <a:ext uri="{FF2B5EF4-FFF2-40B4-BE49-F238E27FC236}">
                <a16:creationId xmlns:a16="http://schemas.microsoft.com/office/drawing/2014/main" id="{99AA0C19-4A4B-4D9B-8538-4F22554D5943}"/>
              </a:ext>
            </a:extLst>
          </p:cNvPr>
          <p:cNvSpPr/>
          <p:nvPr/>
        </p:nvSpPr>
        <p:spPr>
          <a:xfrm>
            <a:off x="5475354" y="2363486"/>
            <a:ext cx="1034257" cy="1015663"/>
          </a:xfrm>
          <a:prstGeom prst="rect">
            <a:avLst/>
          </a:prstGeom>
          <a:solidFill>
            <a:schemeClr val="bg1">
              <a:lumMod val="85000"/>
            </a:schemeClr>
          </a:solidFill>
          <a:ln>
            <a:noFill/>
          </a:ln>
        </p:spPr>
        <p:txBody>
          <a:bodyPr wrap="none" lIns="91440" tIns="45720" rIns="91440" bIns="45720">
            <a:spAutoFit/>
          </a:bodyPr>
          <a:lstStyle/>
          <a:p>
            <a:pPr algn="ctr"/>
            <a:r>
              <a:rPr lang="en-US" sz="6000" b="0" cap="none" spc="0" dirty="0">
                <a:ln w="0"/>
                <a:solidFill>
                  <a:schemeClr val="tx1"/>
                </a:solidFill>
                <a:effectLst>
                  <a:outerShdw blurRad="38100" dist="19050" dir="2700000" algn="tl" rotWithShape="0">
                    <a:schemeClr val="dk1">
                      <a:alpha val="40000"/>
                    </a:schemeClr>
                  </a:outerShdw>
                </a:effectLst>
              </a:rPr>
              <a:t>VS</a:t>
            </a:r>
          </a:p>
        </p:txBody>
      </p:sp>
    </p:spTree>
    <p:extLst>
      <p:ext uri="{BB962C8B-B14F-4D97-AF65-F5344CB8AC3E}">
        <p14:creationId xmlns:p14="http://schemas.microsoft.com/office/powerpoint/2010/main" val="301521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976" y="90488"/>
            <a:ext cx="9272847" cy="1143000"/>
          </a:xfrm>
        </p:spPr>
        <p:txBody>
          <a:bodyPr>
            <a:noAutofit/>
          </a:bodyPr>
          <a:lstStyle/>
          <a:p>
            <a:pPr marL="320040" indent="-320040" algn="ctr">
              <a:buClr>
                <a:schemeClr val="accent6">
                  <a:lumMod val="75000"/>
                </a:schemeClr>
              </a:buClr>
              <a:defRPr/>
            </a:pPr>
            <a:r>
              <a:rPr lang="en-US" sz="5400" dirty="0">
                <a:solidFill>
                  <a:schemeClr val="tx1"/>
                </a:solidFill>
                <a:latin typeface="Calibri" panose="020F0502020204030204" pitchFamily="34" charset="0"/>
                <a:cs typeface="Arial" charset="0"/>
              </a:rPr>
              <a:t>Informative/Explanatory Writing</a:t>
            </a:r>
            <a:endParaRPr lang="en-US" sz="5400" dirty="0">
              <a:solidFill>
                <a:schemeClr val="tx1"/>
              </a:solidFill>
              <a:latin typeface="Calibri" panose="020F0502020204030204" pitchFamily="34" charset="0"/>
              <a:cs typeface="Arial"/>
            </a:endParaRPr>
          </a:p>
        </p:txBody>
      </p:sp>
      <p:sp>
        <p:nvSpPr>
          <p:cNvPr id="59395" name="Content Placeholder 2"/>
          <p:cNvSpPr>
            <a:spLocks noGrp="1"/>
          </p:cNvSpPr>
          <p:nvPr>
            <p:ph sz="quarter" idx="4294967295"/>
          </p:nvPr>
        </p:nvSpPr>
        <p:spPr>
          <a:xfrm>
            <a:off x="315884" y="1909763"/>
            <a:ext cx="11022675" cy="4324782"/>
          </a:xfrm>
          <a:prstGeom prst="rect">
            <a:avLst/>
          </a:prstGeom>
        </p:spPr>
        <p:txBody>
          <a:bodyPr/>
          <a:lstStyle/>
          <a:p>
            <a:pPr algn="ctr" eaLnBrk="1" hangingPunct="1">
              <a:buFont typeface="Wingdings" panose="05000000000000000000" pitchFamily="2" charset="2"/>
              <a:buNone/>
            </a:pPr>
            <a:r>
              <a:rPr lang="en-US" altLang="en-US" sz="3200" b="1" dirty="0">
                <a:latin typeface="Calibri" panose="020F0502020204030204" pitchFamily="34" charset="0"/>
              </a:rPr>
              <a:t>CCR Writing Anchor Standard #2 </a:t>
            </a:r>
          </a:p>
          <a:p>
            <a:pPr algn="ctr" eaLnBrk="1" hangingPunct="1">
              <a:buFont typeface="Wingdings" panose="05000000000000000000" pitchFamily="2" charset="2"/>
              <a:buNone/>
            </a:pPr>
            <a:r>
              <a:rPr lang="en-US" altLang="en-US" sz="3200" dirty="0">
                <a:latin typeface="Calibri" panose="020F0502020204030204" pitchFamily="34" charset="0"/>
                <a:cs typeface="Arial" panose="020B0604020202020204" pitchFamily="34" charset="0"/>
              </a:rPr>
              <a:t>Write informative/explanatory texts to examine and convey complex ideas and information clearly and accurately through the effective selection, organization, and analysis of content</a:t>
            </a:r>
            <a:r>
              <a:rPr lang="en-US" altLang="en-US" dirty="0">
                <a:latin typeface="Calibri" panose="020F0502020204030204" pitchFamily="34" charset="0"/>
                <a:cs typeface="Arial" panose="020B0604020202020204" pitchFamily="34" charset="0"/>
              </a:rPr>
              <a:t>. </a:t>
            </a:r>
            <a:r>
              <a:rPr lang="en-US" altLang="en-US" dirty="0">
                <a:latin typeface="Calibri" panose="020F0502020204030204" pitchFamily="34" charset="0"/>
              </a:rPr>
              <a:t>	</a:t>
            </a:r>
          </a:p>
        </p:txBody>
      </p:sp>
      <p:pic>
        <p:nvPicPr>
          <p:cNvPr id="59396" name="Picture 4" descr="definition-technical-writ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84716" y="4072154"/>
            <a:ext cx="2830499" cy="188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79727" y="4727107"/>
            <a:ext cx="3581400" cy="1200329"/>
          </a:xfrm>
          <a:prstGeom prst="rect">
            <a:avLst/>
          </a:prstGeom>
          <a:solidFill>
            <a:schemeClr val="accent6">
              <a:lumMod val="60000"/>
              <a:lumOff val="40000"/>
            </a:schemeClr>
          </a:solidFill>
        </p:spPr>
        <p:txBody>
          <a:bodyPr wrap="square" rtlCol="0">
            <a:spAutoFit/>
          </a:bodyPr>
          <a:lstStyle/>
          <a:p>
            <a:pPr algn="ctr"/>
            <a:r>
              <a:rPr lang="en-US" sz="2400" b="1" dirty="0">
                <a:latin typeface="Calibri" panose="020F0502020204030204" pitchFamily="34" charset="0"/>
              </a:rPr>
              <a:t>SKILLS: </a:t>
            </a:r>
          </a:p>
          <a:p>
            <a:pPr algn="ctr"/>
            <a:r>
              <a:rPr lang="en-US" sz="2400" b="1" i="1" dirty="0">
                <a:latin typeface="Calibri" panose="020F0502020204030204" pitchFamily="34" charset="0"/>
              </a:rPr>
              <a:t>SELECTING, ORGANIZING, and ANALYZING </a:t>
            </a:r>
          </a:p>
        </p:txBody>
      </p:sp>
      <p:sp>
        <p:nvSpPr>
          <p:cNvPr id="4" name="TextBox 3"/>
          <p:cNvSpPr txBox="1"/>
          <p:nvPr/>
        </p:nvSpPr>
        <p:spPr>
          <a:xfrm flipH="1">
            <a:off x="7638804" y="4727108"/>
            <a:ext cx="3518188" cy="1200329"/>
          </a:xfrm>
          <a:prstGeom prst="rect">
            <a:avLst/>
          </a:prstGeom>
          <a:solidFill>
            <a:schemeClr val="accent6">
              <a:lumMod val="60000"/>
              <a:lumOff val="40000"/>
            </a:schemeClr>
          </a:solidFill>
        </p:spPr>
        <p:txBody>
          <a:bodyPr wrap="square" rtlCol="0">
            <a:spAutoFit/>
          </a:bodyPr>
          <a:lstStyle/>
          <a:p>
            <a:pPr algn="ctr"/>
            <a:r>
              <a:rPr lang="en-US" sz="2400" b="1" dirty="0">
                <a:latin typeface="Calibri" panose="020F0502020204030204" pitchFamily="34" charset="0"/>
              </a:rPr>
              <a:t>IMPORTANT QUALITIES: </a:t>
            </a:r>
            <a:r>
              <a:rPr lang="en-US" sz="2400" b="1" i="1" dirty="0">
                <a:latin typeface="Calibri" panose="020F0502020204030204" pitchFamily="34" charset="0"/>
              </a:rPr>
              <a:t>ACCURACY AND CLARITY</a:t>
            </a:r>
          </a:p>
          <a:p>
            <a:pPr algn="ctr"/>
            <a:endParaRPr lang="en-US" sz="2400" b="1" i="1" dirty="0">
              <a:latin typeface="Calibri" panose="020F0502020204030204" pitchFamily="34" charset="0"/>
            </a:endParaRPr>
          </a:p>
        </p:txBody>
      </p:sp>
    </p:spTree>
    <p:extLst>
      <p:ext uri="{BB962C8B-B14F-4D97-AF65-F5344CB8AC3E}">
        <p14:creationId xmlns:p14="http://schemas.microsoft.com/office/powerpoint/2010/main" val="67611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888" y="152400"/>
            <a:ext cx="11488188" cy="1143000"/>
          </a:xfrm>
        </p:spPr>
        <p:txBody>
          <a:bodyPr>
            <a:noAutofit/>
          </a:bodyPr>
          <a:lstStyle/>
          <a:p>
            <a:pPr marL="320040" indent="-320040" algn="ctr">
              <a:buClr>
                <a:schemeClr val="accent6">
                  <a:lumMod val="75000"/>
                </a:schemeClr>
              </a:buClr>
              <a:defRPr/>
            </a:pPr>
            <a:r>
              <a:rPr lang="en-US" sz="4000" dirty="0">
                <a:solidFill>
                  <a:schemeClr val="tx1"/>
                </a:solidFill>
                <a:latin typeface="Calibri" panose="020F0502020204030204" pitchFamily="34" charset="0"/>
                <a:cs typeface="Arial" pitchFamily="34" charset="0"/>
              </a:rPr>
              <a:t>Informative/Explanatory writing </a:t>
            </a:r>
            <a:br>
              <a:rPr lang="en-US" sz="4000" dirty="0">
                <a:solidFill>
                  <a:schemeClr val="tx1"/>
                </a:solidFill>
                <a:latin typeface="Calibri" panose="020F0502020204030204" pitchFamily="34" charset="0"/>
                <a:cs typeface="Arial" pitchFamily="34" charset="0"/>
              </a:rPr>
            </a:br>
            <a:r>
              <a:rPr lang="en-US" sz="4000" dirty="0">
                <a:solidFill>
                  <a:schemeClr val="tx1"/>
                </a:solidFill>
                <a:latin typeface="Calibri" panose="020F0502020204030204" pitchFamily="34" charset="0"/>
                <a:cs typeface="Arial" pitchFamily="34" charset="0"/>
              </a:rPr>
              <a:t>seeks to accurately convey information</a:t>
            </a:r>
          </a:p>
        </p:txBody>
      </p:sp>
      <p:sp>
        <p:nvSpPr>
          <p:cNvPr id="3" name="Content Placeholder 2"/>
          <p:cNvSpPr>
            <a:spLocks noGrp="1"/>
          </p:cNvSpPr>
          <p:nvPr>
            <p:ph sz="quarter" idx="4294967295"/>
          </p:nvPr>
        </p:nvSpPr>
        <p:spPr>
          <a:xfrm>
            <a:off x="781050" y="1600201"/>
            <a:ext cx="10744200" cy="4952999"/>
          </a:xfrm>
          <a:prstGeom prst="rect">
            <a:avLst/>
          </a:prstGeom>
        </p:spPr>
        <p:txBody>
          <a:bodyPr rtlCol="0">
            <a:normAutofit/>
          </a:bodyPr>
          <a:lstStyle/>
          <a:p>
            <a:pPr marL="0" indent="0">
              <a:buClr>
                <a:schemeClr val="accent6">
                  <a:lumMod val="75000"/>
                </a:schemeClr>
              </a:buClr>
              <a:buNone/>
              <a:defRPr/>
            </a:pPr>
            <a:r>
              <a:rPr lang="en-US" sz="3600" dirty="0">
                <a:solidFill>
                  <a:schemeClr val="tx1">
                    <a:lumMod val="75000"/>
                    <a:lumOff val="25000"/>
                  </a:schemeClr>
                </a:solidFill>
                <a:latin typeface="Calibri" panose="020F0502020204030204" pitchFamily="34" charset="0"/>
              </a:rPr>
              <a:t>Purposes are:</a:t>
            </a:r>
          </a:p>
          <a:p>
            <a:pPr lvl="1">
              <a:buClr>
                <a:schemeClr val="accent6">
                  <a:lumMod val="75000"/>
                </a:schemeClr>
              </a:buClr>
              <a:buFont typeface="Courier New" panose="02070309020205020404" pitchFamily="49" charset="0"/>
              <a:buChar char="o"/>
              <a:defRPr/>
            </a:pPr>
            <a:r>
              <a:rPr lang="en-US" sz="3600" dirty="0">
                <a:solidFill>
                  <a:schemeClr val="tx1">
                    <a:lumMod val="75000"/>
                    <a:lumOff val="25000"/>
                  </a:schemeClr>
                </a:solidFill>
                <a:latin typeface="Calibri" panose="020F0502020204030204" pitchFamily="34" charset="0"/>
              </a:rPr>
              <a:t>to increase readers’ knowledge of a </a:t>
            </a:r>
            <a:r>
              <a:rPr lang="en-US" sz="3600" b="1" dirty="0">
                <a:solidFill>
                  <a:schemeClr val="tx1">
                    <a:lumMod val="75000"/>
                    <a:lumOff val="25000"/>
                  </a:schemeClr>
                </a:solidFill>
                <a:latin typeface="Calibri" panose="020F0502020204030204" pitchFamily="34" charset="0"/>
              </a:rPr>
              <a:t>subject</a:t>
            </a:r>
            <a:endParaRPr lang="en-US" sz="3600" dirty="0">
              <a:solidFill>
                <a:schemeClr val="tx1">
                  <a:lumMod val="75000"/>
                  <a:lumOff val="25000"/>
                </a:schemeClr>
              </a:solidFill>
              <a:latin typeface="Calibri" panose="020F0502020204030204" pitchFamily="34" charset="0"/>
            </a:endParaRPr>
          </a:p>
          <a:p>
            <a:pPr lvl="1">
              <a:buClr>
                <a:schemeClr val="accent6">
                  <a:lumMod val="75000"/>
                </a:schemeClr>
              </a:buClr>
              <a:buFont typeface="Courier New" panose="02070309020205020404" pitchFamily="49" charset="0"/>
              <a:buChar char="o"/>
              <a:defRPr/>
            </a:pPr>
            <a:r>
              <a:rPr lang="en-US" sz="3600" dirty="0">
                <a:solidFill>
                  <a:schemeClr val="tx1">
                    <a:lumMod val="75000"/>
                    <a:lumOff val="25000"/>
                  </a:schemeClr>
                </a:solidFill>
                <a:latin typeface="Calibri" panose="020F0502020204030204" pitchFamily="34" charset="0"/>
              </a:rPr>
              <a:t>to help readers better understand a </a:t>
            </a:r>
            <a:r>
              <a:rPr lang="en-US" sz="3600" b="1" dirty="0">
                <a:solidFill>
                  <a:schemeClr val="tx1">
                    <a:lumMod val="75000"/>
                    <a:lumOff val="25000"/>
                  </a:schemeClr>
                </a:solidFill>
                <a:latin typeface="Calibri" panose="020F0502020204030204" pitchFamily="34" charset="0"/>
              </a:rPr>
              <a:t>procedure</a:t>
            </a:r>
            <a:r>
              <a:rPr lang="en-US" sz="3600" dirty="0">
                <a:solidFill>
                  <a:schemeClr val="tx1">
                    <a:lumMod val="75000"/>
                    <a:lumOff val="25000"/>
                  </a:schemeClr>
                </a:solidFill>
                <a:latin typeface="Calibri" panose="020F0502020204030204" pitchFamily="34" charset="0"/>
              </a:rPr>
              <a:t> or </a:t>
            </a:r>
            <a:r>
              <a:rPr lang="en-US" sz="3600" b="1" dirty="0">
                <a:solidFill>
                  <a:schemeClr val="tx1">
                    <a:lumMod val="75000"/>
                    <a:lumOff val="25000"/>
                  </a:schemeClr>
                </a:solidFill>
                <a:latin typeface="Calibri" panose="020F0502020204030204" pitchFamily="34" charset="0"/>
              </a:rPr>
              <a:t>process</a:t>
            </a:r>
            <a:endParaRPr lang="en-US" sz="3600" dirty="0">
              <a:solidFill>
                <a:schemeClr val="tx1">
                  <a:lumMod val="75000"/>
                  <a:lumOff val="25000"/>
                </a:schemeClr>
              </a:solidFill>
              <a:latin typeface="Calibri" panose="020F0502020204030204" pitchFamily="34" charset="0"/>
            </a:endParaRPr>
          </a:p>
          <a:p>
            <a:pPr lvl="1">
              <a:buClr>
                <a:schemeClr val="accent6">
                  <a:lumMod val="75000"/>
                </a:schemeClr>
              </a:buClr>
              <a:buFont typeface="Courier New" panose="02070309020205020404" pitchFamily="49" charset="0"/>
              <a:buChar char="o"/>
              <a:defRPr/>
            </a:pPr>
            <a:r>
              <a:rPr lang="en-US" sz="3600" dirty="0">
                <a:solidFill>
                  <a:schemeClr val="tx1">
                    <a:lumMod val="75000"/>
                    <a:lumOff val="25000"/>
                  </a:schemeClr>
                </a:solidFill>
                <a:latin typeface="Calibri" panose="020F0502020204030204" pitchFamily="34" charset="0"/>
              </a:rPr>
              <a:t>to provide readers with an enhanced comprehension of a </a:t>
            </a:r>
            <a:r>
              <a:rPr lang="en-US" sz="3600" b="1" dirty="0">
                <a:solidFill>
                  <a:schemeClr val="tx1">
                    <a:lumMod val="75000"/>
                    <a:lumOff val="25000"/>
                  </a:schemeClr>
                </a:solidFill>
                <a:latin typeface="Calibri" panose="020F0502020204030204" pitchFamily="34" charset="0"/>
              </a:rPr>
              <a:t>concept</a:t>
            </a:r>
            <a:endParaRPr lang="en-US" sz="3600" dirty="0">
              <a:solidFill>
                <a:schemeClr val="tx1">
                  <a:lumMod val="75000"/>
                  <a:lumOff val="25000"/>
                </a:schemeClr>
              </a:solidFill>
              <a:latin typeface="Calibri" panose="020F0502020204030204" pitchFamily="34" charset="0"/>
            </a:endParaRPr>
          </a:p>
          <a:p>
            <a:pPr indent="-182880">
              <a:buClr>
                <a:schemeClr val="accent6">
                  <a:lumMod val="75000"/>
                </a:schemeClr>
              </a:buClr>
              <a:defRPr/>
            </a:pPr>
            <a:endParaRPr lang="en-US" sz="3200" dirty="0">
              <a:solidFill>
                <a:schemeClr val="tx1">
                  <a:lumMod val="75000"/>
                  <a:lumOff val="25000"/>
                </a:schemeClr>
              </a:solidFill>
            </a:endParaRPr>
          </a:p>
        </p:txBody>
      </p:sp>
      <p:pic>
        <p:nvPicPr>
          <p:cNvPr id="604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1" y="4724400"/>
            <a:ext cx="20351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49707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981200" y="228600"/>
            <a:ext cx="8229600" cy="1143000"/>
          </a:xfrm>
        </p:spPr>
        <p:txBody>
          <a:bodyPr/>
          <a:lstStyle/>
          <a:p>
            <a:pPr marL="320040" indent="-320040" algn="ctr">
              <a:buClr>
                <a:schemeClr val="accent6">
                  <a:lumMod val="75000"/>
                </a:schemeClr>
              </a:buClr>
              <a:defRPr/>
            </a:pPr>
            <a:r>
              <a:rPr lang="en-US" altLang="ja-JP" dirty="0">
                <a:latin typeface="Arial" pitchFamily="34" charset="0"/>
                <a:cs typeface="Arial" pitchFamily="34" charset="0"/>
              </a:rPr>
              <a:t> </a:t>
            </a:r>
            <a:endParaRPr lang="en-US" altLang="ja-JP" dirty="0">
              <a:solidFill>
                <a:schemeClr val="accent1"/>
              </a:solidFill>
              <a:latin typeface="Arial" pitchFamily="34" charset="0"/>
              <a:cs typeface="Arial" pitchFamily="34" charset="0"/>
            </a:endParaRPr>
          </a:p>
        </p:txBody>
      </p:sp>
      <p:sp>
        <p:nvSpPr>
          <p:cNvPr id="47107" name="Content Placeholder 2"/>
          <p:cNvSpPr>
            <a:spLocks noGrp="1"/>
          </p:cNvSpPr>
          <p:nvPr>
            <p:ph sz="quarter" idx="4294967295"/>
          </p:nvPr>
        </p:nvSpPr>
        <p:spPr>
          <a:xfrm>
            <a:off x="1207723" y="897453"/>
            <a:ext cx="4440850" cy="5753785"/>
          </a:xfrm>
          <a:prstGeom prst="rect">
            <a:avLst/>
          </a:prstGeom>
          <a:solidFill>
            <a:schemeClr val="bg2"/>
          </a:solidFill>
        </p:spPr>
        <p:txBody>
          <a:bodyPr rtlCol="0">
            <a:normAutofit lnSpcReduction="10000"/>
          </a:bodyPr>
          <a:lstStyle/>
          <a:p>
            <a:pPr indent="-182880">
              <a:buClr>
                <a:schemeClr val="accent6">
                  <a:lumMod val="75000"/>
                </a:schemeClr>
              </a:buClr>
              <a:defRPr/>
            </a:pPr>
            <a:r>
              <a:rPr lang="en-US" altLang="ja-JP" sz="2400" dirty="0">
                <a:solidFill>
                  <a:schemeClr val="tx1">
                    <a:lumMod val="75000"/>
                    <a:lumOff val="25000"/>
                  </a:schemeClr>
                </a:solidFill>
                <a:latin typeface="Calibri" panose="020F0502020204030204" pitchFamily="34" charset="0"/>
              </a:rPr>
              <a:t>Print Features</a:t>
            </a:r>
          </a:p>
          <a:p>
            <a:pPr marL="548640" lvl="1" indent="-182880">
              <a:buClr>
                <a:schemeClr val="accent6">
                  <a:lumMod val="75000"/>
                </a:schemeClr>
              </a:buClr>
              <a:buSzPct val="50000"/>
              <a:defRPr/>
            </a:pPr>
            <a:r>
              <a:rPr lang="en-US" altLang="ja-JP" sz="2400" dirty="0">
                <a:solidFill>
                  <a:schemeClr val="tx1">
                    <a:lumMod val="75000"/>
                    <a:lumOff val="25000"/>
                  </a:schemeClr>
                </a:solidFill>
                <a:latin typeface="Calibri" panose="020F0502020204030204" pitchFamily="34" charset="0"/>
              </a:rPr>
              <a:t>Table of Contents</a:t>
            </a:r>
          </a:p>
          <a:p>
            <a:pPr marL="548640" lvl="1" indent="-182880">
              <a:buClr>
                <a:schemeClr val="accent6">
                  <a:lumMod val="75000"/>
                </a:schemeClr>
              </a:buClr>
              <a:buSzPct val="50000"/>
              <a:defRPr/>
            </a:pPr>
            <a:r>
              <a:rPr lang="en-US" altLang="ja-JP" sz="2400" dirty="0">
                <a:solidFill>
                  <a:schemeClr val="tx1">
                    <a:lumMod val="75000"/>
                    <a:lumOff val="25000"/>
                  </a:schemeClr>
                </a:solidFill>
                <a:latin typeface="Calibri" panose="020F0502020204030204" pitchFamily="34" charset="0"/>
              </a:rPr>
              <a:t>Index</a:t>
            </a:r>
          </a:p>
          <a:p>
            <a:pPr indent="-182880">
              <a:buClr>
                <a:schemeClr val="accent6">
                  <a:lumMod val="75000"/>
                </a:schemeClr>
              </a:buClr>
              <a:buSzPct val="50000"/>
              <a:defRPr/>
            </a:pPr>
            <a:r>
              <a:rPr lang="en-US" altLang="ja-JP" sz="2400" dirty="0">
                <a:solidFill>
                  <a:schemeClr val="tx1">
                    <a:lumMod val="75000"/>
                    <a:lumOff val="25000"/>
                  </a:schemeClr>
                </a:solidFill>
                <a:latin typeface="Calibri" panose="020F0502020204030204" pitchFamily="34" charset="0"/>
              </a:rPr>
              <a:t>Organizational Aids</a:t>
            </a:r>
          </a:p>
          <a:p>
            <a:pPr marL="548640" lvl="1" indent="-182880">
              <a:buClr>
                <a:schemeClr val="accent6">
                  <a:lumMod val="75000"/>
                </a:schemeClr>
              </a:buClr>
              <a:buSzPct val="50000"/>
              <a:defRPr/>
            </a:pPr>
            <a:r>
              <a:rPr lang="en-US" altLang="ja-JP" sz="2400" dirty="0">
                <a:solidFill>
                  <a:schemeClr val="tx1">
                    <a:lumMod val="75000"/>
                    <a:lumOff val="25000"/>
                  </a:schemeClr>
                </a:solidFill>
                <a:latin typeface="Calibri" panose="020F0502020204030204" pitchFamily="34" charset="0"/>
              </a:rPr>
              <a:t>Bold Print</a:t>
            </a:r>
          </a:p>
          <a:p>
            <a:pPr marL="548640" lvl="1" indent="-182880">
              <a:buClr>
                <a:schemeClr val="accent6">
                  <a:lumMod val="75000"/>
                </a:schemeClr>
              </a:buClr>
              <a:buSzPct val="50000"/>
              <a:defRPr/>
            </a:pPr>
            <a:r>
              <a:rPr lang="en-US" altLang="ja-JP" sz="2400" dirty="0">
                <a:solidFill>
                  <a:schemeClr val="tx1">
                    <a:lumMod val="75000"/>
                    <a:lumOff val="25000"/>
                  </a:schemeClr>
                </a:solidFill>
                <a:latin typeface="Calibri" panose="020F0502020204030204" pitchFamily="34" charset="0"/>
              </a:rPr>
              <a:t>Italics</a:t>
            </a:r>
          </a:p>
          <a:p>
            <a:pPr marL="548640" lvl="1" indent="-182880">
              <a:buClr>
                <a:schemeClr val="accent6">
                  <a:lumMod val="75000"/>
                </a:schemeClr>
              </a:buClr>
              <a:buSzPct val="50000"/>
              <a:defRPr/>
            </a:pPr>
            <a:r>
              <a:rPr lang="en-US" altLang="ja-JP" sz="2400" dirty="0">
                <a:solidFill>
                  <a:schemeClr val="tx1">
                    <a:lumMod val="75000"/>
                    <a:lumOff val="25000"/>
                  </a:schemeClr>
                </a:solidFill>
                <a:latin typeface="Calibri" panose="020F0502020204030204" pitchFamily="34" charset="0"/>
              </a:rPr>
              <a:t>Bullets</a:t>
            </a:r>
          </a:p>
          <a:p>
            <a:pPr indent="-182880">
              <a:buClr>
                <a:schemeClr val="accent6">
                  <a:lumMod val="75000"/>
                </a:schemeClr>
              </a:buClr>
              <a:defRPr/>
            </a:pPr>
            <a:r>
              <a:rPr lang="en-US" altLang="ja-JP" sz="2400" dirty="0">
                <a:solidFill>
                  <a:schemeClr val="tx1">
                    <a:lumMod val="75000"/>
                    <a:lumOff val="25000"/>
                  </a:schemeClr>
                </a:solidFill>
                <a:latin typeface="Calibri" panose="020F0502020204030204" pitchFamily="34" charset="0"/>
              </a:rPr>
              <a:t>Graphic Aids</a:t>
            </a:r>
          </a:p>
          <a:p>
            <a:pPr marL="548640" lvl="1" indent="-182880">
              <a:buClr>
                <a:schemeClr val="accent6">
                  <a:lumMod val="75000"/>
                </a:schemeClr>
              </a:buClr>
              <a:buSzPct val="50000"/>
              <a:defRPr/>
            </a:pPr>
            <a:r>
              <a:rPr lang="en-US" altLang="ja-JP" sz="2400" dirty="0">
                <a:solidFill>
                  <a:schemeClr val="tx1">
                    <a:lumMod val="75000"/>
                    <a:lumOff val="25000"/>
                  </a:schemeClr>
                </a:solidFill>
                <a:latin typeface="Calibri" panose="020F0502020204030204" pitchFamily="34" charset="0"/>
              </a:rPr>
              <a:t>Diagrams</a:t>
            </a:r>
          </a:p>
          <a:p>
            <a:pPr marL="548640" lvl="1" indent="-182880">
              <a:buClr>
                <a:schemeClr val="accent6">
                  <a:lumMod val="75000"/>
                </a:schemeClr>
              </a:buClr>
              <a:buSzPct val="50000"/>
              <a:defRPr/>
            </a:pPr>
            <a:r>
              <a:rPr lang="en-US" altLang="ja-JP" sz="2400" dirty="0">
                <a:solidFill>
                  <a:schemeClr val="tx1">
                    <a:lumMod val="75000"/>
                    <a:lumOff val="25000"/>
                  </a:schemeClr>
                </a:solidFill>
                <a:latin typeface="Calibri" panose="020F0502020204030204" pitchFamily="34" charset="0"/>
              </a:rPr>
              <a:t>Graphs</a:t>
            </a:r>
          </a:p>
          <a:p>
            <a:pPr marL="548640" lvl="1" indent="-182880">
              <a:buClr>
                <a:schemeClr val="accent6">
                  <a:lumMod val="75000"/>
                </a:schemeClr>
              </a:buClr>
              <a:buSzPct val="50000"/>
              <a:defRPr/>
            </a:pPr>
            <a:r>
              <a:rPr lang="en-US" altLang="ja-JP" sz="2400" dirty="0">
                <a:solidFill>
                  <a:schemeClr val="tx1">
                    <a:lumMod val="75000"/>
                    <a:lumOff val="25000"/>
                  </a:schemeClr>
                </a:solidFill>
                <a:latin typeface="Calibri" panose="020F0502020204030204" pitchFamily="34" charset="0"/>
              </a:rPr>
              <a:t>Maps</a:t>
            </a:r>
          </a:p>
          <a:p>
            <a:pPr indent="-182880">
              <a:buClr>
                <a:schemeClr val="accent6">
                  <a:lumMod val="75000"/>
                </a:schemeClr>
              </a:buClr>
              <a:defRPr/>
            </a:pPr>
            <a:r>
              <a:rPr lang="en-US" altLang="ja-JP" sz="2400" dirty="0">
                <a:solidFill>
                  <a:schemeClr val="tx1">
                    <a:lumMod val="75000"/>
                    <a:lumOff val="25000"/>
                  </a:schemeClr>
                </a:solidFill>
                <a:latin typeface="Calibri" panose="020F0502020204030204" pitchFamily="34" charset="0"/>
              </a:rPr>
              <a:t>Illustrations</a:t>
            </a:r>
          </a:p>
          <a:p>
            <a:pPr marL="548640" lvl="1" indent="-182880">
              <a:buClr>
                <a:schemeClr val="accent6">
                  <a:lumMod val="75000"/>
                </a:schemeClr>
              </a:buClr>
              <a:buSzPct val="50000"/>
              <a:defRPr/>
            </a:pPr>
            <a:r>
              <a:rPr lang="en-US" altLang="ja-JP" sz="2400" dirty="0">
                <a:solidFill>
                  <a:schemeClr val="tx1">
                    <a:lumMod val="75000"/>
                    <a:lumOff val="25000"/>
                  </a:schemeClr>
                </a:solidFill>
                <a:latin typeface="Calibri" panose="020F0502020204030204" pitchFamily="34" charset="0"/>
              </a:rPr>
              <a:t>Photos</a:t>
            </a:r>
          </a:p>
          <a:p>
            <a:pPr marL="548640" lvl="1" indent="-182880">
              <a:buClr>
                <a:schemeClr val="accent6">
                  <a:lumMod val="75000"/>
                </a:schemeClr>
              </a:buClr>
              <a:buSzPct val="50000"/>
              <a:defRPr/>
            </a:pPr>
            <a:r>
              <a:rPr lang="en-US" altLang="ja-JP" sz="2400" dirty="0">
                <a:solidFill>
                  <a:schemeClr val="tx1">
                    <a:lumMod val="75000"/>
                    <a:lumOff val="25000"/>
                  </a:schemeClr>
                </a:solidFill>
                <a:latin typeface="Calibri" panose="020F0502020204030204" pitchFamily="34" charset="0"/>
              </a:rPr>
              <a:t>Magnification</a:t>
            </a:r>
          </a:p>
          <a:p>
            <a:pPr marL="365760" lvl="1" indent="0">
              <a:buClr>
                <a:schemeClr val="accent6">
                  <a:lumMod val="75000"/>
                </a:schemeClr>
              </a:buClr>
              <a:buSzPct val="50000"/>
              <a:buNone/>
              <a:defRPr/>
            </a:pPr>
            <a:endParaRPr lang="en-US" altLang="ja-JP" sz="2200" dirty="0">
              <a:solidFill>
                <a:schemeClr val="tx1">
                  <a:lumMod val="75000"/>
                  <a:lumOff val="25000"/>
                </a:schemeClr>
              </a:solidFill>
            </a:endParaRPr>
          </a:p>
          <a:p>
            <a:pPr marL="365760" lvl="1" indent="0">
              <a:buClr>
                <a:schemeClr val="accent6">
                  <a:lumMod val="75000"/>
                </a:schemeClr>
              </a:buClr>
              <a:buSzPct val="50000"/>
              <a:buNone/>
              <a:defRPr/>
            </a:pPr>
            <a:endParaRPr lang="en-US" altLang="ja-JP" sz="2800" dirty="0">
              <a:solidFill>
                <a:schemeClr val="tx1">
                  <a:lumMod val="75000"/>
                  <a:lumOff val="25000"/>
                </a:schemeClr>
              </a:solidFill>
              <a:latin typeface="Calibri" panose="020F0502020204030204" pitchFamily="34" charset="0"/>
            </a:endParaRPr>
          </a:p>
        </p:txBody>
      </p:sp>
      <p:sp>
        <p:nvSpPr>
          <p:cNvPr id="47108" name="Content Placeholder 3"/>
          <p:cNvSpPr>
            <a:spLocks noGrp="1"/>
          </p:cNvSpPr>
          <p:nvPr>
            <p:ph sz="quarter" idx="4294967295"/>
          </p:nvPr>
        </p:nvSpPr>
        <p:spPr>
          <a:xfrm>
            <a:off x="7317580" y="3176200"/>
            <a:ext cx="3810000" cy="3475038"/>
          </a:xfrm>
          <a:prstGeom prst="rect">
            <a:avLst/>
          </a:prstGeom>
          <a:solidFill>
            <a:schemeClr val="accent5">
              <a:lumMod val="40000"/>
              <a:lumOff val="60000"/>
            </a:schemeClr>
          </a:solidFill>
        </p:spPr>
        <p:txBody>
          <a:bodyPr rtlCol="0">
            <a:normAutofit lnSpcReduction="10000"/>
          </a:bodyPr>
          <a:lstStyle/>
          <a:p>
            <a:pPr>
              <a:buClr>
                <a:schemeClr val="accent1">
                  <a:lumMod val="50000"/>
                </a:schemeClr>
              </a:buClr>
              <a:buSzPct val="50000"/>
              <a:defRPr/>
            </a:pPr>
            <a:r>
              <a:rPr lang="en-US" sz="2800" dirty="0">
                <a:latin typeface="Calibri" panose="020F0502020204030204" pitchFamily="34" charset="0"/>
              </a:rPr>
              <a:t>Definition </a:t>
            </a:r>
          </a:p>
          <a:p>
            <a:pPr>
              <a:buClr>
                <a:schemeClr val="accent1">
                  <a:lumMod val="50000"/>
                </a:schemeClr>
              </a:buClr>
              <a:buSzPct val="50000"/>
              <a:defRPr/>
            </a:pPr>
            <a:r>
              <a:rPr lang="en-US" sz="2800" dirty="0">
                <a:latin typeface="Calibri" panose="020F0502020204030204" pitchFamily="34" charset="0"/>
              </a:rPr>
              <a:t>Description </a:t>
            </a:r>
          </a:p>
          <a:p>
            <a:pPr>
              <a:buClr>
                <a:schemeClr val="accent1">
                  <a:lumMod val="50000"/>
                </a:schemeClr>
              </a:buClr>
              <a:buSzPct val="50000"/>
              <a:defRPr/>
            </a:pPr>
            <a:r>
              <a:rPr lang="en-US" sz="2800" dirty="0">
                <a:latin typeface="Calibri" panose="020F0502020204030204" pitchFamily="34" charset="0"/>
              </a:rPr>
              <a:t>Procedural-Sequential </a:t>
            </a:r>
          </a:p>
          <a:p>
            <a:pPr>
              <a:buClr>
                <a:schemeClr val="accent1">
                  <a:lumMod val="50000"/>
                </a:schemeClr>
              </a:buClr>
              <a:buSzPct val="50000"/>
              <a:defRPr/>
            </a:pPr>
            <a:r>
              <a:rPr lang="en-US" sz="2800" dirty="0">
                <a:latin typeface="Calibri" panose="020F0502020204030204" pitchFamily="34" charset="0"/>
              </a:rPr>
              <a:t>Synthesis </a:t>
            </a:r>
          </a:p>
          <a:p>
            <a:pPr>
              <a:buClr>
                <a:schemeClr val="accent1">
                  <a:lumMod val="50000"/>
                </a:schemeClr>
              </a:buClr>
              <a:buSzPct val="50000"/>
              <a:defRPr/>
            </a:pPr>
            <a:r>
              <a:rPr lang="en-US" sz="2800" dirty="0">
                <a:latin typeface="Calibri" panose="020F0502020204030204" pitchFamily="34" charset="0"/>
              </a:rPr>
              <a:t>Analysis </a:t>
            </a:r>
          </a:p>
          <a:p>
            <a:pPr>
              <a:buClr>
                <a:schemeClr val="accent1">
                  <a:lumMod val="50000"/>
                </a:schemeClr>
              </a:buClr>
              <a:buSzPct val="50000"/>
              <a:defRPr/>
            </a:pPr>
            <a:r>
              <a:rPr lang="en-US" sz="2800" dirty="0">
                <a:latin typeface="Calibri" panose="020F0502020204030204" pitchFamily="34" charset="0"/>
              </a:rPr>
              <a:t>Comparison </a:t>
            </a:r>
          </a:p>
          <a:p>
            <a:pPr>
              <a:buClr>
                <a:schemeClr val="accent1">
                  <a:lumMod val="50000"/>
                </a:schemeClr>
              </a:buClr>
              <a:buSzPct val="50000"/>
              <a:defRPr/>
            </a:pPr>
            <a:r>
              <a:rPr lang="en-US" sz="2800" dirty="0">
                <a:latin typeface="Calibri" panose="020F0502020204030204" pitchFamily="34" charset="0"/>
              </a:rPr>
              <a:t>Cause/Effect </a:t>
            </a:r>
          </a:p>
          <a:p>
            <a:pPr indent="-182880">
              <a:buClr>
                <a:schemeClr val="accent6">
                  <a:lumMod val="75000"/>
                </a:schemeClr>
              </a:buClr>
              <a:defRPr/>
            </a:pPr>
            <a:endParaRPr lang="en-US" altLang="en-US" sz="2800" dirty="0">
              <a:latin typeface="Calibri" panose="020F0502020204030204" pitchFamily="34" charset="0"/>
            </a:endParaRPr>
          </a:p>
        </p:txBody>
      </p:sp>
      <p:sp>
        <p:nvSpPr>
          <p:cNvPr id="3" name="Rectangle 2"/>
          <p:cNvSpPr/>
          <p:nvPr/>
        </p:nvSpPr>
        <p:spPr>
          <a:xfrm>
            <a:off x="1207723" y="388162"/>
            <a:ext cx="4440850" cy="461665"/>
          </a:xfrm>
          <a:prstGeom prst="rect">
            <a:avLst/>
          </a:prstGeom>
          <a:ln w="25400">
            <a:solidFill>
              <a:schemeClr val="tx1"/>
            </a:solidFill>
          </a:ln>
        </p:spPr>
        <p:txBody>
          <a:bodyPr wrap="square">
            <a:spAutoFit/>
          </a:bodyPr>
          <a:lstStyle/>
          <a:p>
            <a:pPr algn="ctr"/>
            <a:r>
              <a:rPr lang="en-US" altLang="ja-JP" sz="2400" b="1" dirty="0">
                <a:latin typeface="Calibri" panose="020F0502020204030204" pitchFamily="34" charset="0"/>
                <a:cs typeface="Arial" pitchFamily="34" charset="0"/>
              </a:rPr>
              <a:t>Informational Text Features</a:t>
            </a:r>
            <a:endParaRPr lang="en-US" sz="2400" b="1" dirty="0">
              <a:latin typeface="Calibri" panose="020F0502020204030204" pitchFamily="34" charset="0"/>
            </a:endParaRPr>
          </a:p>
        </p:txBody>
      </p:sp>
      <p:sp>
        <p:nvSpPr>
          <p:cNvPr id="4" name="Rectangle 3"/>
          <p:cNvSpPr/>
          <p:nvPr/>
        </p:nvSpPr>
        <p:spPr>
          <a:xfrm>
            <a:off x="6174580" y="2714535"/>
            <a:ext cx="5905335" cy="461665"/>
          </a:xfrm>
          <a:prstGeom prst="rect">
            <a:avLst/>
          </a:prstGeom>
          <a:ln w="25400">
            <a:solidFill>
              <a:schemeClr val="tx1"/>
            </a:solidFill>
          </a:ln>
        </p:spPr>
        <p:txBody>
          <a:bodyPr wrap="none">
            <a:spAutoFit/>
          </a:bodyPr>
          <a:lstStyle/>
          <a:p>
            <a:r>
              <a:rPr lang="en-US" sz="2400" b="1" dirty="0">
                <a:latin typeface="Calibri" panose="020F0502020204030204" pitchFamily="34" charset="0"/>
              </a:rPr>
              <a:t>Informational Text Organizational Structures </a:t>
            </a:r>
          </a:p>
        </p:txBody>
      </p:sp>
      <p:pic>
        <p:nvPicPr>
          <p:cNvPr id="11" name="Picture 10"/>
          <p:cNvPicPr>
            <a:picLocks noChangeAspect="1"/>
          </p:cNvPicPr>
          <p:nvPr/>
        </p:nvPicPr>
        <p:blipFill>
          <a:blip r:embed="rId3"/>
          <a:stretch>
            <a:fillRect/>
          </a:stretch>
        </p:blipFill>
        <p:spPr>
          <a:xfrm rot="660473">
            <a:off x="7931943" y="363491"/>
            <a:ext cx="2581275" cy="1771650"/>
          </a:xfrm>
          <a:prstGeom prst="rect">
            <a:avLst/>
          </a:prstGeom>
        </p:spPr>
      </p:pic>
    </p:spTree>
    <p:extLst>
      <p:ext uri="{BB962C8B-B14F-4D97-AF65-F5344CB8AC3E}">
        <p14:creationId xmlns:p14="http://schemas.microsoft.com/office/powerpoint/2010/main" val="2149011801"/>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5377"/>
            <a:ext cx="11525250" cy="1143000"/>
          </a:xfrm>
        </p:spPr>
        <p:txBody>
          <a:bodyPr>
            <a:noAutofit/>
          </a:bodyPr>
          <a:lstStyle/>
          <a:p>
            <a:pPr marL="320040" indent="-320040" algn="ctr">
              <a:buClr>
                <a:schemeClr val="accent6">
                  <a:lumMod val="75000"/>
                </a:schemeClr>
              </a:buClr>
              <a:defRPr/>
            </a:pPr>
            <a:r>
              <a:rPr lang="en-US" sz="4000" dirty="0">
                <a:solidFill>
                  <a:schemeClr val="tx1"/>
                </a:solidFill>
                <a:effectLst>
                  <a:outerShdw blurRad="38100" dist="38100" dir="2700000" algn="tl">
                    <a:srgbClr val="000000">
                      <a:alpha val="43137"/>
                    </a:srgbClr>
                  </a:outerShdw>
                </a:effectLst>
                <a:latin typeface="Arial" pitchFamily="34" charset="0"/>
                <a:cs typeface="Arial" pitchFamily="34" charset="0"/>
              </a:rPr>
              <a:t>How does Informative/Explanatory writing differ from Argumentative writing?</a:t>
            </a:r>
          </a:p>
        </p:txBody>
      </p:sp>
      <p:sp>
        <p:nvSpPr>
          <p:cNvPr id="3" name="Content Placeholder 2"/>
          <p:cNvSpPr>
            <a:spLocks noGrp="1"/>
          </p:cNvSpPr>
          <p:nvPr>
            <p:ph sz="quarter" idx="4294967295"/>
          </p:nvPr>
        </p:nvSpPr>
        <p:spPr>
          <a:xfrm>
            <a:off x="0" y="1447800"/>
            <a:ext cx="12192000" cy="5257800"/>
          </a:xfrm>
          <a:prstGeom prst="rect">
            <a:avLst/>
          </a:prstGeom>
        </p:spPr>
        <p:txBody>
          <a:bodyPr rtlCol="0">
            <a:noAutofit/>
          </a:bodyPr>
          <a:lstStyle/>
          <a:p>
            <a:pPr marL="0" indent="0">
              <a:buClr>
                <a:schemeClr val="accent6">
                  <a:lumMod val="75000"/>
                </a:schemeClr>
              </a:buClr>
              <a:buNone/>
              <a:defRPr/>
            </a:pPr>
            <a:endParaRPr lang="en-US" sz="3200" dirty="0">
              <a:solidFill>
                <a:schemeClr val="tx1">
                  <a:lumMod val="75000"/>
                  <a:lumOff val="25000"/>
                </a:schemeClr>
              </a:solidFill>
              <a:latin typeface="Calibri" panose="020F0502020204030204" pitchFamily="34" charset="0"/>
            </a:endParaRPr>
          </a:p>
          <a:p>
            <a:pPr marL="0" indent="0">
              <a:buClr>
                <a:schemeClr val="accent6">
                  <a:lumMod val="75000"/>
                </a:schemeClr>
              </a:buClr>
              <a:buNone/>
              <a:defRPr/>
            </a:pPr>
            <a:endParaRPr lang="en-US" sz="3200" dirty="0">
              <a:solidFill>
                <a:schemeClr val="tx1">
                  <a:lumMod val="75000"/>
                  <a:lumOff val="25000"/>
                </a:schemeClr>
              </a:solidFill>
              <a:latin typeface="Calibri" panose="020F0502020204030204" pitchFamily="34" charset="0"/>
            </a:endParaRPr>
          </a:p>
          <a:p>
            <a:pPr marL="0" indent="0">
              <a:buClr>
                <a:schemeClr val="accent6">
                  <a:lumMod val="75000"/>
                </a:schemeClr>
              </a:buClr>
              <a:buNone/>
              <a:defRPr/>
            </a:pPr>
            <a:endParaRPr lang="en-US" sz="3200" dirty="0">
              <a:solidFill>
                <a:schemeClr val="tx1">
                  <a:lumMod val="75000"/>
                  <a:lumOff val="25000"/>
                </a:schemeClr>
              </a:solidFill>
              <a:latin typeface="Calibri" panose="020F0502020204030204" pitchFamily="34" charset="0"/>
            </a:endParaRPr>
          </a:p>
          <a:p>
            <a:pPr marL="0" indent="0">
              <a:buClr>
                <a:schemeClr val="accent6">
                  <a:lumMod val="75000"/>
                </a:schemeClr>
              </a:buClr>
              <a:buNone/>
              <a:defRPr/>
            </a:pPr>
            <a:r>
              <a:rPr lang="en-US" sz="3200" dirty="0">
                <a:solidFill>
                  <a:schemeClr val="tx1">
                    <a:lumMod val="75000"/>
                    <a:lumOff val="25000"/>
                  </a:schemeClr>
                </a:solidFill>
                <a:latin typeface="Calibri" panose="020F0502020204030204" pitchFamily="34" charset="0"/>
              </a:rPr>
              <a:t>Compare these two writing prompts:</a:t>
            </a:r>
          </a:p>
          <a:p>
            <a:pPr lvl="1">
              <a:buClr>
                <a:schemeClr val="accent1">
                  <a:lumMod val="50000"/>
                </a:schemeClr>
              </a:buClr>
              <a:buSzPct val="50000"/>
              <a:buFont typeface="Wingdings" panose="05000000000000000000" pitchFamily="2" charset="2"/>
              <a:buChar char="v"/>
              <a:defRPr/>
            </a:pPr>
            <a:r>
              <a:rPr lang="en-US" sz="3200" dirty="0">
                <a:solidFill>
                  <a:schemeClr val="tx1">
                    <a:lumMod val="75000"/>
                    <a:lumOff val="25000"/>
                  </a:schemeClr>
                </a:solidFill>
                <a:latin typeface="Calibri" panose="020F0502020204030204" pitchFamily="34" charset="0"/>
              </a:rPr>
              <a:t>Was Alexander the Great truly great?</a:t>
            </a:r>
          </a:p>
          <a:p>
            <a:pPr lvl="1">
              <a:buClr>
                <a:schemeClr val="accent1">
                  <a:lumMod val="50000"/>
                </a:schemeClr>
              </a:buClr>
              <a:buSzPct val="50000"/>
              <a:buFont typeface="Wingdings" panose="05000000000000000000" pitchFamily="2" charset="2"/>
              <a:buChar char="v"/>
              <a:defRPr/>
            </a:pPr>
            <a:r>
              <a:rPr lang="en-US" sz="3200" dirty="0">
                <a:solidFill>
                  <a:schemeClr val="tx1">
                    <a:lumMod val="75000"/>
                    <a:lumOff val="25000"/>
                  </a:schemeClr>
                </a:solidFill>
                <a:latin typeface="Calibri" panose="020F0502020204030204" pitchFamily="34" charset="0"/>
              </a:rPr>
              <a:t>How did Alexander the Great </a:t>
            </a:r>
            <a:r>
              <a:rPr lang="en-US" sz="3200" dirty="0" err="1">
                <a:solidFill>
                  <a:schemeClr val="tx1">
                    <a:lumMod val="75000"/>
                    <a:lumOff val="25000"/>
                  </a:schemeClr>
                </a:solidFill>
                <a:latin typeface="Calibri" panose="020F0502020204030204" pitchFamily="34" charset="0"/>
              </a:rPr>
              <a:t>hellenize</a:t>
            </a:r>
            <a:r>
              <a:rPr lang="en-US" sz="3200" dirty="0">
                <a:solidFill>
                  <a:schemeClr val="tx1">
                    <a:lumMod val="75000"/>
                    <a:lumOff val="25000"/>
                  </a:schemeClr>
                </a:solidFill>
                <a:latin typeface="Calibri" panose="020F0502020204030204" pitchFamily="34" charset="0"/>
              </a:rPr>
              <a:t> the Middle East?</a:t>
            </a:r>
          </a:p>
          <a:p>
            <a:pPr indent="-182880">
              <a:buClr>
                <a:schemeClr val="accent6">
                  <a:lumMod val="75000"/>
                </a:schemeClr>
              </a:buClr>
              <a:defRPr/>
            </a:pPr>
            <a:endParaRPr lang="en-US" sz="3200" dirty="0">
              <a:solidFill>
                <a:schemeClr val="tx1">
                  <a:lumMod val="75000"/>
                  <a:lumOff val="25000"/>
                </a:schemeClr>
              </a:solidFill>
              <a:latin typeface="Calibri" panose="020F0502020204030204" pitchFamily="34" charset="0"/>
            </a:endParaRPr>
          </a:p>
        </p:txBody>
      </p:sp>
      <p:pic>
        <p:nvPicPr>
          <p:cNvPr id="4" name="Picture 3"/>
          <p:cNvPicPr>
            <a:picLocks noChangeAspect="1"/>
          </p:cNvPicPr>
          <p:nvPr/>
        </p:nvPicPr>
        <p:blipFill>
          <a:blip r:embed="rId3"/>
          <a:stretch>
            <a:fillRect/>
          </a:stretch>
        </p:blipFill>
        <p:spPr>
          <a:xfrm rot="853016">
            <a:off x="7109872" y="2086244"/>
            <a:ext cx="3362325" cy="1362075"/>
          </a:xfrm>
          <a:prstGeom prst="rect">
            <a:avLst/>
          </a:prstGeom>
        </p:spPr>
      </p:pic>
    </p:spTree>
    <p:extLst>
      <p:ext uri="{BB962C8B-B14F-4D97-AF65-F5344CB8AC3E}">
        <p14:creationId xmlns:p14="http://schemas.microsoft.com/office/powerpoint/2010/main" val="421276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90C7A-B775-4D6B-9A9A-AEC3511603DE}"/>
              </a:ext>
            </a:extLst>
          </p:cNvPr>
          <p:cNvSpPr>
            <a:spLocks noGrp="1"/>
          </p:cNvSpPr>
          <p:nvPr>
            <p:ph type="title"/>
          </p:nvPr>
        </p:nvSpPr>
        <p:spPr/>
        <p:txBody>
          <a:bodyPr/>
          <a:lstStyle/>
          <a:p>
            <a:r>
              <a:rPr lang="en-US" b="1" dirty="0">
                <a:latin typeface="Bookman Old Style" panose="02050604050505020204" pitchFamily="18" charset="0"/>
              </a:rPr>
              <a:t>Was it Destiny to move West?</a:t>
            </a:r>
          </a:p>
        </p:txBody>
      </p:sp>
      <p:sp>
        <p:nvSpPr>
          <p:cNvPr id="14" name="Text Placeholder 13">
            <a:extLst>
              <a:ext uri="{FF2B5EF4-FFF2-40B4-BE49-F238E27FC236}">
                <a16:creationId xmlns:a16="http://schemas.microsoft.com/office/drawing/2014/main" id="{ADEC2B81-EF40-4721-A8AA-E40C5AA1F428}"/>
              </a:ext>
            </a:extLst>
          </p:cNvPr>
          <p:cNvSpPr>
            <a:spLocks noGrp="1"/>
          </p:cNvSpPr>
          <p:nvPr>
            <p:ph type="body" idx="2"/>
          </p:nvPr>
        </p:nvSpPr>
        <p:spPr>
          <a:xfrm>
            <a:off x="395785" y="1814015"/>
            <a:ext cx="2816746" cy="4343400"/>
          </a:xfrm>
        </p:spPr>
        <p:txBody>
          <a:bodyPr>
            <a:normAutofit fontScale="92500" lnSpcReduction="20000"/>
          </a:bodyPr>
          <a:lstStyle/>
          <a:p>
            <a:r>
              <a:rPr lang="en-US" dirty="0">
                <a:latin typeface="Book Antiqua" panose="02040602050305030304" pitchFamily="18" charset="0"/>
              </a:rPr>
              <a:t>Visual Literacy Strategy:</a:t>
            </a:r>
          </a:p>
          <a:p>
            <a:r>
              <a:rPr lang="en-US" b="1" u="sng" dirty="0">
                <a:latin typeface="Book Antiqua" panose="02040602050305030304" pitchFamily="18" charset="0"/>
              </a:rPr>
              <a:t>Crop It!</a:t>
            </a:r>
          </a:p>
          <a:p>
            <a:r>
              <a:rPr lang="en-US" dirty="0">
                <a:latin typeface="Book Antiqua" panose="02040602050305030304" pitchFamily="18" charset="0"/>
              </a:rPr>
              <a:t>What does the imagery say about westward expansion?</a:t>
            </a:r>
          </a:p>
          <a:p>
            <a:r>
              <a:rPr lang="en-US" dirty="0">
                <a:latin typeface="Book Antiqua" panose="02040602050305030304" pitchFamily="18" charset="0"/>
              </a:rPr>
              <a:t>What type of transportation was used to settle the West?</a:t>
            </a:r>
          </a:p>
          <a:p>
            <a:r>
              <a:rPr lang="en-US" dirty="0">
                <a:latin typeface="Book Antiqua" panose="02040602050305030304" pitchFamily="18" charset="0"/>
              </a:rPr>
              <a:t>What were the challenges to westward expansion?</a:t>
            </a:r>
          </a:p>
          <a:p>
            <a:r>
              <a:rPr lang="en-US" dirty="0">
                <a:latin typeface="Book Antiqua" panose="02040602050305030304" pitchFamily="18" charset="0"/>
              </a:rPr>
              <a:t>What technology played a role in westward expansion?</a:t>
            </a:r>
          </a:p>
          <a:p>
            <a:endParaRPr lang="en-US" dirty="0">
              <a:latin typeface="Book Antiqua" panose="02040602050305030304" pitchFamily="18" charset="0"/>
            </a:endParaRPr>
          </a:p>
          <a:p>
            <a:endParaRPr lang="en-US" dirty="0">
              <a:latin typeface="Book Antiqua" panose="02040602050305030304" pitchFamily="18" charset="0"/>
            </a:endParaRPr>
          </a:p>
        </p:txBody>
      </p:sp>
      <p:pic>
        <p:nvPicPr>
          <p:cNvPr id="9" name="Content Placeholder 8">
            <a:extLst>
              <a:ext uri="{FF2B5EF4-FFF2-40B4-BE49-F238E27FC236}">
                <a16:creationId xmlns:a16="http://schemas.microsoft.com/office/drawing/2014/main" id="{E600DFF4-8346-4122-86BB-9F30968C3708}"/>
              </a:ext>
            </a:extLst>
          </p:cNvPr>
          <p:cNvPicPr>
            <a:picLocks noGrp="1" noChangeAspect="1"/>
          </p:cNvPicPr>
          <p:nvPr>
            <p:ph sz="quarter" idx="1"/>
          </p:nvPr>
        </p:nvPicPr>
        <p:blipFill>
          <a:blip r:embed="rId3"/>
          <a:stretch>
            <a:fillRect/>
          </a:stretch>
        </p:blipFill>
        <p:spPr>
          <a:xfrm>
            <a:off x="3505200" y="1143000"/>
            <a:ext cx="7649570" cy="5686181"/>
          </a:xfrm>
          <a:prstGeom prst="rect">
            <a:avLst/>
          </a:prstGeom>
        </p:spPr>
      </p:pic>
      <p:cxnSp>
        <p:nvCxnSpPr>
          <p:cNvPr id="16" name="Straight Arrow Connector 15">
            <a:extLst>
              <a:ext uri="{FF2B5EF4-FFF2-40B4-BE49-F238E27FC236}">
                <a16:creationId xmlns:a16="http://schemas.microsoft.com/office/drawing/2014/main" id="{33858CCD-15C7-4176-8B0E-83561400FA5D}"/>
              </a:ext>
            </a:extLst>
          </p:cNvPr>
          <p:cNvCxnSpPr>
            <a:stCxn id="9" idx="1"/>
            <a:endCxn id="9" idx="3"/>
          </p:cNvCxnSpPr>
          <p:nvPr/>
        </p:nvCxnSpPr>
        <p:spPr>
          <a:xfrm>
            <a:off x="3505200" y="3986091"/>
            <a:ext cx="7649570"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B5DAB1A-ED53-45F8-AD3D-B1B5510BF93A}"/>
              </a:ext>
            </a:extLst>
          </p:cNvPr>
          <p:cNvCxnSpPr>
            <a:endCxn id="9" idx="2"/>
          </p:cNvCxnSpPr>
          <p:nvPr/>
        </p:nvCxnSpPr>
        <p:spPr>
          <a:xfrm>
            <a:off x="7196919" y="1143000"/>
            <a:ext cx="133066" cy="5686181"/>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3CAAF39-BAEA-422D-9F9A-1A170A4B1CB8}"/>
              </a:ext>
            </a:extLst>
          </p:cNvPr>
          <p:cNvSpPr txBox="1"/>
          <p:nvPr/>
        </p:nvSpPr>
        <p:spPr>
          <a:xfrm>
            <a:off x="3807725" y="1446663"/>
            <a:ext cx="477672" cy="707886"/>
          </a:xfrm>
          <a:prstGeom prst="rect">
            <a:avLst/>
          </a:prstGeom>
          <a:noFill/>
        </p:spPr>
        <p:txBody>
          <a:bodyPr wrap="square" rtlCol="0">
            <a:spAutoFit/>
          </a:bodyPr>
          <a:lstStyle/>
          <a:p>
            <a:r>
              <a:rPr lang="en-US" sz="4000" b="1" dirty="0">
                <a:solidFill>
                  <a:srgbClr val="FFFF00"/>
                </a:solidFill>
              </a:rPr>
              <a:t>1</a:t>
            </a:r>
          </a:p>
        </p:txBody>
      </p:sp>
      <p:sp>
        <p:nvSpPr>
          <p:cNvPr id="24" name="TextBox 23">
            <a:extLst>
              <a:ext uri="{FF2B5EF4-FFF2-40B4-BE49-F238E27FC236}">
                <a16:creationId xmlns:a16="http://schemas.microsoft.com/office/drawing/2014/main" id="{91594A74-D03C-4F9B-A0A4-4D13A8A3DAE0}"/>
              </a:ext>
            </a:extLst>
          </p:cNvPr>
          <p:cNvSpPr txBox="1"/>
          <p:nvPr/>
        </p:nvSpPr>
        <p:spPr>
          <a:xfrm>
            <a:off x="10283588" y="1364776"/>
            <a:ext cx="484495" cy="707886"/>
          </a:xfrm>
          <a:prstGeom prst="rect">
            <a:avLst/>
          </a:prstGeom>
          <a:noFill/>
        </p:spPr>
        <p:txBody>
          <a:bodyPr wrap="square" rtlCol="0">
            <a:spAutoFit/>
          </a:bodyPr>
          <a:lstStyle/>
          <a:p>
            <a:r>
              <a:rPr lang="en-US" sz="4000" b="1" dirty="0">
                <a:solidFill>
                  <a:srgbClr val="FFFF00"/>
                </a:solidFill>
              </a:rPr>
              <a:t>2</a:t>
            </a:r>
          </a:p>
        </p:txBody>
      </p:sp>
      <p:sp>
        <p:nvSpPr>
          <p:cNvPr id="26" name="TextBox 25">
            <a:extLst>
              <a:ext uri="{FF2B5EF4-FFF2-40B4-BE49-F238E27FC236}">
                <a16:creationId xmlns:a16="http://schemas.microsoft.com/office/drawing/2014/main" id="{E0274260-19B0-49C5-883A-B2CF3D5B7321}"/>
              </a:ext>
            </a:extLst>
          </p:cNvPr>
          <p:cNvSpPr txBox="1"/>
          <p:nvPr/>
        </p:nvSpPr>
        <p:spPr>
          <a:xfrm>
            <a:off x="5427663" y="5817634"/>
            <a:ext cx="423056" cy="707886"/>
          </a:xfrm>
          <a:prstGeom prst="rect">
            <a:avLst/>
          </a:prstGeom>
          <a:noFill/>
        </p:spPr>
        <p:txBody>
          <a:bodyPr wrap="square" rtlCol="0">
            <a:spAutoFit/>
          </a:bodyPr>
          <a:lstStyle/>
          <a:p>
            <a:r>
              <a:rPr lang="en-US" sz="4000" b="1" dirty="0">
                <a:solidFill>
                  <a:srgbClr val="FFFF00"/>
                </a:solidFill>
              </a:rPr>
              <a:t>3</a:t>
            </a:r>
          </a:p>
        </p:txBody>
      </p:sp>
      <p:sp>
        <p:nvSpPr>
          <p:cNvPr id="29" name="TextBox 28">
            <a:extLst>
              <a:ext uri="{FF2B5EF4-FFF2-40B4-BE49-F238E27FC236}">
                <a16:creationId xmlns:a16="http://schemas.microsoft.com/office/drawing/2014/main" id="{386C3B2E-EBF4-41EF-B18C-67D08DD4E194}"/>
              </a:ext>
            </a:extLst>
          </p:cNvPr>
          <p:cNvSpPr txBox="1"/>
          <p:nvPr/>
        </p:nvSpPr>
        <p:spPr>
          <a:xfrm>
            <a:off x="8393751" y="5715000"/>
            <a:ext cx="368490" cy="707886"/>
          </a:xfrm>
          <a:prstGeom prst="rect">
            <a:avLst/>
          </a:prstGeom>
          <a:noFill/>
        </p:spPr>
        <p:txBody>
          <a:bodyPr wrap="square" rtlCol="0">
            <a:spAutoFit/>
          </a:bodyPr>
          <a:lstStyle/>
          <a:p>
            <a:r>
              <a:rPr lang="en-US" sz="4000" b="1" dirty="0">
                <a:solidFill>
                  <a:srgbClr val="FFFF00"/>
                </a:solidFill>
              </a:rPr>
              <a:t>4</a:t>
            </a:r>
          </a:p>
        </p:txBody>
      </p:sp>
    </p:spTree>
    <p:extLst>
      <p:ext uri="{BB962C8B-B14F-4D97-AF65-F5344CB8AC3E}">
        <p14:creationId xmlns:p14="http://schemas.microsoft.com/office/powerpoint/2010/main" val="141046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bg/>
                                          </p:spTgt>
                                        </p:tgtEl>
                                        <p:attrNameLst>
                                          <p:attrName>style.visibility</p:attrName>
                                        </p:attrNameLst>
                                      </p:cBhvr>
                                      <p:to>
                                        <p:strVal val="visible"/>
                                      </p:to>
                                    </p:set>
                                    <p:animEffect transition="in" filter="wipe(down)">
                                      <p:cBhvr>
                                        <p:cTn id="17" dur="500"/>
                                        <p:tgtEl>
                                          <p:spTgt spid="14">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wipe(down)">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wipe(down)">
                                      <p:cBhvr>
                                        <p:cTn id="27" dur="500"/>
                                        <p:tgtEl>
                                          <p:spTgt spid="1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animEffect transition="in" filter="wipe(down)">
                                      <p:cBhvr>
                                        <p:cTn id="32" dur="500"/>
                                        <p:tgtEl>
                                          <p:spTgt spid="1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Effect transition="in" filter="wipe(down)">
                                      <p:cBhvr>
                                        <p:cTn id="37" dur="500"/>
                                        <p:tgtEl>
                                          <p:spTgt spid="1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xEl>
                                              <p:pRg st="4" end="4"/>
                                            </p:txEl>
                                          </p:spTgt>
                                        </p:tgtEl>
                                        <p:attrNameLst>
                                          <p:attrName>style.visibility</p:attrName>
                                        </p:attrNameLst>
                                      </p:cBhvr>
                                      <p:to>
                                        <p:strVal val="visible"/>
                                      </p:to>
                                    </p:set>
                                    <p:animEffect transition="in" filter="wipe(down)">
                                      <p:cBhvr>
                                        <p:cTn id="42" dur="500"/>
                                        <p:tgtEl>
                                          <p:spTgt spid="1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xEl>
                                              <p:pRg st="5" end="5"/>
                                            </p:txEl>
                                          </p:spTgt>
                                        </p:tgtEl>
                                        <p:attrNameLst>
                                          <p:attrName>style.visibility</p:attrName>
                                        </p:attrNameLst>
                                      </p:cBhvr>
                                      <p:to>
                                        <p:strVal val="visible"/>
                                      </p:to>
                                    </p:set>
                                    <p:animEffect transition="in" filter="wipe(down)">
                                      <p:cBhvr>
                                        <p:cTn id="47" dur="500"/>
                                        <p:tgtEl>
                                          <p:spTgt spid="14">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down)">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down)">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down)">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down)">
                                      <p:cBhvr>
                                        <p:cTn id="7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build="p" animBg="1"/>
      <p:bldP spid="23" grpId="0"/>
      <p:bldP spid="24" grpId="0"/>
      <p:bldP spid="26"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05" y="145473"/>
            <a:ext cx="11737571" cy="990600"/>
          </a:xfrm>
        </p:spPr>
        <p:txBody>
          <a:bodyPr>
            <a:normAutofit fontScale="90000"/>
          </a:bodyPr>
          <a:lstStyle/>
          <a:p>
            <a:pPr algn="ctr"/>
            <a:br>
              <a:rPr lang="en-US" dirty="0">
                <a:latin typeface="Calibri" panose="020F0502020204030204" pitchFamily="34" charset="0"/>
              </a:rPr>
            </a:br>
            <a:r>
              <a:rPr lang="en-US" dirty="0">
                <a:solidFill>
                  <a:schemeClr val="tx1"/>
                </a:solidFill>
                <a:latin typeface="Calibri" panose="020F0502020204030204" pitchFamily="34" charset="0"/>
              </a:rPr>
              <a:t>Elevating Literacy And Literacy Instruction </a:t>
            </a:r>
            <a:br>
              <a:rPr lang="en-US" dirty="0">
                <a:solidFill>
                  <a:schemeClr val="tx1"/>
                </a:solidFill>
                <a:latin typeface="Calibri" panose="020F0502020204030204" pitchFamily="34" charset="0"/>
              </a:rPr>
            </a:br>
            <a:r>
              <a:rPr lang="en-US" dirty="0">
                <a:solidFill>
                  <a:schemeClr val="tx1"/>
                </a:solidFill>
                <a:latin typeface="Calibri" panose="020F0502020204030204" pitchFamily="34" charset="0"/>
              </a:rPr>
              <a:t>Up Through The Grade Levels</a:t>
            </a:r>
            <a:br>
              <a:rPr lang="en-US" dirty="0">
                <a:solidFill>
                  <a:schemeClr val="tx1"/>
                </a:solidFill>
                <a:latin typeface="Calibri" panose="020F0502020204030204" pitchFamily="34" charset="0"/>
              </a:rPr>
            </a:br>
            <a:endParaRPr lang="en-US" dirty="0">
              <a:solidFill>
                <a:schemeClr val="tx1"/>
              </a:solidFill>
              <a:latin typeface="Calibri" panose="020F0502020204030204" pitchFamily="34" charset="0"/>
            </a:endParaRPr>
          </a:p>
        </p:txBody>
      </p:sp>
      <p:sp>
        <p:nvSpPr>
          <p:cNvPr id="3" name="Content Placeholder 2"/>
          <p:cNvSpPr>
            <a:spLocks noGrp="1"/>
          </p:cNvSpPr>
          <p:nvPr>
            <p:ph idx="1"/>
          </p:nvPr>
        </p:nvSpPr>
        <p:spPr>
          <a:xfrm>
            <a:off x="373224" y="1735494"/>
            <a:ext cx="11563852" cy="4977033"/>
          </a:xfrm>
        </p:spPr>
        <p:txBody>
          <a:bodyPr>
            <a:normAutofit fontScale="85000" lnSpcReduction="20000"/>
          </a:bodyPr>
          <a:lstStyle/>
          <a:p>
            <a:pPr marL="0" indent="0" algn="ctr">
              <a:spcBef>
                <a:spcPts val="0"/>
              </a:spcBef>
              <a:buNone/>
            </a:pPr>
            <a:r>
              <a:rPr lang="en-US" sz="3600" dirty="0">
                <a:solidFill>
                  <a:srgbClr val="0070C0"/>
                </a:solidFill>
                <a:latin typeface="Calibri" panose="020F0502020204030204" pitchFamily="34" charset="0"/>
              </a:rPr>
              <a:t> </a:t>
            </a:r>
            <a:r>
              <a:rPr lang="en-US" sz="3600" b="1" dirty="0">
                <a:solidFill>
                  <a:srgbClr val="0070C0"/>
                </a:solidFill>
                <a:latin typeface="Calibri" panose="020F0502020204030204" pitchFamily="34" charset="0"/>
              </a:rPr>
              <a:t>ACT found that state standards did not take specific </a:t>
            </a:r>
          </a:p>
          <a:p>
            <a:pPr marL="0" indent="0" algn="ctr">
              <a:spcBef>
                <a:spcPts val="0"/>
              </a:spcBef>
              <a:buNone/>
            </a:pPr>
            <a:r>
              <a:rPr lang="en-US" sz="3600" b="1" dirty="0">
                <a:solidFill>
                  <a:srgbClr val="0070C0"/>
                </a:solidFill>
                <a:latin typeface="Calibri" panose="020F0502020204030204" pitchFamily="34" charset="0"/>
              </a:rPr>
              <a:t>Reading standards through high school.</a:t>
            </a:r>
          </a:p>
          <a:p>
            <a:pPr marL="0" indent="0" algn="ctr">
              <a:spcBef>
                <a:spcPts val="0"/>
              </a:spcBef>
              <a:buNone/>
            </a:pPr>
            <a:endParaRPr lang="en-US" sz="1100" b="1" dirty="0">
              <a:latin typeface="Calibri" panose="020F0502020204030204" pitchFamily="34" charset="0"/>
            </a:endParaRPr>
          </a:p>
          <a:p>
            <a:pPr marL="0" indent="0" algn="ctr">
              <a:spcBef>
                <a:spcPts val="0"/>
              </a:spcBef>
              <a:buNone/>
            </a:pPr>
            <a:r>
              <a:rPr lang="en-US" sz="3600" b="1" dirty="0">
                <a:latin typeface="Calibri" panose="020F0502020204030204" pitchFamily="34" charset="0"/>
              </a:rPr>
              <a:t> </a:t>
            </a:r>
          </a:p>
          <a:p>
            <a:pPr marL="0" indent="0">
              <a:spcBef>
                <a:spcPts val="0"/>
              </a:spcBef>
              <a:buNone/>
            </a:pPr>
            <a:r>
              <a:rPr lang="en-US" sz="3600" b="1" dirty="0">
                <a:latin typeface="Calibri" panose="020F0502020204030204" pitchFamily="34" charset="0"/>
              </a:rPr>
              <a:t>The Kentucky Academic Standards (KAS) for English/LA changed this… </a:t>
            </a:r>
          </a:p>
          <a:p>
            <a:pPr lvl="1">
              <a:spcBef>
                <a:spcPts val="600"/>
              </a:spcBef>
              <a:buSzPct val="80000"/>
              <a:buFont typeface="Wingdings" panose="05000000000000000000" pitchFamily="2" charset="2"/>
              <a:buChar char="Ø"/>
            </a:pPr>
            <a:r>
              <a:rPr lang="en-US" sz="3300" dirty="0">
                <a:latin typeface="Calibri" panose="020F0502020204030204" pitchFamily="34" charset="0"/>
              </a:rPr>
              <a:t>  </a:t>
            </a:r>
            <a:r>
              <a:rPr lang="en-US" sz="3800" dirty="0">
                <a:latin typeface="Calibri" panose="020F0502020204030204" pitchFamily="34" charset="0"/>
              </a:rPr>
              <a:t>Reading Foundational Skills for K-5 </a:t>
            </a:r>
          </a:p>
          <a:p>
            <a:pPr lvl="1">
              <a:spcBef>
                <a:spcPts val="600"/>
              </a:spcBef>
              <a:buSzPct val="80000"/>
              <a:buFont typeface="Wingdings" panose="05000000000000000000" pitchFamily="2" charset="2"/>
              <a:buChar char="Ø"/>
            </a:pPr>
            <a:r>
              <a:rPr lang="en-US" sz="3800" dirty="0">
                <a:latin typeface="Calibri" panose="020F0502020204030204" pitchFamily="34" charset="0"/>
              </a:rPr>
              <a:t>  Literacy Skills for K-5 content area classes embedded </a:t>
            </a:r>
          </a:p>
          <a:p>
            <a:pPr lvl="1">
              <a:spcBef>
                <a:spcPts val="600"/>
              </a:spcBef>
              <a:buSzPct val="80000"/>
              <a:buFont typeface="Wingdings" panose="05000000000000000000" pitchFamily="2" charset="2"/>
              <a:buChar char="Ø"/>
            </a:pPr>
            <a:r>
              <a:rPr lang="en-US" sz="3800" dirty="0">
                <a:latin typeface="Calibri" panose="020F0502020204030204" pitchFamily="34" charset="0"/>
              </a:rPr>
              <a:t>  Grades 6-12: 10 Reading/Writing Standards specific</a:t>
            </a:r>
          </a:p>
          <a:p>
            <a:pPr marL="365760" lvl="1" indent="0">
              <a:spcBef>
                <a:spcPts val="600"/>
              </a:spcBef>
              <a:buSzPct val="80000"/>
              <a:buNone/>
            </a:pPr>
            <a:r>
              <a:rPr lang="en-US" sz="3800" dirty="0">
                <a:latin typeface="Calibri" panose="020F0502020204030204" pitchFamily="34" charset="0"/>
              </a:rPr>
              <a:t>     to History/Social Studies; Science and Technical</a:t>
            </a:r>
          </a:p>
          <a:p>
            <a:pPr marL="365760" lvl="1" indent="0">
              <a:spcBef>
                <a:spcPts val="600"/>
              </a:spcBef>
              <a:buSzPct val="80000"/>
              <a:buNone/>
            </a:pPr>
            <a:r>
              <a:rPr lang="en-US" sz="3800" dirty="0">
                <a:latin typeface="Calibri" panose="020F0502020204030204" pitchFamily="34" charset="0"/>
              </a:rPr>
              <a:t>     Subjects </a:t>
            </a:r>
          </a:p>
          <a:p>
            <a:pPr marL="0" indent="0">
              <a:spcBef>
                <a:spcPts val="600"/>
              </a:spcBef>
              <a:buNone/>
            </a:pPr>
            <a:r>
              <a:rPr lang="en-US" sz="3600" dirty="0">
                <a:latin typeface="Calibri" panose="020F0502020204030204" pitchFamily="34" charset="0"/>
              </a:rPr>
              <a:t>	</a:t>
            </a:r>
          </a:p>
        </p:txBody>
      </p:sp>
    </p:spTree>
    <p:extLst>
      <p:ext uri="{BB962C8B-B14F-4D97-AF65-F5344CB8AC3E}">
        <p14:creationId xmlns:p14="http://schemas.microsoft.com/office/powerpoint/2010/main" val="134233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91274B3-CC93-4AA1-8D06-72098E444326}"/>
              </a:ext>
            </a:extLst>
          </p:cNvPr>
          <p:cNvSpPr>
            <a:spLocks noGrp="1"/>
          </p:cNvSpPr>
          <p:nvPr>
            <p:ph type="title"/>
          </p:nvPr>
        </p:nvSpPr>
        <p:spPr/>
        <p:txBody>
          <a:bodyPr/>
          <a:lstStyle/>
          <a:p>
            <a:r>
              <a:rPr lang="en-US" dirty="0">
                <a:latin typeface="Book Antiqua" panose="02040602050305030304" pitchFamily="18" charset="0"/>
              </a:rPr>
              <a:t>Was it Destiny to move West?</a:t>
            </a:r>
          </a:p>
        </p:txBody>
      </p:sp>
      <p:sp>
        <p:nvSpPr>
          <p:cNvPr id="11" name="Content Placeholder 10">
            <a:extLst>
              <a:ext uri="{FF2B5EF4-FFF2-40B4-BE49-F238E27FC236}">
                <a16:creationId xmlns:a16="http://schemas.microsoft.com/office/drawing/2014/main" id="{1217BC08-1645-4A5F-9860-DBF21343E5E4}"/>
              </a:ext>
            </a:extLst>
          </p:cNvPr>
          <p:cNvSpPr>
            <a:spLocks noGrp="1"/>
          </p:cNvSpPr>
          <p:nvPr>
            <p:ph sz="quarter" idx="1"/>
          </p:nvPr>
        </p:nvSpPr>
        <p:spPr/>
        <p:txBody>
          <a:bodyPr>
            <a:normAutofit fontScale="92500" lnSpcReduction="20000"/>
          </a:bodyPr>
          <a:lstStyle/>
          <a:p>
            <a:r>
              <a:rPr lang="en-US" sz="3200" dirty="0">
                <a:latin typeface="Book Antiqua" panose="02040602050305030304" pitchFamily="18" charset="0"/>
                <a:hlinkClick r:id="rId2"/>
              </a:rPr>
              <a:t>www.c3teachers.org</a:t>
            </a:r>
            <a:endParaRPr lang="en-US" sz="3200" dirty="0">
              <a:latin typeface="Book Antiqua" panose="02040602050305030304" pitchFamily="18" charset="0"/>
            </a:endParaRPr>
          </a:p>
          <a:p>
            <a:r>
              <a:rPr lang="en-US" sz="3200" dirty="0">
                <a:latin typeface="Book Antiqua" panose="02040602050305030304" pitchFamily="18" charset="0"/>
              </a:rPr>
              <a:t>Inquiry Design Model</a:t>
            </a:r>
          </a:p>
          <a:p>
            <a:r>
              <a:rPr lang="en-US" sz="3200" dirty="0">
                <a:latin typeface="Book Antiqua" panose="02040602050305030304" pitchFamily="18" charset="0"/>
              </a:rPr>
              <a:t>Based on a Summative Performance Task (usually argumentation)</a:t>
            </a:r>
          </a:p>
          <a:p>
            <a:r>
              <a:rPr lang="en-US" sz="3200" dirty="0">
                <a:latin typeface="Book Antiqua" panose="02040602050305030304" pitchFamily="18" charset="0"/>
              </a:rPr>
              <a:t>Question is ‘staged’</a:t>
            </a:r>
          </a:p>
          <a:p>
            <a:r>
              <a:rPr lang="en-US" sz="3200" dirty="0">
                <a:latin typeface="Book Antiqua" panose="02040602050305030304" pitchFamily="18" charset="0"/>
              </a:rPr>
              <a:t>3-4 supporting questions, dissected through primary sources</a:t>
            </a:r>
          </a:p>
          <a:p>
            <a:r>
              <a:rPr lang="en-US" sz="3200" dirty="0">
                <a:latin typeface="Book Antiqua" panose="02040602050305030304" pitchFamily="18" charset="0"/>
              </a:rPr>
              <a:t>‘Daily’ formative performance task</a:t>
            </a:r>
          </a:p>
        </p:txBody>
      </p:sp>
      <p:sp>
        <p:nvSpPr>
          <p:cNvPr id="12" name="Content Placeholder 11">
            <a:extLst>
              <a:ext uri="{FF2B5EF4-FFF2-40B4-BE49-F238E27FC236}">
                <a16:creationId xmlns:a16="http://schemas.microsoft.com/office/drawing/2014/main" id="{C32664F4-1D23-4291-B7E8-815101F01EE1}"/>
              </a:ext>
            </a:extLst>
          </p:cNvPr>
          <p:cNvSpPr>
            <a:spLocks noGrp="1"/>
          </p:cNvSpPr>
          <p:nvPr>
            <p:ph sz="quarter" idx="2"/>
          </p:nvPr>
        </p:nvSpPr>
        <p:spPr/>
        <p:txBody>
          <a:bodyPr>
            <a:normAutofit fontScale="92500" lnSpcReduction="20000"/>
          </a:bodyPr>
          <a:lstStyle/>
          <a:p>
            <a:r>
              <a:rPr lang="en-US" sz="3200" dirty="0">
                <a:latin typeface="Book Antiqua" panose="02040602050305030304" pitchFamily="18" charset="0"/>
              </a:rPr>
              <a:t>Each table will complete their formative performance task, reading quickly through the resources.</a:t>
            </a:r>
          </a:p>
          <a:p>
            <a:pPr marL="0" indent="0">
              <a:buNone/>
            </a:pPr>
            <a:endParaRPr lang="en-US" sz="3200" dirty="0">
              <a:latin typeface="Book Antiqua" panose="02040602050305030304" pitchFamily="18" charset="0"/>
            </a:endParaRPr>
          </a:p>
          <a:p>
            <a:pPr marL="0" indent="0">
              <a:buNone/>
            </a:pPr>
            <a:r>
              <a:rPr lang="en-US" sz="3200" b="1" dirty="0">
                <a:latin typeface="Book Antiqua" panose="02040602050305030304" pitchFamily="18" charset="0"/>
              </a:rPr>
              <a:t>How will these three questions with resources prepare the students to address the question, Was it Destiny to move West?</a:t>
            </a:r>
          </a:p>
        </p:txBody>
      </p:sp>
    </p:spTree>
    <p:extLst>
      <p:ext uri="{BB962C8B-B14F-4D97-AF65-F5344CB8AC3E}">
        <p14:creationId xmlns:p14="http://schemas.microsoft.com/office/powerpoint/2010/main" val="188103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down)">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wipe(down)">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wipe(down)">
                                      <p:cBhvr>
                                        <p:cTn id="27" dur="5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wipe(down)">
                                      <p:cBhvr>
                                        <p:cTn id="32" dur="500"/>
                                        <p:tgtEl>
                                          <p:spTgt spid="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Effect transition="in" filter="wipe(down)">
                                      <p:cBhvr>
                                        <p:cTn id="37" dur="500"/>
                                        <p:tgtEl>
                                          <p:spTgt spid="1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wipe(down)">
                                      <p:cBhvr>
                                        <p:cTn id="42" dur="5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2">
                                            <p:txEl>
                                              <p:pRg st="2" end="2"/>
                                            </p:txEl>
                                          </p:spTgt>
                                        </p:tgtEl>
                                        <p:attrNameLst>
                                          <p:attrName>style.visibility</p:attrName>
                                        </p:attrNameLst>
                                      </p:cBhvr>
                                      <p:to>
                                        <p:strVal val="visible"/>
                                      </p:to>
                                    </p:set>
                                    <p:animEffect transition="in" filter="wipe(down)">
                                      <p:cBhvr>
                                        <p:cTn id="4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03170-DE44-4336-82B1-CFBECBA39E0F}"/>
              </a:ext>
            </a:extLst>
          </p:cNvPr>
          <p:cNvSpPr>
            <a:spLocks noGrp="1"/>
          </p:cNvSpPr>
          <p:nvPr>
            <p:ph type="title"/>
          </p:nvPr>
        </p:nvSpPr>
        <p:spPr>
          <a:xfrm>
            <a:off x="592577" y="194094"/>
            <a:ext cx="10871200" cy="990600"/>
          </a:xfrm>
        </p:spPr>
        <p:txBody>
          <a:bodyPr/>
          <a:lstStyle/>
          <a:p>
            <a:pPr algn="ctr"/>
            <a:r>
              <a:rPr lang="en-US" dirty="0">
                <a:solidFill>
                  <a:schemeClr val="tx1"/>
                </a:solidFill>
                <a:latin typeface="Calibri" panose="020F0502020204030204" pitchFamily="34" charset="0"/>
                <a:cs typeface="Calibri" panose="020F0502020204030204" pitchFamily="34" charset="0"/>
              </a:rPr>
              <a:t>Literacy Design Collaborative (LDC) Rubrics</a:t>
            </a:r>
          </a:p>
        </p:txBody>
      </p:sp>
      <p:pic>
        <p:nvPicPr>
          <p:cNvPr id="4" name="Content Placeholder 3">
            <a:extLst>
              <a:ext uri="{FF2B5EF4-FFF2-40B4-BE49-F238E27FC236}">
                <a16:creationId xmlns:a16="http://schemas.microsoft.com/office/drawing/2014/main" id="{219E76DF-5385-4B2D-B1BD-FFF1CDF5A401}"/>
              </a:ext>
            </a:extLst>
          </p:cNvPr>
          <p:cNvPicPr>
            <a:picLocks noGrp="1" noChangeAspect="1"/>
          </p:cNvPicPr>
          <p:nvPr>
            <p:ph sz="quarter" idx="1"/>
          </p:nvPr>
        </p:nvPicPr>
        <p:blipFill>
          <a:blip r:embed="rId3"/>
          <a:stretch>
            <a:fillRect/>
          </a:stretch>
        </p:blipFill>
        <p:spPr>
          <a:xfrm>
            <a:off x="454248" y="1738222"/>
            <a:ext cx="5359955" cy="3541143"/>
          </a:xfrm>
          <a:prstGeom prst="rect">
            <a:avLst/>
          </a:prstGeom>
          <a:ln w="19050">
            <a:solidFill>
              <a:schemeClr val="tx1"/>
            </a:solidFill>
          </a:ln>
        </p:spPr>
      </p:pic>
      <p:pic>
        <p:nvPicPr>
          <p:cNvPr id="5" name="Picture 4">
            <a:extLst>
              <a:ext uri="{FF2B5EF4-FFF2-40B4-BE49-F238E27FC236}">
                <a16:creationId xmlns:a16="http://schemas.microsoft.com/office/drawing/2014/main" id="{8505ADD6-6A5C-41DF-B0E8-DC70857E9B7A}"/>
              </a:ext>
            </a:extLst>
          </p:cNvPr>
          <p:cNvPicPr>
            <a:picLocks noChangeAspect="1"/>
          </p:cNvPicPr>
          <p:nvPr/>
        </p:nvPicPr>
        <p:blipFill>
          <a:blip r:embed="rId4"/>
          <a:stretch>
            <a:fillRect/>
          </a:stretch>
        </p:blipFill>
        <p:spPr>
          <a:xfrm>
            <a:off x="6405970" y="1735467"/>
            <a:ext cx="5296587" cy="3526645"/>
          </a:xfrm>
          <a:prstGeom prst="rect">
            <a:avLst/>
          </a:prstGeom>
          <a:ln w="19050">
            <a:solidFill>
              <a:schemeClr val="tx1"/>
            </a:solidFill>
          </a:ln>
        </p:spPr>
      </p:pic>
      <p:sp>
        <p:nvSpPr>
          <p:cNvPr id="6" name="Rectangle 5">
            <a:extLst>
              <a:ext uri="{FF2B5EF4-FFF2-40B4-BE49-F238E27FC236}">
                <a16:creationId xmlns:a16="http://schemas.microsoft.com/office/drawing/2014/main" id="{37D6B437-1780-4726-B6F6-03B52CDA46CD}"/>
              </a:ext>
            </a:extLst>
          </p:cNvPr>
          <p:cNvSpPr/>
          <p:nvPr/>
        </p:nvSpPr>
        <p:spPr>
          <a:xfrm>
            <a:off x="3519577" y="5485142"/>
            <a:ext cx="5083045" cy="1200329"/>
          </a:xfrm>
          <a:prstGeom prst="rect">
            <a:avLst/>
          </a:prstGeom>
          <a:solidFill>
            <a:schemeClr val="accent1">
              <a:lumMod val="60000"/>
              <a:lumOff val="40000"/>
            </a:schemeClr>
          </a:solidFill>
        </p:spPr>
        <p:txBody>
          <a:bodyPr wrap="square">
            <a:spAutoFit/>
          </a:bodyPr>
          <a:lstStyle/>
          <a:p>
            <a:pPr algn="ctr"/>
            <a:r>
              <a:rPr lang="en-US" sz="2400" b="1" dirty="0">
                <a:latin typeface="Calibri" panose="020F0502020204030204" pitchFamily="34" charset="0"/>
                <a:cs typeface="Calibri" panose="020F0502020204030204" pitchFamily="34" charset="0"/>
              </a:rPr>
              <a:t>Create a Free Account!</a:t>
            </a:r>
          </a:p>
          <a:p>
            <a:pPr algn="ctr"/>
            <a:r>
              <a:rPr lang="en-US" sz="2400" b="1" dirty="0">
                <a:latin typeface="Calibri" panose="020F0502020204030204" pitchFamily="34" charset="0"/>
                <a:cs typeface="Calibri" panose="020F0502020204030204" pitchFamily="34" charset="0"/>
              </a:rPr>
              <a:t>www.ldc.org</a:t>
            </a:r>
          </a:p>
          <a:p>
            <a:pPr algn="ctr"/>
            <a:r>
              <a:rPr lang="en-US" sz="2400" b="1" dirty="0">
                <a:latin typeface="Calibri" panose="020F0502020204030204" pitchFamily="34" charset="0"/>
                <a:cs typeface="Calibri" panose="020F0502020204030204" pitchFamily="34" charset="0"/>
              </a:rPr>
              <a:t>Join Core Tools</a:t>
            </a:r>
          </a:p>
        </p:txBody>
      </p:sp>
    </p:spTree>
    <p:extLst>
      <p:ext uri="{BB962C8B-B14F-4D97-AF65-F5344CB8AC3E}">
        <p14:creationId xmlns:p14="http://schemas.microsoft.com/office/powerpoint/2010/main" val="12695484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439" y="298504"/>
            <a:ext cx="10871200" cy="990600"/>
          </a:xfrm>
        </p:spPr>
        <p:txBody>
          <a:bodyPr>
            <a:normAutofit/>
          </a:bodyPr>
          <a:lstStyle/>
          <a:p>
            <a:pPr algn="ctr"/>
            <a:r>
              <a:rPr lang="en-US" sz="5400" dirty="0">
                <a:solidFill>
                  <a:schemeClr val="tx1"/>
                </a:solidFill>
                <a:latin typeface="Calibri" panose="020F0502020204030204" pitchFamily="34" charset="0"/>
              </a:rPr>
              <a:t>Narrative Writing</a:t>
            </a:r>
          </a:p>
        </p:txBody>
      </p:sp>
      <p:sp>
        <p:nvSpPr>
          <p:cNvPr id="5" name="Rectangle 4"/>
          <p:cNvSpPr/>
          <p:nvPr/>
        </p:nvSpPr>
        <p:spPr>
          <a:xfrm>
            <a:off x="190500" y="4699560"/>
            <a:ext cx="11696700" cy="1569660"/>
          </a:xfrm>
          <a:prstGeom prst="rect">
            <a:avLst/>
          </a:prstGeom>
          <a:solidFill>
            <a:schemeClr val="accent5">
              <a:lumMod val="20000"/>
              <a:lumOff val="80000"/>
            </a:schemeClr>
          </a:solidFill>
        </p:spPr>
        <p:txBody>
          <a:bodyPr wrap="square">
            <a:spAutoFit/>
          </a:bodyPr>
          <a:lstStyle/>
          <a:p>
            <a:r>
              <a:rPr lang="en-US" sz="2400" b="1" i="1" dirty="0">
                <a:latin typeface="Calibri" panose="020F0502020204030204" pitchFamily="34" charset="0"/>
              </a:rPr>
              <a:t>“Good writing is seldom purely one form. This is especially true with the integration of narrative into other forms. Informational articles often contain a narrative. Opinion and arguments may contain a personal story to emphasize why certain evidence is more credible, important, or believable.”                                                                       Author Unknown</a:t>
            </a:r>
          </a:p>
        </p:txBody>
      </p:sp>
      <p:sp>
        <p:nvSpPr>
          <p:cNvPr id="7" name="Rectangle 6"/>
          <p:cNvSpPr/>
          <p:nvPr/>
        </p:nvSpPr>
        <p:spPr>
          <a:xfrm>
            <a:off x="3219398" y="1738982"/>
            <a:ext cx="5757282" cy="584775"/>
          </a:xfrm>
          <a:prstGeom prst="rect">
            <a:avLst/>
          </a:prstGeom>
        </p:spPr>
        <p:txBody>
          <a:bodyPr wrap="none">
            <a:spAutoFit/>
          </a:bodyPr>
          <a:lstStyle/>
          <a:p>
            <a:pPr algn="ctr"/>
            <a:r>
              <a:rPr lang="en-US" altLang="en-US" sz="3200" b="1" dirty="0">
                <a:latin typeface="Calibri" panose="020F0502020204030204" pitchFamily="34" charset="0"/>
              </a:rPr>
              <a:t>CCR Writing Anchor Standard #3 </a:t>
            </a:r>
          </a:p>
        </p:txBody>
      </p:sp>
      <p:sp>
        <p:nvSpPr>
          <p:cNvPr id="8" name="Rectangle 7"/>
          <p:cNvSpPr/>
          <p:nvPr/>
        </p:nvSpPr>
        <p:spPr>
          <a:xfrm>
            <a:off x="816864" y="2440335"/>
            <a:ext cx="11070336" cy="1569660"/>
          </a:xfrm>
          <a:prstGeom prst="rect">
            <a:avLst/>
          </a:prstGeom>
        </p:spPr>
        <p:txBody>
          <a:bodyPr wrap="square">
            <a:spAutoFit/>
          </a:bodyPr>
          <a:lstStyle/>
          <a:p>
            <a:r>
              <a:rPr lang="en-US" sz="3200" b="1" dirty="0">
                <a:latin typeface="Calibri" panose="020F0502020204030204" pitchFamily="34" charset="0"/>
                <a:ea typeface="Calibri" panose="020F0502020204030204" pitchFamily="34" charset="0"/>
                <a:cs typeface="Gotham-Book"/>
              </a:rPr>
              <a:t>Write narratives to develop real or imagined experiences or events using effective technique, well-chosen details, and well-structured event sequences.</a:t>
            </a:r>
            <a:endParaRPr lang="en-US" sz="3200" dirty="0">
              <a:latin typeface="Calibri" panose="020F0502020204030204" pitchFamily="34" charset="0"/>
            </a:endParaRPr>
          </a:p>
        </p:txBody>
      </p:sp>
    </p:spTree>
    <p:extLst>
      <p:ext uri="{BB962C8B-B14F-4D97-AF65-F5344CB8AC3E}">
        <p14:creationId xmlns:p14="http://schemas.microsoft.com/office/powerpoint/2010/main" val="44396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016C1-5363-40FC-8A1B-99A98410F7C3}"/>
              </a:ext>
            </a:extLst>
          </p:cNvPr>
          <p:cNvSpPr>
            <a:spLocks noGrp="1"/>
          </p:cNvSpPr>
          <p:nvPr>
            <p:ph type="title"/>
          </p:nvPr>
        </p:nvSpPr>
        <p:spPr>
          <a:xfrm>
            <a:off x="242596" y="97972"/>
            <a:ext cx="11949404" cy="990600"/>
          </a:xfrm>
        </p:spPr>
        <p:txBody>
          <a:bodyPr>
            <a:normAutofit/>
          </a:bodyPr>
          <a:lstStyle/>
          <a:p>
            <a:pPr algn="ctr"/>
            <a:r>
              <a:rPr lang="en-US" dirty="0">
                <a:solidFill>
                  <a:schemeClr val="tx1"/>
                </a:solidFill>
                <a:latin typeface="Calibri" panose="020F0502020204030204" pitchFamily="34" charset="0"/>
                <a:cs typeface="Calibri" panose="020F0502020204030204" pitchFamily="34" charset="0"/>
              </a:rPr>
              <a:t>Kentucky Academic Standards: Narrative Writing</a:t>
            </a:r>
          </a:p>
        </p:txBody>
      </p:sp>
      <p:graphicFrame>
        <p:nvGraphicFramePr>
          <p:cNvPr id="4" name="Content Placeholder 3">
            <a:extLst>
              <a:ext uri="{FF2B5EF4-FFF2-40B4-BE49-F238E27FC236}">
                <a16:creationId xmlns:a16="http://schemas.microsoft.com/office/drawing/2014/main" id="{1336E41F-56E7-44A9-8C75-689C620F991B}"/>
              </a:ext>
            </a:extLst>
          </p:cNvPr>
          <p:cNvGraphicFramePr>
            <a:graphicFrameLocks noGrp="1"/>
          </p:cNvGraphicFramePr>
          <p:nvPr>
            <p:ph sz="quarter" idx="1"/>
            <p:extLst>
              <p:ext uri="{D42A27DB-BD31-4B8C-83A1-F6EECF244321}">
                <p14:modId xmlns:p14="http://schemas.microsoft.com/office/powerpoint/2010/main" val="3049011076"/>
              </p:ext>
            </p:extLst>
          </p:nvPr>
        </p:nvGraphicFramePr>
        <p:xfrm>
          <a:off x="242596" y="1698172"/>
          <a:ext cx="11737910" cy="4931230"/>
        </p:xfrm>
        <a:graphic>
          <a:graphicData uri="http://schemas.openxmlformats.org/drawingml/2006/table">
            <a:tbl>
              <a:tblPr firstRow="1" firstCol="1" bandRow="1">
                <a:tableStyleId>{5C22544A-7EE6-4342-B048-85BDC9FD1C3A}</a:tableStyleId>
              </a:tblPr>
              <a:tblGrid>
                <a:gridCol w="1358729">
                  <a:extLst>
                    <a:ext uri="{9D8B030D-6E8A-4147-A177-3AD203B41FA5}">
                      <a16:colId xmlns:a16="http://schemas.microsoft.com/office/drawing/2014/main" val="1000211229"/>
                    </a:ext>
                  </a:extLst>
                </a:gridCol>
                <a:gridCol w="10379181">
                  <a:extLst>
                    <a:ext uri="{9D8B030D-6E8A-4147-A177-3AD203B41FA5}">
                      <a16:colId xmlns:a16="http://schemas.microsoft.com/office/drawing/2014/main" val="866125280"/>
                    </a:ext>
                  </a:extLst>
                </a:gridCol>
              </a:tblGrid>
              <a:tr h="986246">
                <a:tc>
                  <a:txBody>
                    <a:bodyPr/>
                    <a:lstStyle/>
                    <a:p>
                      <a:pPr marL="0" marR="0" algn="ctr">
                        <a:lnSpc>
                          <a:spcPct val="107000"/>
                        </a:lnSpc>
                        <a:spcBef>
                          <a:spcPts val="0"/>
                        </a:spcBef>
                        <a:spcAft>
                          <a:spcPts val="0"/>
                        </a:spcAft>
                      </a:pPr>
                      <a:r>
                        <a:rPr lang="en-US" sz="2800" dirty="0">
                          <a:solidFill>
                            <a:schemeClr val="tx1"/>
                          </a:solidFill>
                          <a:effectLst/>
                          <a:latin typeface="Calibri" panose="020F0502020204030204" pitchFamily="34" charset="0"/>
                          <a:cs typeface="Calibri" panose="020F0502020204030204" pitchFamily="34" charset="0"/>
                        </a:rPr>
                        <a:t>6</a:t>
                      </a:r>
                      <a:r>
                        <a:rPr lang="en-US" sz="2800" baseline="30000" dirty="0">
                          <a:solidFill>
                            <a:schemeClr val="tx1"/>
                          </a:solidFill>
                          <a:effectLst/>
                          <a:latin typeface="Calibri" panose="020F0502020204030204" pitchFamily="34" charset="0"/>
                          <a:cs typeface="Calibri" panose="020F0502020204030204" pitchFamily="34" charset="0"/>
                        </a:rPr>
                        <a:t>th</a:t>
                      </a:r>
                      <a:r>
                        <a:rPr lang="en-US" sz="2800" dirty="0">
                          <a:solidFill>
                            <a:schemeClr val="tx1"/>
                          </a:solidFill>
                          <a:effectLst/>
                          <a:latin typeface="Calibri" panose="020F0502020204030204" pitchFamily="34" charset="0"/>
                          <a:cs typeface="Calibri" panose="020F0502020204030204" pitchFamily="34" charset="0"/>
                        </a:rPr>
                        <a:t> </a:t>
                      </a:r>
                    </a:p>
                  </a:txBody>
                  <a:tcPr marL="68580" marR="68580" marT="0" marB="0"/>
                </a:tc>
                <a:tc>
                  <a:txBody>
                    <a:bodyPr/>
                    <a:lstStyle/>
                    <a:p>
                      <a:pPr marL="0" marR="0" algn="l">
                        <a:lnSpc>
                          <a:spcPct val="107000"/>
                        </a:lnSpc>
                        <a:spcBef>
                          <a:spcPts val="0"/>
                        </a:spcBef>
                        <a:spcAft>
                          <a:spcPts val="0"/>
                        </a:spcAft>
                      </a:pPr>
                      <a:r>
                        <a:rPr lang="en-US" sz="2800" dirty="0">
                          <a:solidFill>
                            <a:schemeClr val="tx1"/>
                          </a:solidFill>
                          <a:effectLst/>
                          <a:latin typeface="Calibri" panose="020F0502020204030204" pitchFamily="34" charset="0"/>
                          <a:cs typeface="Calibri" panose="020F0502020204030204" pitchFamily="34" charset="0"/>
                        </a:rPr>
                        <a:t>Introduction establishes context, shifting time frames, precise vocabulary</a:t>
                      </a:r>
                      <a:endPar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121104521"/>
                  </a:ext>
                </a:extLst>
              </a:tr>
              <a:tr h="986246">
                <a:tc>
                  <a:txBody>
                    <a:bodyPr/>
                    <a:lstStyle/>
                    <a:p>
                      <a:pPr marL="0" marR="0" algn="ctr">
                        <a:lnSpc>
                          <a:spcPct val="107000"/>
                        </a:lnSpc>
                        <a:spcBef>
                          <a:spcPts val="0"/>
                        </a:spcBef>
                        <a:spcAft>
                          <a:spcPts val="0"/>
                        </a:spcAft>
                      </a:pPr>
                      <a:r>
                        <a:rPr lang="en-US" sz="2800" b="1" dirty="0">
                          <a:solidFill>
                            <a:schemeClr val="tx1"/>
                          </a:solidFill>
                          <a:effectLst/>
                          <a:latin typeface="Calibri" panose="020F0502020204030204" pitchFamily="34" charset="0"/>
                          <a:cs typeface="Calibri" panose="020F0502020204030204" pitchFamily="34" charset="0"/>
                        </a:rPr>
                        <a:t>7</a:t>
                      </a:r>
                      <a:r>
                        <a:rPr lang="en-US" sz="2800" b="1" baseline="30000" dirty="0">
                          <a:solidFill>
                            <a:schemeClr val="tx1"/>
                          </a:solidFill>
                          <a:effectLst/>
                          <a:latin typeface="Calibri" panose="020F0502020204030204" pitchFamily="34" charset="0"/>
                          <a:cs typeface="Calibri" panose="020F0502020204030204" pitchFamily="34" charset="0"/>
                        </a:rPr>
                        <a:t>th</a:t>
                      </a:r>
                      <a:endParaRPr lang="en-US" sz="2800" b="1" dirty="0">
                        <a:solidFill>
                          <a:schemeClr val="tx1"/>
                        </a:solidFill>
                        <a:effectLst/>
                        <a:latin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2800" b="1" dirty="0">
                          <a:solidFill>
                            <a:schemeClr val="tx1"/>
                          </a:solidFill>
                          <a:effectLst/>
                          <a:latin typeface="Calibri" panose="020F0502020204030204" pitchFamily="34" charset="0"/>
                          <a:cs typeface="Calibri" panose="020F0502020204030204" pitchFamily="34" charset="0"/>
                        </a:rPr>
                        <a:t> </a:t>
                      </a:r>
                      <a:endParaRPr lang="en-US" sz="2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l">
                        <a:lnSpc>
                          <a:spcPct val="107000"/>
                        </a:lnSpc>
                        <a:spcBef>
                          <a:spcPts val="0"/>
                        </a:spcBef>
                        <a:spcAft>
                          <a:spcPts val="0"/>
                        </a:spcAft>
                      </a:pPr>
                      <a:r>
                        <a:rPr lang="en-US" sz="2800" b="1" dirty="0">
                          <a:solidFill>
                            <a:schemeClr val="tx1"/>
                          </a:solidFill>
                          <a:effectLst/>
                          <a:latin typeface="Calibri" panose="020F0502020204030204" pitchFamily="34" charset="0"/>
                          <a:cs typeface="Calibri" panose="020F0502020204030204" pitchFamily="34" charset="0"/>
                        </a:rPr>
                        <a:t>Conclusion reflections on experiences or events</a:t>
                      </a:r>
                      <a:endParaRPr lang="en-US" sz="2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722309729"/>
                  </a:ext>
                </a:extLst>
              </a:tr>
              <a:tr h="986246">
                <a:tc>
                  <a:txBody>
                    <a:bodyPr/>
                    <a:lstStyle/>
                    <a:p>
                      <a:pPr marL="0" marR="0" algn="ctr">
                        <a:lnSpc>
                          <a:spcPct val="107000"/>
                        </a:lnSpc>
                        <a:spcBef>
                          <a:spcPts val="0"/>
                        </a:spcBef>
                        <a:spcAft>
                          <a:spcPts val="0"/>
                        </a:spcAft>
                      </a:pPr>
                      <a:r>
                        <a:rPr lang="en-US" sz="2800" b="1" dirty="0">
                          <a:solidFill>
                            <a:schemeClr val="tx1"/>
                          </a:solidFill>
                          <a:effectLst/>
                          <a:latin typeface="Calibri" panose="020F0502020204030204" pitchFamily="34" charset="0"/>
                          <a:cs typeface="Calibri" panose="020F0502020204030204" pitchFamily="34" charset="0"/>
                        </a:rPr>
                        <a:t>8</a:t>
                      </a:r>
                      <a:r>
                        <a:rPr lang="en-US" sz="2800" b="1" baseline="30000" dirty="0">
                          <a:solidFill>
                            <a:schemeClr val="tx1"/>
                          </a:solidFill>
                          <a:effectLst/>
                          <a:latin typeface="Calibri" panose="020F0502020204030204" pitchFamily="34" charset="0"/>
                          <a:cs typeface="Calibri" panose="020F0502020204030204" pitchFamily="34" charset="0"/>
                        </a:rPr>
                        <a:t>th</a:t>
                      </a:r>
                      <a:endParaRPr lang="en-US" sz="2800" b="1" dirty="0">
                        <a:solidFill>
                          <a:schemeClr val="tx1"/>
                        </a:solidFill>
                        <a:effectLst/>
                        <a:latin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2800" b="1" dirty="0">
                          <a:solidFill>
                            <a:schemeClr val="tx1"/>
                          </a:solidFill>
                          <a:effectLst/>
                          <a:latin typeface="Calibri" panose="020F0502020204030204" pitchFamily="34" charset="0"/>
                          <a:cs typeface="Calibri" panose="020F0502020204030204" pitchFamily="34" charset="0"/>
                        </a:rPr>
                        <a:t> </a:t>
                      </a:r>
                      <a:endParaRPr lang="en-US" sz="2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l">
                        <a:lnSpc>
                          <a:spcPct val="107000"/>
                        </a:lnSpc>
                        <a:spcBef>
                          <a:spcPts val="0"/>
                        </a:spcBef>
                        <a:spcAft>
                          <a:spcPts val="0"/>
                        </a:spcAft>
                      </a:pPr>
                      <a:r>
                        <a:rPr lang="en-US" sz="2800" b="1" dirty="0">
                          <a:solidFill>
                            <a:schemeClr val="tx1"/>
                          </a:solidFill>
                          <a:effectLst/>
                          <a:latin typeface="Calibri" panose="020F0502020204030204" pitchFamily="34" charset="0"/>
                          <a:cs typeface="Calibri" panose="020F0502020204030204" pitchFamily="34" charset="0"/>
                        </a:rPr>
                        <a:t>Shifting time frames and relationships among those events</a:t>
                      </a:r>
                      <a:endParaRPr lang="en-US" sz="2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134703009"/>
                  </a:ext>
                </a:extLst>
              </a:tr>
              <a:tr h="986246">
                <a:tc>
                  <a:txBody>
                    <a:bodyPr/>
                    <a:lstStyle/>
                    <a:p>
                      <a:pPr marL="0" marR="0" algn="ctr">
                        <a:lnSpc>
                          <a:spcPct val="107000"/>
                        </a:lnSpc>
                        <a:spcBef>
                          <a:spcPts val="0"/>
                        </a:spcBef>
                        <a:spcAft>
                          <a:spcPts val="0"/>
                        </a:spcAft>
                      </a:pPr>
                      <a:r>
                        <a:rPr lang="en-US" sz="2800" b="1" dirty="0">
                          <a:solidFill>
                            <a:schemeClr val="tx1"/>
                          </a:solidFill>
                          <a:effectLst/>
                          <a:latin typeface="Calibri" panose="020F0502020204030204" pitchFamily="34" charset="0"/>
                          <a:cs typeface="Calibri" panose="020F0502020204030204" pitchFamily="34" charset="0"/>
                        </a:rPr>
                        <a:t>9-10</a:t>
                      </a:r>
                      <a:r>
                        <a:rPr lang="en-US" sz="2800" b="1" baseline="30000" dirty="0">
                          <a:solidFill>
                            <a:schemeClr val="tx1"/>
                          </a:solidFill>
                          <a:effectLst/>
                          <a:latin typeface="Calibri" panose="020F0502020204030204" pitchFamily="34" charset="0"/>
                          <a:cs typeface="Calibri" panose="020F0502020204030204" pitchFamily="34" charset="0"/>
                        </a:rPr>
                        <a:t>th</a:t>
                      </a:r>
                      <a:r>
                        <a:rPr lang="en-US" sz="2800" b="1" dirty="0">
                          <a:solidFill>
                            <a:schemeClr val="tx1"/>
                          </a:solidFill>
                          <a:effectLst/>
                          <a:latin typeface="Calibri" panose="020F0502020204030204" pitchFamily="34" charset="0"/>
                          <a:cs typeface="Calibri" panose="020F0502020204030204" pitchFamily="34" charset="0"/>
                        </a:rPr>
                        <a:t> </a:t>
                      </a:r>
                    </a:p>
                    <a:p>
                      <a:pPr marL="0" marR="0" algn="ctr">
                        <a:lnSpc>
                          <a:spcPct val="107000"/>
                        </a:lnSpc>
                        <a:spcBef>
                          <a:spcPts val="0"/>
                        </a:spcBef>
                        <a:spcAft>
                          <a:spcPts val="0"/>
                        </a:spcAft>
                      </a:pPr>
                      <a:r>
                        <a:rPr lang="en-US" sz="2800" b="1" dirty="0">
                          <a:solidFill>
                            <a:schemeClr val="tx1"/>
                          </a:solidFill>
                          <a:effectLst/>
                          <a:latin typeface="Calibri" panose="020F0502020204030204" pitchFamily="34" charset="0"/>
                          <a:cs typeface="Calibri" panose="020F0502020204030204" pitchFamily="34" charset="0"/>
                        </a:rPr>
                        <a:t> </a:t>
                      </a:r>
                      <a:endParaRPr lang="en-US" sz="2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l">
                        <a:lnSpc>
                          <a:spcPct val="107000"/>
                        </a:lnSpc>
                        <a:spcBef>
                          <a:spcPts val="0"/>
                        </a:spcBef>
                        <a:spcAft>
                          <a:spcPts val="0"/>
                        </a:spcAft>
                      </a:pPr>
                      <a:r>
                        <a:rPr lang="en-US" sz="2800" b="1" dirty="0">
                          <a:solidFill>
                            <a:schemeClr val="tx1"/>
                          </a:solidFill>
                          <a:effectLst/>
                          <a:latin typeface="Calibri" panose="020F0502020204030204" pitchFamily="34" charset="0"/>
                          <a:cs typeface="Calibri" panose="020F0502020204030204" pitchFamily="34" charset="0"/>
                        </a:rPr>
                        <a:t>Multiple points of views, characters reflect on events, telling details</a:t>
                      </a:r>
                      <a:endParaRPr lang="en-US" sz="2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659310214"/>
                  </a:ext>
                </a:extLst>
              </a:tr>
              <a:tr h="986246">
                <a:tc>
                  <a:txBody>
                    <a:bodyPr/>
                    <a:lstStyle/>
                    <a:p>
                      <a:pPr marL="0" marR="0" algn="ctr">
                        <a:lnSpc>
                          <a:spcPct val="107000"/>
                        </a:lnSpc>
                        <a:spcBef>
                          <a:spcPts val="0"/>
                        </a:spcBef>
                        <a:spcAft>
                          <a:spcPts val="0"/>
                        </a:spcAft>
                      </a:pPr>
                      <a:r>
                        <a:rPr lang="en-US" sz="2800" b="1" dirty="0">
                          <a:solidFill>
                            <a:schemeClr val="tx1"/>
                          </a:solidFill>
                          <a:effectLst/>
                          <a:latin typeface="Calibri" panose="020F0502020204030204" pitchFamily="34" charset="0"/>
                          <a:cs typeface="Calibri" panose="020F0502020204030204" pitchFamily="34" charset="0"/>
                        </a:rPr>
                        <a:t>11-12</a:t>
                      </a:r>
                      <a:r>
                        <a:rPr lang="en-US" sz="2800" b="1" baseline="30000" dirty="0">
                          <a:solidFill>
                            <a:schemeClr val="tx1"/>
                          </a:solidFill>
                          <a:effectLst/>
                          <a:latin typeface="Calibri" panose="020F0502020204030204" pitchFamily="34" charset="0"/>
                          <a:cs typeface="Calibri" panose="020F0502020204030204" pitchFamily="34" charset="0"/>
                        </a:rPr>
                        <a:t>th</a:t>
                      </a:r>
                      <a:r>
                        <a:rPr lang="en-US" sz="2800" b="1" dirty="0">
                          <a:solidFill>
                            <a:schemeClr val="tx1"/>
                          </a:solidFill>
                          <a:effectLst/>
                          <a:latin typeface="Calibri" panose="020F0502020204030204" pitchFamily="34" charset="0"/>
                          <a:cs typeface="Calibri" panose="020F0502020204030204" pitchFamily="34" charset="0"/>
                        </a:rPr>
                        <a:t> </a:t>
                      </a:r>
                    </a:p>
                    <a:p>
                      <a:pPr marL="0" marR="0" algn="ctr">
                        <a:lnSpc>
                          <a:spcPct val="107000"/>
                        </a:lnSpc>
                        <a:spcBef>
                          <a:spcPts val="0"/>
                        </a:spcBef>
                        <a:spcAft>
                          <a:spcPts val="0"/>
                        </a:spcAft>
                      </a:pPr>
                      <a:r>
                        <a:rPr lang="en-US" sz="2800" b="1" dirty="0">
                          <a:solidFill>
                            <a:schemeClr val="tx1"/>
                          </a:solidFill>
                          <a:effectLst/>
                          <a:latin typeface="Calibri" panose="020F0502020204030204" pitchFamily="34" charset="0"/>
                          <a:cs typeface="Calibri" panose="020F0502020204030204" pitchFamily="34" charset="0"/>
                        </a:rPr>
                        <a:t> </a:t>
                      </a:r>
                      <a:endParaRPr lang="en-US" sz="2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l">
                        <a:lnSpc>
                          <a:spcPct val="107000"/>
                        </a:lnSpc>
                        <a:spcBef>
                          <a:spcPts val="0"/>
                        </a:spcBef>
                        <a:spcAft>
                          <a:spcPts val="0"/>
                        </a:spcAft>
                      </a:pPr>
                      <a:r>
                        <a:rPr lang="en-US" sz="2800" b="1" dirty="0">
                          <a:solidFill>
                            <a:schemeClr val="tx1"/>
                          </a:solidFill>
                          <a:effectLst/>
                          <a:latin typeface="Calibri" panose="020F0502020204030204" pitchFamily="34" charset="0"/>
                          <a:cs typeface="Calibri" panose="020F0502020204030204" pitchFamily="34" charset="0"/>
                        </a:rPr>
                        <a:t>Introduction emphasizes significance of events, control of tone</a:t>
                      </a:r>
                      <a:endParaRPr lang="en-US" sz="2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690612056"/>
                  </a:ext>
                </a:extLst>
              </a:tr>
            </a:tbl>
          </a:graphicData>
        </a:graphic>
      </p:graphicFrame>
    </p:spTree>
    <p:extLst>
      <p:ext uri="{BB962C8B-B14F-4D97-AF65-F5344CB8AC3E}">
        <p14:creationId xmlns:p14="http://schemas.microsoft.com/office/powerpoint/2010/main" val="190887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chemeClr val="tx1">
                    <a:lumMod val="85000"/>
                    <a:lumOff val="15000"/>
                  </a:schemeClr>
                </a:solidFill>
                <a:latin typeface="Calibri" panose="020F0502020204030204" pitchFamily="34" charset="0"/>
              </a:rPr>
              <a:t>Appendices</a:t>
            </a:r>
          </a:p>
        </p:txBody>
      </p:sp>
      <p:pic>
        <p:nvPicPr>
          <p:cNvPr id="2050" name="Picture 2"/>
          <p:cNvPicPr>
            <a:picLocks noGrp="1" noChangeAspect="1" noChangeArrowheads="1"/>
          </p:cNvPicPr>
          <p:nvPr>
            <p:ph sz="quarter" idx="1"/>
          </p:nvPr>
        </p:nvPicPr>
        <p:blipFill>
          <a:blip r:embed="rId3" cstate="print"/>
          <a:srcRect/>
          <a:stretch>
            <a:fillRect/>
          </a:stretch>
        </p:blipFill>
        <p:spPr bwMode="auto">
          <a:xfrm>
            <a:off x="1981200" y="1676400"/>
            <a:ext cx="2438400" cy="2667000"/>
          </a:xfrm>
          <a:prstGeom prst="rect">
            <a:avLst/>
          </a:prstGeom>
          <a:ln>
            <a:noFill/>
          </a:ln>
          <a:effectLst>
            <a:outerShdw blurRad="292100" dist="139700" dir="2700000" algn="tl" rotWithShape="0">
              <a:srgbClr val="333333">
                <a:alpha val="65000"/>
              </a:srgbClr>
            </a:outerShdw>
          </a:effectLst>
        </p:spPr>
      </p:pic>
      <p:pic>
        <p:nvPicPr>
          <p:cNvPr id="2051" name="Picture 3"/>
          <p:cNvPicPr>
            <a:picLocks noChangeAspect="1" noChangeArrowheads="1"/>
          </p:cNvPicPr>
          <p:nvPr/>
        </p:nvPicPr>
        <p:blipFill>
          <a:blip r:embed="rId4" cstate="print"/>
          <a:srcRect/>
          <a:stretch>
            <a:fillRect/>
          </a:stretch>
        </p:blipFill>
        <p:spPr bwMode="auto">
          <a:xfrm>
            <a:off x="4953000" y="1600200"/>
            <a:ext cx="2438400" cy="2743200"/>
          </a:xfrm>
          <a:prstGeom prst="rect">
            <a:avLst/>
          </a:prstGeom>
          <a:ln>
            <a:noFill/>
          </a:ln>
          <a:effectLst>
            <a:outerShdw blurRad="292100" dist="139700" dir="2700000" algn="tl" rotWithShape="0">
              <a:srgbClr val="333333">
                <a:alpha val="65000"/>
              </a:srgbClr>
            </a:outerShdw>
          </a:effectLst>
        </p:spPr>
      </p:pic>
      <p:pic>
        <p:nvPicPr>
          <p:cNvPr id="2052" name="Picture 4"/>
          <p:cNvPicPr>
            <a:picLocks noChangeAspect="1" noChangeArrowheads="1"/>
          </p:cNvPicPr>
          <p:nvPr/>
        </p:nvPicPr>
        <p:blipFill>
          <a:blip r:embed="rId5" cstate="print"/>
          <a:srcRect/>
          <a:stretch>
            <a:fillRect/>
          </a:stretch>
        </p:blipFill>
        <p:spPr bwMode="auto">
          <a:xfrm>
            <a:off x="7924800" y="1524000"/>
            <a:ext cx="2362200" cy="266700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2133600" y="4495801"/>
            <a:ext cx="2133600" cy="1846659"/>
          </a:xfrm>
          <a:prstGeom prst="rect">
            <a:avLst/>
          </a:prstGeom>
          <a:solidFill>
            <a:schemeClr val="lt1">
              <a:alpha val="0"/>
            </a:schemeClr>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Appendix A:</a:t>
            </a:r>
          </a:p>
          <a:p>
            <a:pPr algn="ctr"/>
            <a:r>
              <a:rPr lang="en-US" sz="2400" dirty="0"/>
              <a:t>Supplementary Materials and Glossary</a:t>
            </a:r>
          </a:p>
          <a:p>
            <a:r>
              <a:rPr lang="en-US" dirty="0"/>
              <a:t> </a:t>
            </a:r>
          </a:p>
        </p:txBody>
      </p:sp>
      <p:sp>
        <p:nvSpPr>
          <p:cNvPr id="11" name="TextBox 10"/>
          <p:cNvSpPr txBox="1"/>
          <p:nvPr/>
        </p:nvSpPr>
        <p:spPr>
          <a:xfrm>
            <a:off x="5029200" y="4572000"/>
            <a:ext cx="2362200" cy="1938992"/>
          </a:xfrm>
          <a:prstGeom prst="rect">
            <a:avLst/>
          </a:prstGeom>
          <a:solidFill>
            <a:schemeClr val="lt1">
              <a:alpha val="0"/>
            </a:schemeClr>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Appendix B:</a:t>
            </a:r>
          </a:p>
          <a:p>
            <a:pPr algn="ctr"/>
            <a:r>
              <a:rPr lang="en-US" sz="2400" dirty="0"/>
              <a:t>Text Exemplars and Sample Performance Tasks </a:t>
            </a:r>
          </a:p>
        </p:txBody>
      </p:sp>
      <p:sp>
        <p:nvSpPr>
          <p:cNvPr id="13" name="TextBox 12"/>
          <p:cNvSpPr txBox="1"/>
          <p:nvPr/>
        </p:nvSpPr>
        <p:spPr>
          <a:xfrm>
            <a:off x="8077200" y="4267200"/>
            <a:ext cx="2133600" cy="2308324"/>
          </a:xfrm>
          <a:prstGeom prst="rect">
            <a:avLst/>
          </a:prstGeom>
          <a:solidFill>
            <a:schemeClr val="lt1">
              <a:alpha val="0"/>
            </a:schemeClr>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Appendix C:</a:t>
            </a:r>
          </a:p>
          <a:p>
            <a:pPr algn="ctr"/>
            <a:r>
              <a:rPr lang="en-US" sz="2400" dirty="0"/>
              <a:t>Annotated Writing Samples at Various Grade Levels  </a:t>
            </a:r>
          </a:p>
        </p:txBody>
      </p:sp>
      <p:sp>
        <p:nvSpPr>
          <p:cNvPr id="9" name="TextBox 11"/>
          <p:cNvSpPr txBox="1">
            <a:spLocks noChangeArrowheads="1"/>
          </p:cNvSpPr>
          <p:nvPr/>
        </p:nvSpPr>
        <p:spPr bwMode="auto">
          <a:xfrm>
            <a:off x="278476" y="6417124"/>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t>www.corestandards.org</a:t>
            </a:r>
          </a:p>
        </p:txBody>
      </p:sp>
    </p:spTree>
    <p:extLst>
      <p:ext uri="{BB962C8B-B14F-4D97-AF65-F5344CB8AC3E}">
        <p14:creationId xmlns:p14="http://schemas.microsoft.com/office/powerpoint/2010/main" val="4590983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Calibri" panose="020F0502020204030204" pitchFamily="34" charset="0"/>
              </a:rPr>
              <a:t>New Resource: Available for All Grade Levels </a:t>
            </a:r>
            <a:endParaRPr lang="en-US" dirty="0"/>
          </a:p>
        </p:txBody>
      </p:sp>
      <p:sp>
        <p:nvSpPr>
          <p:cNvPr id="5" name="Rectangle 4"/>
          <p:cNvSpPr/>
          <p:nvPr/>
        </p:nvSpPr>
        <p:spPr>
          <a:xfrm>
            <a:off x="4971421" y="2289415"/>
            <a:ext cx="7220579" cy="1705980"/>
          </a:xfrm>
          <a:prstGeom prst="rect">
            <a:avLst/>
          </a:prstGeom>
        </p:spPr>
        <p:txBody>
          <a:bodyPr wrap="square">
            <a:spAutoFit/>
          </a:bodyPr>
          <a:lstStyle/>
          <a:p>
            <a:pPr algn="ctr">
              <a:lnSpc>
                <a:spcPct val="107000"/>
              </a:lnSpc>
            </a:pPr>
            <a:r>
              <a:rPr lang="en-US" sz="3600" b="1" dirty="0">
                <a:latin typeface="Calibri" panose="020F0502020204030204" pitchFamily="34" charset="0"/>
                <a:ea typeface="Calibri" panose="020F0502020204030204" pitchFamily="34" charset="0"/>
                <a:cs typeface="Times New Roman" panose="02020603050405020304" pitchFamily="18" charset="0"/>
              </a:rPr>
              <a:t>THE COMMON CORE COMPANION: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2400" b="1" dirty="0">
                <a:latin typeface="Calibri" panose="020F0502020204030204" pitchFamily="34" charset="0"/>
                <a:ea typeface="Calibri" panose="020F0502020204030204" pitchFamily="34" charset="0"/>
                <a:cs typeface="Times New Roman" panose="02020603050405020304" pitchFamily="18" charset="0"/>
              </a:rPr>
              <a:t>The Standards Decoded for Grades 6-8 and 9-12</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2000" b="1" i="1" dirty="0">
                <a:latin typeface="Calibri" panose="020F0502020204030204" pitchFamily="34" charset="0"/>
                <a:ea typeface="Calibri" panose="020F0502020204030204" pitchFamily="34" charset="0"/>
                <a:cs typeface="Times New Roman" panose="02020603050405020304" pitchFamily="18" charset="0"/>
              </a:rPr>
              <a:t>What They Say – What they Mean – How to Teach Them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b="1" dirty="0">
                <a:latin typeface="Calibri" panose="020F0502020204030204" pitchFamily="34" charset="0"/>
                <a:ea typeface="Calibri" panose="020F0502020204030204" pitchFamily="34" charset="0"/>
                <a:cs typeface="Times New Roman" panose="02020603050405020304" pitchFamily="18" charset="0"/>
              </a:rPr>
              <a:t>Jim Burke: Corwin Literacy</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380201" y="4427634"/>
            <a:ext cx="7811799" cy="532903"/>
          </a:xfrm>
          <a:prstGeom prst="rect">
            <a:avLst/>
          </a:prstGeom>
        </p:spPr>
        <p:txBody>
          <a:bodyPr wrap="square">
            <a:spAutoFit/>
          </a:bodyPr>
          <a:lstStyle/>
          <a:p>
            <a:pPr algn="ctr">
              <a:lnSpc>
                <a:spcPct val="107000"/>
              </a:lnSpc>
            </a:pPr>
            <a:endParaRPr lang="en-US" sz="28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A9AC7D2C-F030-4BA3-BACD-9114926166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139" y="3655443"/>
            <a:ext cx="3165536" cy="2923997"/>
          </a:xfrm>
          <a:prstGeom prst="rect">
            <a:avLst/>
          </a:prstGeom>
        </p:spPr>
      </p:pic>
      <p:pic>
        <p:nvPicPr>
          <p:cNvPr id="10" name="Picture 9">
            <a:extLst>
              <a:ext uri="{FF2B5EF4-FFF2-40B4-BE49-F238E27FC236}">
                <a16:creationId xmlns:a16="http://schemas.microsoft.com/office/drawing/2014/main" id="{EA2444C3-79EA-48EE-BA0B-E79BE77412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0121"/>
            <a:ext cx="2829464" cy="2829464"/>
          </a:xfrm>
          <a:prstGeom prst="rect">
            <a:avLst/>
          </a:prstGeom>
        </p:spPr>
      </p:pic>
    </p:spTree>
    <p:extLst>
      <p:ext uri="{BB962C8B-B14F-4D97-AF65-F5344CB8AC3E}">
        <p14:creationId xmlns:p14="http://schemas.microsoft.com/office/powerpoint/2010/main" val="35860787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FC462-C3F3-4C31-8376-ED444845F8F3}"/>
              </a:ext>
            </a:extLst>
          </p:cNvPr>
          <p:cNvSpPr>
            <a:spLocks noGrp="1"/>
          </p:cNvSpPr>
          <p:nvPr>
            <p:ph type="title"/>
          </p:nvPr>
        </p:nvSpPr>
        <p:spPr>
          <a:xfrm>
            <a:off x="635747" y="-1"/>
            <a:ext cx="10871200" cy="1210235"/>
          </a:xfrm>
          <a:solidFill>
            <a:schemeClr val="accent5">
              <a:lumMod val="20000"/>
              <a:lumOff val="80000"/>
            </a:schemeClr>
          </a:solidFill>
        </p:spPr>
        <p:txBody>
          <a:bodyPr>
            <a:normAutofit/>
          </a:bodyPr>
          <a:lstStyle/>
          <a:p>
            <a:pPr algn="ctr"/>
            <a:r>
              <a:rPr lang="en-US" sz="4000" dirty="0">
                <a:solidFill>
                  <a:schemeClr val="tx1"/>
                </a:solidFill>
                <a:latin typeface="Calibri" panose="020F0502020204030204" pitchFamily="34" charset="0"/>
              </a:rPr>
              <a:t>English II End-Of-Course: Field Test</a:t>
            </a:r>
          </a:p>
        </p:txBody>
      </p:sp>
      <p:sp>
        <p:nvSpPr>
          <p:cNvPr id="3" name="Content Placeholder 2">
            <a:extLst>
              <a:ext uri="{FF2B5EF4-FFF2-40B4-BE49-F238E27FC236}">
                <a16:creationId xmlns:a16="http://schemas.microsoft.com/office/drawing/2014/main" id="{24B2DDB6-BC7B-4F4E-92A6-A3E9789F4113}"/>
              </a:ext>
            </a:extLst>
          </p:cNvPr>
          <p:cNvSpPr>
            <a:spLocks noGrp="1"/>
          </p:cNvSpPr>
          <p:nvPr>
            <p:ph sz="quarter" idx="1"/>
          </p:nvPr>
        </p:nvSpPr>
        <p:spPr>
          <a:xfrm>
            <a:off x="215153" y="2124635"/>
            <a:ext cx="5661212" cy="4545106"/>
          </a:xfrm>
          <a:solidFill>
            <a:schemeClr val="accent5">
              <a:lumMod val="20000"/>
              <a:lumOff val="80000"/>
            </a:schemeClr>
          </a:solidFill>
        </p:spPr>
        <p:txBody>
          <a:bodyPr>
            <a:normAutofit/>
          </a:bodyPr>
          <a:lstStyle/>
          <a:p>
            <a:pPr marL="0" indent="0">
              <a:spcBef>
                <a:spcPts val="0"/>
              </a:spcBef>
              <a:buNone/>
            </a:pPr>
            <a:r>
              <a:rPr lang="en-US" b="1" u="sng" dirty="0">
                <a:latin typeface="Calibri" panose="020F0502020204030204" pitchFamily="34" charset="0"/>
              </a:rPr>
              <a:t>Core Components: </a:t>
            </a:r>
          </a:p>
          <a:p>
            <a:pPr marL="0" indent="0">
              <a:spcBef>
                <a:spcPts val="0"/>
              </a:spcBef>
              <a:buNone/>
            </a:pPr>
            <a:endParaRPr lang="en-US" sz="1050" b="1" u="sng" dirty="0">
              <a:latin typeface="Calibri" panose="020F0502020204030204" pitchFamily="34" charset="0"/>
            </a:endParaRPr>
          </a:p>
          <a:p>
            <a:pPr>
              <a:spcBef>
                <a:spcPts val="0"/>
              </a:spcBef>
            </a:pPr>
            <a:r>
              <a:rPr lang="en-US" sz="2800" dirty="0">
                <a:latin typeface="Calibri" panose="020F0502020204030204" pitchFamily="34" charset="0"/>
              </a:rPr>
              <a:t>Critical Analysis of literary and informational texts</a:t>
            </a:r>
          </a:p>
          <a:p>
            <a:pPr>
              <a:spcBef>
                <a:spcPts val="0"/>
              </a:spcBef>
            </a:pPr>
            <a:r>
              <a:rPr lang="en-US" sz="2800" dirty="0">
                <a:latin typeface="Calibri" panose="020F0502020204030204" pitchFamily="34" charset="0"/>
              </a:rPr>
              <a:t>Thoughtful critique and response to the thoughts of others</a:t>
            </a:r>
          </a:p>
          <a:p>
            <a:pPr>
              <a:spcBef>
                <a:spcPts val="0"/>
              </a:spcBef>
            </a:pPr>
            <a:r>
              <a:rPr lang="en-US" sz="2800" dirty="0">
                <a:latin typeface="Calibri" panose="020F0502020204030204" pitchFamily="34" charset="0"/>
              </a:rPr>
              <a:t>Construction of arguments based upon evidence</a:t>
            </a:r>
          </a:p>
          <a:p>
            <a:pPr>
              <a:spcBef>
                <a:spcPts val="0"/>
              </a:spcBef>
            </a:pPr>
            <a:r>
              <a:rPr lang="en-US" sz="2800" dirty="0">
                <a:latin typeface="Calibri" panose="020F0502020204030204" pitchFamily="34" charset="0"/>
              </a:rPr>
              <a:t>Careful consideration of relevant evidence</a:t>
            </a:r>
          </a:p>
          <a:p>
            <a:pPr marL="0" indent="0">
              <a:spcBef>
                <a:spcPts val="0"/>
              </a:spcBef>
              <a:buNone/>
            </a:pPr>
            <a:endParaRPr lang="en-US" b="1" dirty="0">
              <a:latin typeface="Calibri" panose="020F0502020204030204" pitchFamily="34" charset="0"/>
            </a:endParaRPr>
          </a:p>
          <a:p>
            <a:pPr marL="0" indent="0">
              <a:spcBef>
                <a:spcPts val="0"/>
              </a:spcBef>
              <a:buNone/>
            </a:pPr>
            <a:endParaRPr lang="en-US" b="1" dirty="0">
              <a:latin typeface="Calibri" panose="020F0502020204030204" pitchFamily="34" charset="0"/>
            </a:endParaRPr>
          </a:p>
          <a:p>
            <a:pPr marL="0" indent="0">
              <a:spcBef>
                <a:spcPts val="0"/>
              </a:spcBef>
              <a:buNone/>
            </a:pPr>
            <a:endParaRPr lang="en-US" b="1" dirty="0">
              <a:latin typeface="Calibri" panose="020F0502020204030204" pitchFamily="34" charset="0"/>
            </a:endParaRPr>
          </a:p>
          <a:p>
            <a:pPr marL="0" indent="0">
              <a:spcBef>
                <a:spcPts val="0"/>
              </a:spcBef>
              <a:buNone/>
            </a:pPr>
            <a:endParaRPr lang="en-US" b="1" dirty="0">
              <a:latin typeface="Calibri" panose="020F0502020204030204" pitchFamily="34" charset="0"/>
            </a:endParaRPr>
          </a:p>
          <a:p>
            <a:pPr marL="0" indent="0">
              <a:spcBef>
                <a:spcPts val="0"/>
              </a:spcBef>
              <a:buNone/>
            </a:pPr>
            <a:endParaRPr lang="en-US" b="1" dirty="0">
              <a:latin typeface="Calibri" panose="020F0502020204030204" pitchFamily="34" charset="0"/>
            </a:endParaRPr>
          </a:p>
          <a:p>
            <a:pPr marL="880110" lvl="1" indent="-514350">
              <a:spcBef>
                <a:spcPts val="0"/>
              </a:spcBef>
              <a:buClrTx/>
              <a:buSzPct val="80000"/>
              <a:buFont typeface="+mj-lt"/>
              <a:buAutoNum type="alphaLcPeriod"/>
            </a:pPr>
            <a:endParaRPr lang="en-US" b="1" dirty="0">
              <a:latin typeface="Calibri" panose="020F0502020204030204" pitchFamily="34" charset="0"/>
            </a:endParaRPr>
          </a:p>
          <a:p>
            <a:pPr marL="0" indent="0">
              <a:spcBef>
                <a:spcPts val="0"/>
              </a:spcBef>
              <a:buNone/>
            </a:pPr>
            <a:endParaRPr lang="en-US" b="1" dirty="0">
              <a:latin typeface="Calibri" panose="020F0502020204030204" pitchFamily="34" charset="0"/>
            </a:endParaRPr>
          </a:p>
          <a:p>
            <a:pPr marL="0" indent="0">
              <a:spcBef>
                <a:spcPts val="0"/>
              </a:spcBef>
              <a:buNone/>
            </a:pPr>
            <a:endParaRPr lang="en-US" dirty="0">
              <a:latin typeface="Calibri" panose="020F0502020204030204" pitchFamily="34" charset="0"/>
            </a:endParaRPr>
          </a:p>
        </p:txBody>
      </p:sp>
      <p:sp>
        <p:nvSpPr>
          <p:cNvPr id="7" name="Content Placeholder 2">
            <a:extLst>
              <a:ext uri="{FF2B5EF4-FFF2-40B4-BE49-F238E27FC236}">
                <a16:creationId xmlns:a16="http://schemas.microsoft.com/office/drawing/2014/main" id="{24B2DDB6-BC7B-4F4E-92A6-A3E9789F4113}"/>
              </a:ext>
            </a:extLst>
          </p:cNvPr>
          <p:cNvSpPr txBox="1">
            <a:spLocks/>
          </p:cNvSpPr>
          <p:nvPr/>
        </p:nvSpPr>
        <p:spPr>
          <a:xfrm>
            <a:off x="6071347" y="2124635"/>
            <a:ext cx="5661212" cy="4545106"/>
          </a:xfrm>
          <a:prstGeom prst="rect">
            <a:avLst/>
          </a:prstGeom>
          <a:solidFill>
            <a:schemeClr val="accent5">
              <a:lumMod val="20000"/>
              <a:lumOff val="80000"/>
            </a:schemeClr>
          </a:solidFill>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b="1" u="sng" dirty="0">
                <a:latin typeface="Calibri" panose="020F0502020204030204" pitchFamily="34" charset="0"/>
              </a:rPr>
              <a:t>Three “Reasoning” Clusters:</a:t>
            </a:r>
          </a:p>
          <a:p>
            <a:pPr marL="0" indent="0">
              <a:spcBef>
                <a:spcPts val="0"/>
              </a:spcBef>
              <a:buFont typeface="Wingdings"/>
              <a:buNone/>
            </a:pPr>
            <a:endParaRPr lang="en-US" sz="1050" b="1" u="sng" dirty="0">
              <a:latin typeface="Calibri" panose="020F0502020204030204" pitchFamily="34" charset="0"/>
            </a:endParaRPr>
          </a:p>
          <a:p>
            <a:pPr>
              <a:spcBef>
                <a:spcPts val="0"/>
              </a:spcBef>
            </a:pPr>
            <a:r>
              <a:rPr lang="en-US" sz="3200" dirty="0">
                <a:latin typeface="Calibri" panose="020F0502020204030204" pitchFamily="34" charset="0"/>
              </a:rPr>
              <a:t>Analyzing Literature</a:t>
            </a:r>
          </a:p>
          <a:p>
            <a:pPr>
              <a:spcBef>
                <a:spcPts val="0"/>
              </a:spcBef>
            </a:pPr>
            <a:r>
              <a:rPr lang="en-US" sz="3200" dirty="0">
                <a:latin typeface="Calibri" panose="020F0502020204030204" pitchFamily="34" charset="0"/>
              </a:rPr>
              <a:t>Engaging in Argument</a:t>
            </a:r>
          </a:p>
          <a:p>
            <a:pPr>
              <a:spcBef>
                <a:spcPts val="0"/>
              </a:spcBef>
            </a:pPr>
            <a:r>
              <a:rPr lang="en-US" sz="3200" dirty="0">
                <a:latin typeface="Calibri" panose="020F0502020204030204" pitchFamily="34" charset="0"/>
              </a:rPr>
              <a:t>Integrating Multiple Perspectives</a:t>
            </a:r>
          </a:p>
          <a:p>
            <a:pPr marL="0" indent="0">
              <a:spcBef>
                <a:spcPts val="0"/>
              </a:spcBef>
              <a:buFont typeface="Wingdings"/>
              <a:buNone/>
            </a:pPr>
            <a:endParaRPr lang="en-US" b="1" dirty="0">
              <a:latin typeface="Calibri" panose="020F0502020204030204" pitchFamily="34" charset="0"/>
            </a:endParaRPr>
          </a:p>
          <a:p>
            <a:pPr marL="0" indent="0">
              <a:spcBef>
                <a:spcPts val="0"/>
              </a:spcBef>
              <a:buFont typeface="Wingdings"/>
              <a:buNone/>
            </a:pPr>
            <a:endParaRPr lang="en-US" b="1" dirty="0">
              <a:latin typeface="Calibri" panose="020F0502020204030204" pitchFamily="34" charset="0"/>
            </a:endParaRPr>
          </a:p>
          <a:p>
            <a:pPr marL="0" indent="0">
              <a:spcBef>
                <a:spcPts val="0"/>
              </a:spcBef>
              <a:buFont typeface="Wingdings"/>
              <a:buNone/>
            </a:pPr>
            <a:endParaRPr lang="en-US" b="1" dirty="0">
              <a:latin typeface="Calibri" panose="020F0502020204030204" pitchFamily="34" charset="0"/>
            </a:endParaRPr>
          </a:p>
          <a:p>
            <a:pPr marL="0" indent="0">
              <a:spcBef>
                <a:spcPts val="0"/>
              </a:spcBef>
              <a:buFont typeface="Wingdings"/>
              <a:buNone/>
            </a:pPr>
            <a:endParaRPr lang="en-US" b="1" dirty="0">
              <a:latin typeface="Calibri" panose="020F0502020204030204" pitchFamily="34" charset="0"/>
            </a:endParaRPr>
          </a:p>
          <a:p>
            <a:pPr marL="880110" lvl="1" indent="-514350">
              <a:spcBef>
                <a:spcPts val="0"/>
              </a:spcBef>
              <a:buClrTx/>
              <a:buSzPct val="80000"/>
              <a:buFont typeface="+mj-lt"/>
              <a:buAutoNum type="alphaLcPeriod"/>
            </a:pPr>
            <a:endParaRPr lang="en-US" b="1" dirty="0">
              <a:latin typeface="Calibri" panose="020F0502020204030204" pitchFamily="34" charset="0"/>
            </a:endParaRPr>
          </a:p>
          <a:p>
            <a:pPr marL="0" indent="0">
              <a:spcBef>
                <a:spcPts val="0"/>
              </a:spcBef>
              <a:buFont typeface="Wingdings"/>
              <a:buNone/>
            </a:pPr>
            <a:endParaRPr lang="en-US" b="1" dirty="0">
              <a:latin typeface="Calibri" panose="020F0502020204030204" pitchFamily="34" charset="0"/>
            </a:endParaRPr>
          </a:p>
          <a:p>
            <a:pPr marL="0" indent="0">
              <a:spcBef>
                <a:spcPts val="0"/>
              </a:spcBef>
              <a:buFont typeface="Wingdings"/>
              <a:buNone/>
            </a:pPr>
            <a:endParaRPr lang="en-US" dirty="0">
              <a:latin typeface="Calibri" panose="020F0502020204030204" pitchFamily="34" charset="0"/>
            </a:endParaRPr>
          </a:p>
        </p:txBody>
      </p:sp>
    </p:spTree>
    <p:extLst>
      <p:ext uri="{BB962C8B-B14F-4D97-AF65-F5344CB8AC3E}">
        <p14:creationId xmlns:p14="http://schemas.microsoft.com/office/powerpoint/2010/main" val="63916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additive="base">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 calcmode="lin" valueType="num">
                                      <p:cBhvr additive="base">
                                        <p:cTn id="3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anim calcmode="lin" valueType="num">
                                      <p:cBhvr additive="base">
                                        <p:cTn id="4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42888" y="1600199"/>
            <a:ext cx="11787186" cy="5129213"/>
          </a:xfrm>
          <a:solidFill>
            <a:schemeClr val="accent6">
              <a:lumMod val="20000"/>
              <a:lumOff val="80000"/>
            </a:schemeClr>
          </a:solidFill>
        </p:spPr>
        <p:txBody>
          <a:bodyPr/>
          <a:lstStyle/>
          <a:p>
            <a:pPr marL="274320" indent="-274320" algn="ctr">
              <a:buNone/>
              <a:defRPr/>
            </a:pPr>
            <a:endParaRPr lang="en-US" sz="2800" b="1" dirty="0">
              <a:latin typeface="Calibri" panose="020F0502020204030204" pitchFamily="34" charset="0"/>
            </a:endParaRPr>
          </a:p>
          <a:p>
            <a:pPr marL="274320" indent="-274320" algn="ctr">
              <a:buNone/>
              <a:defRPr/>
            </a:pPr>
            <a:r>
              <a:rPr lang="en-US" sz="4000" b="1" dirty="0">
                <a:solidFill>
                  <a:schemeClr val="bg2">
                    <a:lumMod val="25000"/>
                  </a:schemeClr>
                </a:solidFill>
                <a:latin typeface="Calibri" panose="020F0502020204030204" pitchFamily="34" charset="0"/>
              </a:rPr>
              <a:t>Range of Writing: Standard #10: </a:t>
            </a:r>
          </a:p>
          <a:p>
            <a:pPr marL="274320" indent="-274320" algn="ctr">
              <a:buNone/>
              <a:defRPr/>
            </a:pPr>
            <a:r>
              <a:rPr lang="en-US" sz="1050" dirty="0">
                <a:latin typeface="Calibri" panose="020F0502020204030204" pitchFamily="34" charset="0"/>
              </a:rPr>
              <a:t>     </a:t>
            </a:r>
          </a:p>
          <a:p>
            <a:pPr marL="274320" indent="-274320" algn="ctr">
              <a:buNone/>
              <a:defRPr/>
            </a:pPr>
            <a:r>
              <a:rPr lang="en-US" sz="4000" dirty="0">
                <a:latin typeface="Calibri" panose="020F0502020204030204" pitchFamily="34" charset="0"/>
              </a:rPr>
              <a:t>Write routinely over extended time frames (time for research, reflection, and revision) and </a:t>
            </a:r>
            <a:r>
              <a:rPr lang="en-US" sz="4000" u="sng" dirty="0">
                <a:latin typeface="Calibri" panose="020F0502020204030204" pitchFamily="34" charset="0"/>
              </a:rPr>
              <a:t>shorter time frames (a single sitting or a day or two) </a:t>
            </a:r>
            <a:r>
              <a:rPr lang="en-US" sz="4000" dirty="0">
                <a:latin typeface="Calibri" panose="020F0502020204030204" pitchFamily="34" charset="0"/>
              </a:rPr>
              <a:t>for a</a:t>
            </a:r>
          </a:p>
          <a:p>
            <a:pPr marL="274320" indent="-274320" algn="ctr">
              <a:buNone/>
              <a:defRPr/>
            </a:pPr>
            <a:r>
              <a:rPr lang="en-US" sz="4000" dirty="0">
                <a:latin typeface="Calibri" panose="020F0502020204030204" pitchFamily="34" charset="0"/>
              </a:rPr>
              <a:t>      range of tasks, purposes, and audiences.</a:t>
            </a:r>
          </a:p>
          <a:p>
            <a:pPr marL="0" indent="0">
              <a:buNone/>
            </a:pPr>
            <a:endParaRPr lang="en-US" dirty="0">
              <a:latin typeface="Calibri" panose="020F0502020204030204" pitchFamily="34" charset="0"/>
            </a:endParaRPr>
          </a:p>
        </p:txBody>
      </p:sp>
      <p:sp>
        <p:nvSpPr>
          <p:cNvPr id="4" name="Title 1"/>
          <p:cNvSpPr>
            <a:spLocks noGrp="1"/>
          </p:cNvSpPr>
          <p:nvPr>
            <p:ph type="title"/>
          </p:nvPr>
        </p:nvSpPr>
        <p:spPr>
          <a:xfrm>
            <a:off x="142875" y="228600"/>
            <a:ext cx="11887199" cy="990600"/>
          </a:xfrm>
          <a:noFill/>
        </p:spPr>
        <p:txBody>
          <a:bodyPr>
            <a:noAutofit/>
          </a:bodyPr>
          <a:lstStyle/>
          <a:p>
            <a:pPr algn="ctr" eaLnBrk="1" hangingPunct="1"/>
            <a:r>
              <a:rPr lang="en-US" sz="4000" b="1" dirty="0">
                <a:solidFill>
                  <a:schemeClr val="tx1"/>
                </a:solidFill>
                <a:latin typeface="Calibri" panose="020F0502020204030204" pitchFamily="34" charset="0"/>
              </a:rPr>
              <a:t>Where does On-Demand Writing </a:t>
            </a:r>
            <a:br>
              <a:rPr lang="en-US" sz="4000" b="1" dirty="0">
                <a:solidFill>
                  <a:schemeClr val="tx1"/>
                </a:solidFill>
                <a:latin typeface="Calibri" panose="020F0502020204030204" pitchFamily="34" charset="0"/>
              </a:rPr>
            </a:br>
            <a:r>
              <a:rPr lang="en-US" sz="4000" b="1" dirty="0">
                <a:solidFill>
                  <a:schemeClr val="tx1"/>
                </a:solidFill>
                <a:latin typeface="Calibri" panose="020F0502020204030204" pitchFamily="34" charset="0"/>
              </a:rPr>
              <a:t>Appear in the Standards?</a:t>
            </a:r>
          </a:p>
        </p:txBody>
      </p:sp>
    </p:spTree>
    <p:extLst>
      <p:ext uri="{BB962C8B-B14F-4D97-AF65-F5344CB8AC3E}">
        <p14:creationId xmlns:p14="http://schemas.microsoft.com/office/powerpoint/2010/main" val="33561040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Calibri" panose="020F0502020204030204" pitchFamily="34" charset="0"/>
              </a:rPr>
              <a:t>  </a:t>
            </a:r>
            <a:r>
              <a:rPr lang="en-US" sz="4000" b="1" dirty="0">
                <a:solidFill>
                  <a:schemeClr val="tx1"/>
                </a:solidFill>
                <a:latin typeface="Calibri" panose="020F0502020204030204" pitchFamily="34" charset="0"/>
              </a:rPr>
              <a:t>On-Demand Writing Assessment Purposes</a:t>
            </a:r>
          </a:p>
        </p:txBody>
      </p:sp>
      <p:sp>
        <p:nvSpPr>
          <p:cNvPr id="3" name="Content Placeholder 2"/>
          <p:cNvSpPr>
            <a:spLocks noGrp="1"/>
          </p:cNvSpPr>
          <p:nvPr>
            <p:ph sz="quarter" idx="1"/>
          </p:nvPr>
        </p:nvSpPr>
        <p:spPr>
          <a:xfrm>
            <a:off x="200025" y="1600200"/>
            <a:ext cx="11830939" cy="4495800"/>
          </a:xfrm>
        </p:spPr>
        <p:txBody>
          <a:bodyPr/>
          <a:lstStyle/>
          <a:p>
            <a:pPr marL="274320" indent="-274320">
              <a:defRPr/>
            </a:pPr>
            <a:r>
              <a:rPr lang="en-US" sz="2800" dirty="0">
                <a:latin typeface="Calibri" panose="020F0502020204030204" pitchFamily="34" charset="0"/>
              </a:rPr>
              <a:t>To provide students the opportunity to </a:t>
            </a:r>
            <a:r>
              <a:rPr lang="en-US" sz="2800" u="sng" dirty="0">
                <a:latin typeface="Calibri" panose="020F0502020204030204" pitchFamily="34" charset="0"/>
              </a:rPr>
              <a:t>demonstrate independently </a:t>
            </a:r>
            <a:r>
              <a:rPr lang="en-US" sz="2800" dirty="0">
                <a:latin typeface="Calibri" panose="020F0502020204030204" pitchFamily="34" charset="0"/>
              </a:rPr>
              <a:t>the communication skills they have developed through instruction</a:t>
            </a:r>
          </a:p>
          <a:p>
            <a:pPr marL="274320" indent="-274320">
              <a:defRPr/>
            </a:pPr>
            <a:r>
              <a:rPr lang="en-US" sz="2800" dirty="0">
                <a:latin typeface="Calibri" panose="020F0502020204030204" pitchFamily="34" charset="0"/>
              </a:rPr>
              <a:t>To reflect authentic reading and writing —understanding the role reading plays in the development of writing without testing reading ability  </a:t>
            </a:r>
          </a:p>
          <a:p>
            <a:pPr marL="274320" indent="-274320">
              <a:defRPr/>
            </a:pPr>
            <a:r>
              <a:rPr lang="en-US" sz="2800" dirty="0">
                <a:latin typeface="Calibri" panose="020F0502020204030204" pitchFamily="34" charset="0"/>
              </a:rPr>
              <a:t>To use source material to promote authentic content in writing </a:t>
            </a:r>
          </a:p>
          <a:p>
            <a:pPr marL="274320" indent="-274320">
              <a:defRPr/>
            </a:pPr>
            <a:r>
              <a:rPr lang="en-US" sz="2800" dirty="0">
                <a:latin typeface="Calibri" panose="020F0502020204030204" pitchFamily="34" charset="0"/>
              </a:rPr>
              <a:t>To reflect the type of writing required for college/job readiness, reflected in the CCSS (KCAS)</a:t>
            </a:r>
          </a:p>
          <a:p>
            <a:pPr marL="0" indent="0">
              <a:buNone/>
            </a:pPr>
            <a:endParaRPr lang="en-US" dirty="0"/>
          </a:p>
        </p:txBody>
      </p:sp>
      <p:sp>
        <p:nvSpPr>
          <p:cNvPr id="5" name="Rectangle 4"/>
          <p:cNvSpPr/>
          <p:nvPr/>
        </p:nvSpPr>
        <p:spPr>
          <a:xfrm>
            <a:off x="3457576" y="4705921"/>
            <a:ext cx="8444801" cy="1967205"/>
          </a:xfrm>
          <a:prstGeom prst="rect">
            <a:avLst/>
          </a:prstGeom>
          <a:solidFill>
            <a:schemeClr val="accent4">
              <a:lumMod val="20000"/>
              <a:lumOff val="80000"/>
            </a:schemeClr>
          </a:solidFill>
        </p:spPr>
        <p:txBody>
          <a:bodyPr wrap="square">
            <a:spAutoFit/>
          </a:bodyPr>
          <a:lstStyle/>
          <a:p>
            <a:pPr lvl="0" algn="ctr">
              <a:spcBef>
                <a:spcPts val="700"/>
              </a:spcBef>
              <a:buClr>
                <a:srgbClr val="EA157A"/>
              </a:buClr>
              <a:buSzPct val="60000"/>
              <a:defRPr/>
            </a:pPr>
            <a:r>
              <a:rPr lang="en-US" altLang="en-US" sz="3200" b="1" i="1" kern="0" dirty="0">
                <a:solidFill>
                  <a:prstClr val="black"/>
                </a:solidFill>
                <a:latin typeface="Calibri" panose="020F0502020204030204" pitchFamily="34" charset="0"/>
              </a:rPr>
              <a:t>“Students mastering Standard 10 are able to communicate clearly and will be prepared for Kentucky’s writing assessment.” </a:t>
            </a:r>
          </a:p>
          <a:p>
            <a:pPr lvl="0" algn="r">
              <a:spcBef>
                <a:spcPts val="700"/>
              </a:spcBef>
              <a:buClr>
                <a:srgbClr val="EA157A"/>
              </a:buClr>
              <a:buSzPct val="60000"/>
              <a:defRPr/>
            </a:pPr>
            <a:r>
              <a:rPr lang="en-US" altLang="en-US" sz="2000" b="1" i="1" kern="0" dirty="0">
                <a:solidFill>
                  <a:prstClr val="black"/>
                </a:solidFill>
                <a:latin typeface="Calibri" panose="020F0502020204030204" pitchFamily="34" charset="0"/>
              </a:rPr>
              <a:t>KDE Three Modes of Writing Guidelines: Page 2 </a:t>
            </a:r>
          </a:p>
        </p:txBody>
      </p:sp>
    </p:spTree>
    <p:extLst>
      <p:ext uri="{BB962C8B-B14F-4D97-AF65-F5344CB8AC3E}">
        <p14:creationId xmlns:p14="http://schemas.microsoft.com/office/powerpoint/2010/main" val="267226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solidFill>
                  <a:srgbClr val="0070C0"/>
                </a:solidFill>
                <a:latin typeface="Calibri" panose="020F0502020204030204" pitchFamily="34" charset="0"/>
              </a:rPr>
              <a:t>Resource: My Website </a:t>
            </a:r>
          </a:p>
        </p:txBody>
      </p:sp>
      <p:pic>
        <p:nvPicPr>
          <p:cNvPr id="4" name="Content Placeholder 3"/>
          <p:cNvPicPr>
            <a:picLocks noGrp="1" noChangeAspect="1"/>
          </p:cNvPicPr>
          <p:nvPr>
            <p:ph sz="quarter" idx="1"/>
          </p:nvPr>
        </p:nvPicPr>
        <p:blipFill>
          <a:blip r:embed="rId2"/>
          <a:stretch>
            <a:fillRect/>
          </a:stretch>
        </p:blipFill>
        <p:spPr>
          <a:xfrm>
            <a:off x="331089" y="2628899"/>
            <a:ext cx="4450461" cy="2887217"/>
          </a:xfrm>
          <a:prstGeom prst="rect">
            <a:avLst/>
          </a:prstGeom>
        </p:spPr>
      </p:pic>
      <p:sp>
        <p:nvSpPr>
          <p:cNvPr id="6" name="Rectangle 5"/>
          <p:cNvSpPr/>
          <p:nvPr/>
        </p:nvSpPr>
        <p:spPr>
          <a:xfrm>
            <a:off x="4991099" y="2628899"/>
            <a:ext cx="6924675" cy="3231654"/>
          </a:xfrm>
          <a:prstGeom prst="rect">
            <a:avLst/>
          </a:prstGeom>
        </p:spPr>
        <p:txBody>
          <a:bodyPr wrap="square">
            <a:spAutoFit/>
          </a:bodyPr>
          <a:lstStyle/>
          <a:p>
            <a:pPr algn="ctr"/>
            <a:r>
              <a:rPr lang="en-US" sz="3200" b="1" dirty="0">
                <a:latin typeface="Calibri" panose="020F0502020204030204" pitchFamily="34" charset="0"/>
              </a:rPr>
              <a:t>Carole Mullins, NBCT</a:t>
            </a:r>
          </a:p>
          <a:p>
            <a:pPr algn="ctr"/>
            <a:r>
              <a:rPr lang="en-US" sz="3200" b="1" dirty="0">
                <a:latin typeface="Calibri" panose="020F0502020204030204" pitchFamily="34" charset="0"/>
              </a:rPr>
              <a:t>KVEC Literacy Instructional Specialist</a:t>
            </a:r>
          </a:p>
          <a:p>
            <a:pPr algn="ctr"/>
            <a:r>
              <a:rPr lang="en-US" sz="3200" b="1" dirty="0">
                <a:solidFill>
                  <a:srgbClr val="0070C0"/>
                </a:solidFill>
                <a:latin typeface="Calibri" panose="020F0502020204030204" pitchFamily="34" charset="0"/>
              </a:rPr>
              <a:t>carole.mullins@hazard.kyschools.us</a:t>
            </a:r>
          </a:p>
          <a:p>
            <a:pPr algn="ctr"/>
            <a:endParaRPr lang="en-US" sz="3200" b="1" dirty="0">
              <a:solidFill>
                <a:srgbClr val="0070C0"/>
              </a:solidFill>
              <a:latin typeface="Calibri" panose="020F0502020204030204" pitchFamily="34" charset="0"/>
            </a:endParaRPr>
          </a:p>
          <a:p>
            <a:pPr algn="ctr"/>
            <a:endParaRPr lang="en-US" sz="3200" b="1" dirty="0">
              <a:solidFill>
                <a:srgbClr val="0070C0"/>
              </a:solidFill>
              <a:latin typeface="Calibri" panose="020F0502020204030204" pitchFamily="34" charset="0"/>
            </a:endParaRPr>
          </a:p>
          <a:p>
            <a:pPr algn="ctr"/>
            <a:r>
              <a:rPr lang="en-US" sz="4400" b="1" u="sng" dirty="0">
                <a:solidFill>
                  <a:srgbClr val="0070C0"/>
                </a:solidFill>
                <a:latin typeface="Calibri" panose="020F0502020204030204" pitchFamily="34" charset="0"/>
              </a:rPr>
              <a:t>www.kvecelatln.weebly.com</a:t>
            </a:r>
          </a:p>
        </p:txBody>
      </p:sp>
    </p:spTree>
    <p:extLst>
      <p:ext uri="{BB962C8B-B14F-4D97-AF65-F5344CB8AC3E}">
        <p14:creationId xmlns:p14="http://schemas.microsoft.com/office/powerpoint/2010/main" val="116209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219200"/>
          </a:xfrm>
        </p:spPr>
        <p:txBody>
          <a:bodyPr>
            <a:normAutofit/>
          </a:bodyPr>
          <a:lstStyle/>
          <a:p>
            <a:pPr algn="ctr"/>
            <a:r>
              <a:rPr lang="en-US" sz="6600" dirty="0"/>
              <a:t>“The Standards”</a:t>
            </a:r>
          </a:p>
        </p:txBody>
      </p:sp>
      <p:sp>
        <p:nvSpPr>
          <p:cNvPr id="4" name="Content Placeholder 3"/>
          <p:cNvSpPr>
            <a:spLocks noGrp="1"/>
          </p:cNvSpPr>
          <p:nvPr>
            <p:ph sz="quarter" idx="2"/>
          </p:nvPr>
        </p:nvSpPr>
        <p:spPr>
          <a:xfrm>
            <a:off x="6368901" y="1589568"/>
            <a:ext cx="3886200" cy="3515833"/>
          </a:xfrm>
        </p:spPr>
        <p:txBody>
          <a:bodyPr>
            <a:normAutofit/>
          </a:bodyPr>
          <a:lstStyle/>
          <a:p>
            <a:r>
              <a:rPr lang="en-US" b="1" dirty="0"/>
              <a:t>What Does It Mean to be a Literate Person in the 21</a:t>
            </a:r>
            <a:r>
              <a:rPr lang="en-US" b="1" baseline="30000" dirty="0"/>
              <a:t>st</a:t>
            </a:r>
            <a:r>
              <a:rPr lang="en-US" b="1" dirty="0"/>
              <a:t> Century?</a:t>
            </a:r>
          </a:p>
          <a:p>
            <a:pPr lvl="1"/>
            <a:r>
              <a:rPr lang="en-US" b="1" dirty="0"/>
              <a:t>Public School is an adventure.</a:t>
            </a:r>
          </a:p>
          <a:p>
            <a:pPr lvl="1"/>
            <a:r>
              <a:rPr lang="en-US" b="1" dirty="0"/>
              <a:t>If you are going to use a map, make sure it’s correct!</a:t>
            </a:r>
          </a:p>
        </p:txBody>
      </p:sp>
      <p:pic>
        <p:nvPicPr>
          <p:cNvPr id="3075" name="Picture 3" descr="D:\Users\jfrancis\AppData\Local\Microsoft\Windows\Temporary Internet Files\Content.IE5\JMTZW4M4\MP900446693[1].jpg"/>
          <p:cNvPicPr>
            <a:picLocks noGrp="1" noChangeAspect="1" noChangeArrowheads="1"/>
          </p:cNvPicPr>
          <p:nvPr>
            <p:ph sz="quarter" idx="1"/>
          </p:nvPr>
        </p:nvPicPr>
        <p:blipFill>
          <a:blip r:embed="rId3" cstate="print"/>
          <a:srcRect/>
          <a:stretch>
            <a:fillRect/>
          </a:stretch>
        </p:blipFill>
        <p:spPr bwMode="auto">
          <a:xfrm>
            <a:off x="2209800" y="1828800"/>
            <a:ext cx="3886200" cy="2592824"/>
          </a:xfrm>
          <a:prstGeom prst="rect">
            <a:avLst/>
          </a:prstGeom>
          <a:noFill/>
        </p:spPr>
      </p:pic>
      <p:sp>
        <p:nvSpPr>
          <p:cNvPr id="6" name="TextBox 5"/>
          <p:cNvSpPr txBox="1"/>
          <p:nvPr/>
        </p:nvSpPr>
        <p:spPr>
          <a:xfrm>
            <a:off x="1828800" y="4953000"/>
            <a:ext cx="8534400" cy="1569660"/>
          </a:xfrm>
          <a:prstGeom prst="rect">
            <a:avLst/>
          </a:prstGeom>
          <a:noFill/>
          <a:ln w="12700" cmpd="dbl">
            <a:solidFill>
              <a:schemeClr val="tx1"/>
            </a:solidFill>
          </a:ln>
        </p:spPr>
        <p:txBody>
          <a:bodyPr wrap="square" rtlCol="0">
            <a:spAutoFit/>
          </a:bodyPr>
          <a:lstStyle/>
          <a:p>
            <a:r>
              <a:rPr lang="en-US" sz="2400" dirty="0">
                <a:latin typeface="Cooper Black" pitchFamily="18" charset="0"/>
                <a:ea typeface="Geneva"/>
                <a:cs typeface="Geneva"/>
              </a:rPr>
              <a:t>Kentucky’s Academic  Standards </a:t>
            </a:r>
          </a:p>
          <a:p>
            <a:r>
              <a:rPr lang="en-US" sz="2400" dirty="0">
                <a:latin typeface="Cooper Black" pitchFamily="18" charset="0"/>
                <a:ea typeface="Geneva"/>
                <a:cs typeface="Geneva"/>
              </a:rPr>
              <a:t>for English Language Arts and </a:t>
            </a:r>
          </a:p>
          <a:p>
            <a:r>
              <a:rPr lang="en-US" sz="2400" dirty="0">
                <a:latin typeface="Cooper Black" pitchFamily="18" charset="0"/>
                <a:ea typeface="Geneva"/>
                <a:cs typeface="Geneva"/>
              </a:rPr>
              <a:t>Literacy in History/Social Studies, </a:t>
            </a:r>
          </a:p>
          <a:p>
            <a:r>
              <a:rPr lang="en-US" sz="2400" dirty="0">
                <a:latin typeface="Cooper Black" pitchFamily="18" charset="0"/>
                <a:ea typeface="Geneva"/>
                <a:cs typeface="Geneva"/>
              </a:rPr>
              <a:t>Science, and Technical Subjects</a:t>
            </a:r>
            <a:endParaRPr lang="en-US" sz="2400" dirty="0">
              <a:latin typeface="Cooper Black" pitchFamily="18" charset="0"/>
            </a:endParaRPr>
          </a:p>
        </p:txBody>
      </p:sp>
      <p:pic>
        <p:nvPicPr>
          <p:cNvPr id="7" name="Picture 4" descr="kde logo.jpg"/>
          <p:cNvPicPr>
            <a:picLocks noChangeAspect="1"/>
          </p:cNvPicPr>
          <p:nvPr/>
        </p:nvPicPr>
        <p:blipFill>
          <a:blip r:embed="rId4" cstate="print"/>
          <a:srcRect/>
          <a:stretch>
            <a:fillRect/>
          </a:stretch>
        </p:blipFill>
        <p:spPr bwMode="auto">
          <a:xfrm>
            <a:off x="8458200" y="5029200"/>
            <a:ext cx="1676400" cy="1447800"/>
          </a:xfrm>
          <a:prstGeom prst="rect">
            <a:avLst/>
          </a:prstGeom>
          <a:noFill/>
          <a:ln w="9525">
            <a:noFill/>
            <a:miter lim="800000"/>
            <a:headEnd/>
            <a:tailEnd/>
          </a:ln>
        </p:spPr>
      </p:pic>
    </p:spTree>
    <p:extLst>
      <p:ext uri="{BB962C8B-B14F-4D97-AF65-F5344CB8AC3E}">
        <p14:creationId xmlns:p14="http://schemas.microsoft.com/office/powerpoint/2010/main" val="21332837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09-12 at 12.33.27 AM.png"/>
          <p:cNvPicPr>
            <a:picLocks noGrp="1" noChangeAspect="1"/>
          </p:cNvPicPr>
          <p:nvPr>
            <p:ph idx="1"/>
          </p:nvPr>
        </p:nvPicPr>
        <p:blipFill>
          <a:blip r:embed="rId3" cstate="print">
            <a:extLst>
              <a:ext uri="{28A0092B-C50C-407E-A947-70E740481C1C}">
                <a14:useLocalDpi xmlns:a14="http://schemas.microsoft.com/office/drawing/2010/main" val="0"/>
              </a:ext>
            </a:extLst>
          </a:blip>
          <a:srcRect l="6423" r="6423"/>
          <a:stretch>
            <a:fillRect/>
          </a:stretch>
        </p:blipFill>
        <p:spPr>
          <a:xfrm>
            <a:off x="2228851" y="1441628"/>
            <a:ext cx="8186737" cy="5260963"/>
          </a:xfrm>
        </p:spPr>
      </p:pic>
      <p:sp>
        <p:nvSpPr>
          <p:cNvPr id="5" name="Title 1"/>
          <p:cNvSpPr>
            <a:spLocks noGrp="1"/>
          </p:cNvSpPr>
          <p:nvPr>
            <p:ph type="title"/>
          </p:nvPr>
        </p:nvSpPr>
        <p:spPr>
          <a:xfrm>
            <a:off x="816864" y="228600"/>
            <a:ext cx="10871200" cy="990600"/>
          </a:xfrm>
        </p:spPr>
        <p:txBody>
          <a:bodyPr>
            <a:normAutofit/>
          </a:bodyPr>
          <a:lstStyle/>
          <a:p>
            <a:pPr algn="ctr"/>
            <a:r>
              <a:rPr lang="en-US" sz="5400" b="1" dirty="0">
                <a:solidFill>
                  <a:srgbClr val="0070C0"/>
                </a:solidFill>
                <a:latin typeface="Calibri" panose="020F0502020204030204" pitchFamily="34" charset="0"/>
              </a:rPr>
              <a:t>Resource: Icurio.com </a:t>
            </a:r>
          </a:p>
        </p:txBody>
      </p:sp>
    </p:spTree>
    <p:extLst>
      <p:ext uri="{BB962C8B-B14F-4D97-AF65-F5344CB8AC3E}">
        <p14:creationId xmlns:p14="http://schemas.microsoft.com/office/powerpoint/2010/main" val="39042182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8832" y="0"/>
            <a:ext cx="8379502" cy="1021976"/>
          </a:xfrm>
        </p:spPr>
        <p:txBody>
          <a:bodyPr>
            <a:noAutofit/>
          </a:bodyPr>
          <a:lstStyle/>
          <a:p>
            <a:pPr algn="ctr"/>
            <a:br>
              <a:rPr lang="en-US" sz="4000" dirty="0"/>
            </a:br>
            <a:r>
              <a:rPr lang="en-US" sz="4000" dirty="0"/>
              <a:t>Claims Driving Design: ELA/Literacy</a:t>
            </a:r>
          </a:p>
        </p:txBody>
      </p:sp>
      <p:graphicFrame>
        <p:nvGraphicFramePr>
          <p:cNvPr id="4" name="Picture Placeholder 3"/>
          <p:cNvGraphicFramePr>
            <a:graphicFrameLocks noGrp="1"/>
          </p:cNvGraphicFramePr>
          <p:nvPr>
            <p:ph type="pic" idx="4294967295"/>
            <p:extLst/>
          </p:nvPr>
        </p:nvGraphicFramePr>
        <p:xfrm>
          <a:off x="1778832" y="1514008"/>
          <a:ext cx="8724276" cy="5216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4808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637873385"/>
              </p:ext>
            </p:extLst>
          </p:nvPr>
        </p:nvGraphicFramePr>
        <p:xfrm>
          <a:off x="2182090" y="332508"/>
          <a:ext cx="8358447" cy="6154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5818910" y="4397124"/>
            <a:ext cx="6168044" cy="1754326"/>
          </a:xfrm>
          <a:prstGeom prst="rect">
            <a:avLst/>
          </a:prstGeom>
          <a:solidFill>
            <a:schemeClr val="accent1"/>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bg2">
                    <a:lumMod val="25000"/>
                  </a:schemeClr>
                </a:solidFill>
                <a:effectLst/>
              </a:rPr>
              <a:t>Same Skills, Different Approach !</a:t>
            </a:r>
          </a:p>
        </p:txBody>
      </p:sp>
    </p:spTree>
    <p:extLst>
      <p:ext uri="{BB962C8B-B14F-4D97-AF65-F5344CB8AC3E}">
        <p14:creationId xmlns:p14="http://schemas.microsoft.com/office/powerpoint/2010/main" val="288836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438400" y="425450"/>
            <a:ext cx="7467600" cy="155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ja-JP" altLang="en-US" sz="4800"/>
              <a:t>“</a:t>
            </a:r>
            <a:r>
              <a:rPr lang="en-US" altLang="en-US" sz="4800"/>
              <a:t>Read like a detective, write like a reporter.</a:t>
            </a:r>
            <a:r>
              <a:rPr lang="ja-JP" altLang="en-US" sz="4800"/>
              <a:t>”</a:t>
            </a:r>
            <a:endParaRPr lang="en-US" altLang="en-US" sz="4000"/>
          </a:p>
        </p:txBody>
      </p:sp>
      <p:pic>
        <p:nvPicPr>
          <p:cNvPr id="22531" name="Picture 3" descr="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362200"/>
            <a:ext cx="8382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086083"/>
      </p:ext>
    </p:extLst>
  </p:cSld>
  <p:clrMapOvr>
    <a:masterClrMapping/>
  </p:clrMapOvr>
  <p:transition spd="slow">
    <p:split orient="vert"/>
  </p:transition>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Custom Design">
  <a:themeElements>
    <a:clrScheme name="2_Custom Design 15">
      <a:dk1>
        <a:srgbClr val="000000"/>
      </a:dk1>
      <a:lt1>
        <a:srgbClr val="FFFFFF"/>
      </a:lt1>
      <a:dk2>
        <a:srgbClr val="FFFFFF"/>
      </a:dk2>
      <a:lt2>
        <a:srgbClr val="808080"/>
      </a:lt2>
      <a:accent1>
        <a:srgbClr val="BBE0E3"/>
      </a:accent1>
      <a:accent2>
        <a:srgbClr val="BA2334"/>
      </a:accent2>
      <a:accent3>
        <a:srgbClr val="FFFFFF"/>
      </a:accent3>
      <a:accent4>
        <a:srgbClr val="000000"/>
      </a:accent4>
      <a:accent5>
        <a:srgbClr val="DAEDEF"/>
      </a:accent5>
      <a:accent6>
        <a:srgbClr val="A81F2E"/>
      </a:accent6>
      <a:hlink>
        <a:srgbClr val="009999"/>
      </a:hlink>
      <a:folHlink>
        <a:srgbClr val="99CC00"/>
      </a:folHlink>
    </a:clrScheme>
    <a:fontScheme name="2_Custom Desig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0000"/>
        </a:dk1>
        <a:lt1>
          <a:srgbClr val="FFFFFF"/>
        </a:lt1>
        <a:dk2>
          <a:srgbClr val="FFFFFF"/>
        </a:dk2>
        <a:lt2>
          <a:srgbClr val="808080"/>
        </a:lt2>
        <a:accent1>
          <a:srgbClr val="BBE0E3"/>
        </a:accent1>
        <a:accent2>
          <a:srgbClr val="4B056B"/>
        </a:accent2>
        <a:accent3>
          <a:srgbClr val="FFFFFF"/>
        </a:accent3>
        <a:accent4>
          <a:srgbClr val="000000"/>
        </a:accent4>
        <a:accent5>
          <a:srgbClr val="DAEDEF"/>
        </a:accent5>
        <a:accent6>
          <a:srgbClr val="43046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14">
        <a:dk1>
          <a:srgbClr val="000000"/>
        </a:dk1>
        <a:lt1>
          <a:srgbClr val="FFFFFF"/>
        </a:lt1>
        <a:dk2>
          <a:srgbClr val="FFFFFF"/>
        </a:dk2>
        <a:lt2>
          <a:srgbClr val="808080"/>
        </a:lt2>
        <a:accent1>
          <a:srgbClr val="BBE0E3"/>
        </a:accent1>
        <a:accent2>
          <a:srgbClr val="FF6600"/>
        </a:accent2>
        <a:accent3>
          <a:srgbClr val="FFFFFF"/>
        </a:accent3>
        <a:accent4>
          <a:srgbClr val="000000"/>
        </a:accent4>
        <a:accent5>
          <a:srgbClr val="DAEDEF"/>
        </a:accent5>
        <a:accent6>
          <a:srgbClr val="E75C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15">
        <a:dk1>
          <a:srgbClr val="000000"/>
        </a:dk1>
        <a:lt1>
          <a:srgbClr val="FFFFFF"/>
        </a:lt1>
        <a:dk2>
          <a:srgbClr val="FFFFFF"/>
        </a:dk2>
        <a:lt2>
          <a:srgbClr val="808080"/>
        </a:lt2>
        <a:accent1>
          <a:srgbClr val="BBE0E3"/>
        </a:accent1>
        <a:accent2>
          <a:srgbClr val="BA2334"/>
        </a:accent2>
        <a:accent3>
          <a:srgbClr val="FFFFFF"/>
        </a:accent3>
        <a:accent4>
          <a:srgbClr val="000000"/>
        </a:accent4>
        <a:accent5>
          <a:srgbClr val="DAEDEF"/>
        </a:accent5>
        <a:accent6>
          <a:srgbClr val="A81F2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16">
        <a:dk1>
          <a:srgbClr val="000000"/>
        </a:dk1>
        <a:lt1>
          <a:srgbClr val="FFFFFF"/>
        </a:lt1>
        <a:dk2>
          <a:srgbClr val="FFFFFF"/>
        </a:dk2>
        <a:lt2>
          <a:srgbClr val="808080"/>
        </a:lt2>
        <a:accent1>
          <a:srgbClr val="BBE0E3"/>
        </a:accent1>
        <a:accent2>
          <a:srgbClr val="008BB0"/>
        </a:accent2>
        <a:accent3>
          <a:srgbClr val="FFFFFF"/>
        </a:accent3>
        <a:accent4>
          <a:srgbClr val="000000"/>
        </a:accent4>
        <a:accent5>
          <a:srgbClr val="DAEDEF"/>
        </a:accent5>
        <a:accent6>
          <a:srgbClr val="007D9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encil">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3511</TotalTime>
  <Words>7619</Words>
  <Application>Microsoft Office PowerPoint</Application>
  <PresentationFormat>Widescreen</PresentationFormat>
  <Paragraphs>1104</Paragraphs>
  <Slides>71</Slides>
  <Notes>65</Notes>
  <HiddenSlides>0</HiddenSlides>
  <MMClips>0</MMClips>
  <ScaleCrop>false</ScaleCrop>
  <HeadingPairs>
    <vt:vector size="6" baseType="variant">
      <vt:variant>
        <vt:lpstr>Fonts Used</vt:lpstr>
      </vt:variant>
      <vt:variant>
        <vt:i4>30</vt:i4>
      </vt:variant>
      <vt:variant>
        <vt:lpstr>Theme</vt:lpstr>
      </vt:variant>
      <vt:variant>
        <vt:i4>8</vt:i4>
      </vt:variant>
      <vt:variant>
        <vt:lpstr>Slide Titles</vt:lpstr>
      </vt:variant>
      <vt:variant>
        <vt:i4>71</vt:i4>
      </vt:variant>
    </vt:vector>
  </HeadingPairs>
  <TitlesOfParts>
    <vt:vector size="109" baseType="lpstr">
      <vt:lpstr>HGPｺﾞｼｯｸE</vt:lpstr>
      <vt:lpstr>ＭＳ Ｐゴシック</vt:lpstr>
      <vt:lpstr>ＭＳ Ｐゴシック</vt:lpstr>
      <vt:lpstr>宋体</vt:lpstr>
      <vt:lpstr>Arial</vt:lpstr>
      <vt:lpstr>Arial Black</vt:lpstr>
      <vt:lpstr>Arial Rounded MT Bold</vt:lpstr>
      <vt:lpstr>Bodoni MT</vt:lpstr>
      <vt:lpstr>Book Antiqua</vt:lpstr>
      <vt:lpstr>Bookman Old Style</vt:lpstr>
      <vt:lpstr>Brush Script MT</vt:lpstr>
      <vt:lpstr>Calibri</vt:lpstr>
      <vt:lpstr>Calibri Light</vt:lpstr>
      <vt:lpstr>Cambria</vt:lpstr>
      <vt:lpstr>Century Gothic</vt:lpstr>
      <vt:lpstr>Comic Sans MS</vt:lpstr>
      <vt:lpstr>Cooper Black</vt:lpstr>
      <vt:lpstr>Courier New</vt:lpstr>
      <vt:lpstr>Franklin Gothic Book</vt:lpstr>
      <vt:lpstr>Geneva</vt:lpstr>
      <vt:lpstr>Georgia</vt:lpstr>
      <vt:lpstr>Gotham-Book</vt:lpstr>
      <vt:lpstr>Tahoma</vt:lpstr>
      <vt:lpstr>Times</vt:lpstr>
      <vt:lpstr>Times New Roman</vt:lpstr>
      <vt:lpstr>Trebuchet MS</vt:lpstr>
      <vt:lpstr>Tunga</vt:lpstr>
      <vt:lpstr>Tw Cen MT</vt:lpstr>
      <vt:lpstr>Wingdings</vt:lpstr>
      <vt:lpstr>Wingdings 2</vt:lpstr>
      <vt:lpstr>Office Theme</vt:lpstr>
      <vt:lpstr>Median</vt:lpstr>
      <vt:lpstr>1_Median</vt:lpstr>
      <vt:lpstr>1_Office Theme</vt:lpstr>
      <vt:lpstr>2_Office Theme</vt:lpstr>
      <vt:lpstr>4_Office Theme</vt:lpstr>
      <vt:lpstr>2_Custom Design</vt:lpstr>
      <vt:lpstr>Pencil</vt:lpstr>
      <vt:lpstr>6-12 English/LA and Disciplinary Literacy</vt:lpstr>
      <vt:lpstr>PowerPoint Presentation</vt:lpstr>
      <vt:lpstr>PowerPoint Presentation</vt:lpstr>
      <vt:lpstr>What is meant by College and Career Readiness (CCR)  Anchor Standards?</vt:lpstr>
      <vt:lpstr>  A Few Major Problems Identified…  </vt:lpstr>
      <vt:lpstr> Elevating Literacy And Literacy Instruction  Up Through The Grade Levels </vt:lpstr>
      <vt:lpstr>“The Standards”</vt:lpstr>
      <vt:lpstr>PowerPoint Presentation</vt:lpstr>
      <vt:lpstr>PowerPoint Presentation</vt:lpstr>
      <vt:lpstr>Reading Standard #1  CCR Anchor Standard #1 (Literature and Informational)</vt:lpstr>
      <vt:lpstr>Deconstructed Reading Informational Standard 1: 7th Grade  </vt:lpstr>
      <vt:lpstr>Distribution of Literary and Informational Passages  by Grade in the NAEP Reading Framework </vt:lpstr>
      <vt:lpstr>Literary vs Informational</vt:lpstr>
      <vt:lpstr>Specific Elementary Reading Issues…</vt:lpstr>
      <vt:lpstr>Writing Standard #1  CCR Anchor Standard  #1 </vt:lpstr>
      <vt:lpstr>Deconstructed Writing Standard 1: 7th Grade  </vt:lpstr>
      <vt:lpstr>Distribution of Communicative Purposes  by Grade in the NAEP Writing Framework </vt:lpstr>
      <vt:lpstr>PowerPoint Presentation</vt:lpstr>
      <vt:lpstr> Overview of the Reading Standards for History/Social Studies  </vt:lpstr>
      <vt:lpstr> Overview of the Reading Standards for  Science &amp; Technical Subjects 6-12 </vt:lpstr>
      <vt:lpstr>Including Tier Words in Instruction</vt:lpstr>
      <vt:lpstr>PowerPoint Presentation</vt:lpstr>
      <vt:lpstr>Discipline-specific Considerations</vt:lpstr>
      <vt:lpstr>Discipline-specific Considerations</vt:lpstr>
      <vt:lpstr>Common Core You Tube Videos</vt:lpstr>
      <vt:lpstr>PowerPoint Presentation</vt:lpstr>
      <vt:lpstr>What Really Matters…</vt:lpstr>
      <vt:lpstr>Common Core Shifts</vt:lpstr>
      <vt:lpstr>Shifts Mean a Change in Practice!</vt:lpstr>
      <vt:lpstr>High Level Summary of the “Biggest” Shifts</vt:lpstr>
      <vt:lpstr>PowerPoint Presentation</vt:lpstr>
      <vt:lpstr>PowerPoint Presentation</vt:lpstr>
      <vt:lpstr>The Crisis of Text Complexity</vt:lpstr>
      <vt:lpstr>What does it mean to you?</vt:lpstr>
      <vt:lpstr>What Makes Text Complex?</vt:lpstr>
      <vt:lpstr>PowerPoint Presentation</vt:lpstr>
      <vt:lpstr>Ripe Figs by Kate Chopin</vt:lpstr>
      <vt:lpstr>Discussion</vt:lpstr>
      <vt:lpstr>Determining Text Complexity</vt:lpstr>
      <vt:lpstr>Step 1: Quantitative Measures</vt:lpstr>
      <vt:lpstr>This Chart Demonstrates the Lexile Ranges for  Text Complexity Grade Bands</vt:lpstr>
      <vt:lpstr>Step 2: Qualitative Measures</vt:lpstr>
      <vt:lpstr>PowerPoint Presentation</vt:lpstr>
      <vt:lpstr>Step 3: Reader and Task Considerations</vt:lpstr>
      <vt:lpstr>Matching Reader, Task, and Text </vt:lpstr>
      <vt:lpstr>PowerPoint Presentation</vt:lpstr>
      <vt:lpstr>PowerPoint Presentation</vt:lpstr>
      <vt:lpstr>PowerPoint Presentation</vt:lpstr>
      <vt:lpstr>From…To… </vt:lpstr>
      <vt:lpstr>PowerPoint Presentation</vt:lpstr>
      <vt:lpstr>PowerPoint Presentation</vt:lpstr>
      <vt:lpstr>PowerPoint Presentation</vt:lpstr>
      <vt:lpstr>PowerPoint Presentation</vt:lpstr>
      <vt:lpstr>Subtle, but Significant Differences…</vt:lpstr>
      <vt:lpstr>Informative/Explanatory Writing</vt:lpstr>
      <vt:lpstr>Informative/Explanatory writing  seeks to accurately convey information</vt:lpstr>
      <vt:lpstr> </vt:lpstr>
      <vt:lpstr>How does Informative/Explanatory writing differ from Argumentative writing?</vt:lpstr>
      <vt:lpstr>Was it Destiny to move West?</vt:lpstr>
      <vt:lpstr>Was it Destiny to move West?</vt:lpstr>
      <vt:lpstr>Literacy Design Collaborative (LDC) Rubrics</vt:lpstr>
      <vt:lpstr>Narrative Writing</vt:lpstr>
      <vt:lpstr>Kentucky Academic Standards: Narrative Writing</vt:lpstr>
      <vt:lpstr>Appendices</vt:lpstr>
      <vt:lpstr>New Resource: Available for All Grade Levels </vt:lpstr>
      <vt:lpstr>English II End-Of-Course: Field Test</vt:lpstr>
      <vt:lpstr>Where does On-Demand Writing  Appear in the Standards?</vt:lpstr>
      <vt:lpstr>  On-Demand Writing Assessment Purposes</vt:lpstr>
      <vt:lpstr>Resource: My Website </vt:lpstr>
      <vt:lpstr>Resource: Icurio.com </vt:lpstr>
      <vt:lpstr> Claims Driving Design: ELA/Literacy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Mullins, Carole</dc:creator>
  <cp:lastModifiedBy>Kim</cp:lastModifiedBy>
  <cp:revision>287</cp:revision>
  <cp:lastPrinted>2017-11-02T14:07:43Z</cp:lastPrinted>
  <dcterms:created xsi:type="dcterms:W3CDTF">2017-10-29T16:10:40Z</dcterms:created>
  <dcterms:modified xsi:type="dcterms:W3CDTF">2017-11-27T05:11:14Z</dcterms:modified>
</cp:coreProperties>
</file>