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1.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2.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3.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4.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5.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6.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7.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8.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29.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0.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1.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2.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33.xml" ContentType="application/vnd.openxmlformats-officedocument.theme+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829" r:id="rId2"/>
    <p:sldMasterId id="2147483873" r:id="rId3"/>
    <p:sldMasterId id="2147483885" r:id="rId4"/>
    <p:sldMasterId id="2147483921" r:id="rId5"/>
    <p:sldMasterId id="2147483933" r:id="rId6"/>
    <p:sldMasterId id="2147483945" r:id="rId7"/>
    <p:sldMasterId id="2147483957" r:id="rId8"/>
    <p:sldMasterId id="2147483969" r:id="rId9"/>
    <p:sldMasterId id="2147483981" r:id="rId10"/>
    <p:sldMasterId id="2147483993" r:id="rId11"/>
    <p:sldMasterId id="2147484005" r:id="rId12"/>
    <p:sldMasterId id="2147484017" r:id="rId13"/>
    <p:sldMasterId id="2147484029" r:id="rId14"/>
    <p:sldMasterId id="2147484041" r:id="rId15"/>
    <p:sldMasterId id="2147484053" r:id="rId16"/>
    <p:sldMasterId id="2147484065" r:id="rId17"/>
    <p:sldMasterId id="2147484077" r:id="rId18"/>
    <p:sldMasterId id="2147484089" r:id="rId19"/>
    <p:sldMasterId id="2147484101" r:id="rId20"/>
    <p:sldMasterId id="2147484113" r:id="rId21"/>
    <p:sldMasterId id="2147484125" r:id="rId22"/>
    <p:sldMasterId id="2147484137" r:id="rId23"/>
    <p:sldMasterId id="2147484149" r:id="rId24"/>
    <p:sldMasterId id="2147484161" r:id="rId25"/>
    <p:sldMasterId id="2147484173" r:id="rId26"/>
    <p:sldMasterId id="2147484185" r:id="rId27"/>
    <p:sldMasterId id="2147484197" r:id="rId28"/>
    <p:sldMasterId id="2147484218" r:id="rId29"/>
    <p:sldMasterId id="2147484239" r:id="rId30"/>
    <p:sldMasterId id="2147484260" r:id="rId31"/>
    <p:sldMasterId id="2147484281" r:id="rId32"/>
    <p:sldMasterId id="2147484302" r:id="rId33"/>
    <p:sldMasterId id="2147484323" r:id="rId34"/>
  </p:sldMasterIdLst>
  <p:notesMasterIdLst>
    <p:notesMasterId r:id="rId103"/>
  </p:notesMasterIdLst>
  <p:sldIdLst>
    <p:sldId id="661" r:id="rId35"/>
    <p:sldId id="724" r:id="rId36"/>
    <p:sldId id="711" r:id="rId37"/>
    <p:sldId id="712" r:id="rId38"/>
    <p:sldId id="663" r:id="rId39"/>
    <p:sldId id="603" r:id="rId40"/>
    <p:sldId id="674" r:id="rId41"/>
    <p:sldId id="660" r:id="rId42"/>
    <p:sldId id="746" r:id="rId43"/>
    <p:sldId id="727" r:id="rId44"/>
    <p:sldId id="728" r:id="rId45"/>
    <p:sldId id="729" r:id="rId46"/>
    <p:sldId id="730" r:id="rId47"/>
    <p:sldId id="731" r:id="rId48"/>
    <p:sldId id="732" r:id="rId49"/>
    <p:sldId id="733" r:id="rId50"/>
    <p:sldId id="734" r:id="rId51"/>
    <p:sldId id="735" r:id="rId52"/>
    <p:sldId id="736" r:id="rId53"/>
    <p:sldId id="737" r:id="rId54"/>
    <p:sldId id="713" r:id="rId55"/>
    <p:sldId id="714" r:id="rId56"/>
    <p:sldId id="715" r:id="rId57"/>
    <p:sldId id="716" r:id="rId58"/>
    <p:sldId id="681" r:id="rId59"/>
    <p:sldId id="682" r:id="rId60"/>
    <p:sldId id="676" r:id="rId61"/>
    <p:sldId id="717" r:id="rId62"/>
    <p:sldId id="747" r:id="rId63"/>
    <p:sldId id="718" r:id="rId64"/>
    <p:sldId id="665" r:id="rId65"/>
    <p:sldId id="686" r:id="rId66"/>
    <p:sldId id="687" r:id="rId67"/>
    <p:sldId id="688" r:id="rId68"/>
    <p:sldId id="689" r:id="rId69"/>
    <p:sldId id="690" r:id="rId70"/>
    <p:sldId id="691" r:id="rId71"/>
    <p:sldId id="692" r:id="rId72"/>
    <p:sldId id="693" r:id="rId73"/>
    <p:sldId id="694" r:id="rId74"/>
    <p:sldId id="695" r:id="rId75"/>
    <p:sldId id="696" r:id="rId76"/>
    <p:sldId id="697" r:id="rId77"/>
    <p:sldId id="698" r:id="rId78"/>
    <p:sldId id="699" r:id="rId79"/>
    <p:sldId id="700" r:id="rId80"/>
    <p:sldId id="725" r:id="rId81"/>
    <p:sldId id="721" r:id="rId82"/>
    <p:sldId id="702" r:id="rId83"/>
    <p:sldId id="701" r:id="rId84"/>
    <p:sldId id="703" r:id="rId85"/>
    <p:sldId id="704" r:id="rId86"/>
    <p:sldId id="705" r:id="rId87"/>
    <p:sldId id="706" r:id="rId88"/>
    <p:sldId id="707" r:id="rId89"/>
    <p:sldId id="708" r:id="rId90"/>
    <p:sldId id="709" r:id="rId91"/>
    <p:sldId id="738" r:id="rId92"/>
    <p:sldId id="739" r:id="rId93"/>
    <p:sldId id="740" r:id="rId94"/>
    <p:sldId id="741" r:id="rId95"/>
    <p:sldId id="742" r:id="rId96"/>
    <p:sldId id="743" r:id="rId97"/>
    <p:sldId id="744" r:id="rId98"/>
    <p:sldId id="745" r:id="rId99"/>
    <p:sldId id="723" r:id="rId100"/>
    <p:sldId id="671" r:id="rId101"/>
    <p:sldId id="719" r:id="rId10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6600"/>
    <a:srgbClr val="CCFF99"/>
    <a:srgbClr val="99CCFF"/>
    <a:srgbClr val="3399FF"/>
    <a:srgbClr val="008000"/>
    <a:srgbClr val="9900CC"/>
    <a:srgbClr val="9900FF"/>
    <a:srgbClr val="9900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043" autoAdjust="0"/>
  </p:normalViewPr>
  <p:slideViewPr>
    <p:cSldViewPr>
      <p:cViewPr varScale="1">
        <p:scale>
          <a:sx n="50" d="100"/>
          <a:sy n="50" d="100"/>
        </p:scale>
        <p:origin x="198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48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66" Type="http://schemas.openxmlformats.org/officeDocument/2006/relationships/slide" Target="slides/slide32.xml"/><Relationship Id="rId74" Type="http://schemas.openxmlformats.org/officeDocument/2006/relationships/slide" Target="slides/slide40.xml"/><Relationship Id="rId79" Type="http://schemas.openxmlformats.org/officeDocument/2006/relationships/slide" Target="slides/slide45.xml"/><Relationship Id="rId87" Type="http://schemas.openxmlformats.org/officeDocument/2006/relationships/slide" Target="slides/slide53.xml"/><Relationship Id="rId102" Type="http://schemas.openxmlformats.org/officeDocument/2006/relationships/slide" Target="slides/slide68.xml"/><Relationship Id="rId5" Type="http://schemas.openxmlformats.org/officeDocument/2006/relationships/slideMaster" Target="slideMasters/slideMaster5.xml"/><Relationship Id="rId61" Type="http://schemas.openxmlformats.org/officeDocument/2006/relationships/slide" Target="slides/slide27.xml"/><Relationship Id="rId82" Type="http://schemas.openxmlformats.org/officeDocument/2006/relationships/slide" Target="slides/slide48.xml"/><Relationship Id="rId90" Type="http://schemas.openxmlformats.org/officeDocument/2006/relationships/slide" Target="slides/slide56.xml"/><Relationship Id="rId95"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77" Type="http://schemas.openxmlformats.org/officeDocument/2006/relationships/slide" Target="slides/slide43.xml"/><Relationship Id="rId100" Type="http://schemas.openxmlformats.org/officeDocument/2006/relationships/slide" Target="slides/slide66.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80" Type="http://schemas.openxmlformats.org/officeDocument/2006/relationships/slide" Target="slides/slide46.xml"/><Relationship Id="rId85" Type="http://schemas.openxmlformats.org/officeDocument/2006/relationships/slide" Target="slides/slide51.xml"/><Relationship Id="rId93" Type="http://schemas.openxmlformats.org/officeDocument/2006/relationships/slide" Target="slides/slide59.xml"/><Relationship Id="rId98"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103"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slide" Target="slides/slide54.xml"/><Relationship Id="rId91" Type="http://schemas.openxmlformats.org/officeDocument/2006/relationships/slide" Target="slides/slide57.xml"/><Relationship Id="rId96" Type="http://schemas.openxmlformats.org/officeDocument/2006/relationships/slide" Target="slides/slide6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94" Type="http://schemas.openxmlformats.org/officeDocument/2006/relationships/slide" Target="slides/slide60.xml"/><Relationship Id="rId99" Type="http://schemas.openxmlformats.org/officeDocument/2006/relationships/slide" Target="slides/slide65.xml"/><Relationship Id="rId101" Type="http://schemas.openxmlformats.org/officeDocument/2006/relationships/slide" Target="slides/slide6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97" Type="http://schemas.openxmlformats.org/officeDocument/2006/relationships/slide" Target="slides/slide63.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ED1A0442-F80F-42FD-B798-1BF93AD5DD0D}" type="datetimeFigureOut">
              <a:rPr lang="en-US"/>
              <a:pPr>
                <a:defRPr/>
              </a:pPr>
              <a:t>11/14/2016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1D0E4B25-83FA-47B1-8873-606403E7DFD1}" type="slidenum">
              <a:rPr lang="en-US"/>
              <a:pPr>
                <a:defRPr/>
              </a:pPr>
              <a:t>‹#›</a:t>
            </a:fld>
            <a:endParaRPr lang="en-US"/>
          </a:p>
        </p:txBody>
      </p:sp>
    </p:spTree>
    <p:extLst>
      <p:ext uri="{BB962C8B-B14F-4D97-AF65-F5344CB8AC3E}">
        <p14:creationId xmlns:p14="http://schemas.microsoft.com/office/powerpoint/2010/main" val="2847158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endParaRPr lang="en-US" b="1" dirty="0" smtClean="0"/>
          </a:p>
          <a:p>
            <a:r>
              <a:rPr lang="en-US" b="1" dirty="0" smtClean="0"/>
              <a:t>Welcome and Introductions</a:t>
            </a:r>
          </a:p>
          <a:p>
            <a:endParaRPr lang="en-US" b="1" dirty="0" smtClean="0"/>
          </a:p>
          <a:p>
            <a:r>
              <a:rPr lang="en-US" b="1" dirty="0" smtClean="0"/>
              <a:t>HANDOUT:</a:t>
            </a:r>
            <a:r>
              <a:rPr lang="en-US" b="1" baseline="0" dirty="0" smtClean="0"/>
              <a:t> ELA Notes </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a:t>
            </a:fld>
            <a:endParaRPr lang="en-US"/>
          </a:p>
        </p:txBody>
      </p:sp>
    </p:spTree>
    <p:extLst>
      <p:ext uri="{BB962C8B-B14F-4D97-AF65-F5344CB8AC3E}">
        <p14:creationId xmlns:p14="http://schemas.microsoft.com/office/powerpoint/2010/main" val="417687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r>
              <a:rPr lang="en-US" b="1" baseline="0" dirty="0" smtClean="0"/>
              <a:t>Let’s begin by looking at the KY </a:t>
            </a:r>
            <a:r>
              <a:rPr lang="en-US" b="1" baseline="0" dirty="0" err="1" smtClean="0"/>
              <a:t>FfT</a:t>
            </a:r>
            <a:r>
              <a:rPr lang="en-US" b="1" baseline="0" dirty="0" smtClean="0"/>
              <a:t>… We will focus on the summary and descriptors</a:t>
            </a:r>
          </a:p>
          <a:p>
            <a:endParaRPr lang="en-US" b="1" baseline="0"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86106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endParaRPr lang="en-US" dirty="0" smtClean="0"/>
          </a:p>
          <a:p>
            <a:r>
              <a:rPr lang="en-US" b="1" dirty="0" smtClean="0"/>
              <a:t>HANDOUTS:</a:t>
            </a:r>
          </a:p>
          <a:p>
            <a:pPr marL="628650" lvl="1" indent="-171450">
              <a:buFont typeface="Arial" panose="020B0604020202020204" pitchFamily="34" charset="0"/>
              <a:buChar char="•"/>
            </a:pPr>
            <a:r>
              <a:rPr lang="en-US" b="1" dirty="0" smtClean="0"/>
              <a:t>Q-focus Design</a:t>
            </a:r>
            <a:r>
              <a:rPr lang="en-US" b="1" baseline="0" dirty="0" smtClean="0"/>
              <a:t> </a:t>
            </a:r>
          </a:p>
          <a:p>
            <a:pPr marL="628650" lvl="1" indent="-171450">
              <a:buFont typeface="Arial" panose="020B0604020202020204" pitchFamily="34" charset="0"/>
              <a:buChar char="•"/>
            </a:pPr>
            <a:r>
              <a:rPr lang="en-US" b="1" baseline="0" dirty="0" smtClean="0"/>
              <a:t>QFT Small Group Worksheet</a:t>
            </a:r>
          </a:p>
          <a:p>
            <a:pPr marL="628650" lvl="1" indent="-171450">
              <a:buFont typeface="Arial" panose="020B0604020202020204" pitchFamily="34" charset="0"/>
              <a:buChar char="•"/>
            </a:pPr>
            <a:r>
              <a:rPr lang="en-US" b="1" baseline="0" dirty="0" smtClean="0"/>
              <a:t>KAS and QFT</a:t>
            </a:r>
          </a:p>
          <a:p>
            <a:pPr marL="628650" lvl="1" indent="-171450">
              <a:buFont typeface="Arial" panose="020B0604020202020204" pitchFamily="34" charset="0"/>
              <a:buChar char="•"/>
            </a:pPr>
            <a:endParaRPr lang="en-US" b="1" baseline="0" dirty="0" smtClean="0"/>
          </a:p>
          <a:p>
            <a:pPr marL="0" lvl="0" indent="0">
              <a:buFont typeface="Arial" panose="020B0604020202020204" pitchFamily="34" charset="0"/>
              <a:buNone/>
            </a:pPr>
            <a:r>
              <a:rPr lang="en-US" b="1" baseline="0" dirty="0" smtClean="0"/>
              <a:t>QFT Planning Tool Resource located on website</a:t>
            </a:r>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11</a:t>
            </a:fld>
            <a:endParaRPr lang="en-US"/>
          </a:p>
        </p:txBody>
      </p:sp>
    </p:spTree>
    <p:extLst>
      <p:ext uri="{BB962C8B-B14F-4D97-AF65-F5344CB8AC3E}">
        <p14:creationId xmlns:p14="http://schemas.microsoft.com/office/powerpoint/2010/main" val="4259012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12</a:t>
            </a:fld>
            <a:endParaRPr lang="en-US"/>
          </a:p>
        </p:txBody>
      </p:sp>
    </p:spTree>
    <p:extLst>
      <p:ext uri="{BB962C8B-B14F-4D97-AF65-F5344CB8AC3E}">
        <p14:creationId xmlns:p14="http://schemas.microsoft.com/office/powerpoint/2010/main" val="2469722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Table Tents (I have these and will bring them</a:t>
            </a:r>
            <a:r>
              <a:rPr lang="en-US" b="1"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Handout to create these is on website</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13</a:t>
            </a:fld>
            <a:endParaRPr lang="en-US"/>
          </a:p>
        </p:txBody>
      </p:sp>
    </p:spTree>
    <p:extLst>
      <p:ext uri="{BB962C8B-B14F-4D97-AF65-F5344CB8AC3E}">
        <p14:creationId xmlns:p14="http://schemas.microsoft.com/office/powerpoint/2010/main" val="106507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endParaRPr lang="en-US"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14</a:t>
            </a:fld>
            <a:endParaRPr lang="en-US"/>
          </a:p>
        </p:txBody>
      </p:sp>
    </p:spTree>
    <p:extLst>
      <p:ext uri="{BB962C8B-B14F-4D97-AF65-F5344CB8AC3E}">
        <p14:creationId xmlns:p14="http://schemas.microsoft.com/office/powerpoint/2010/main" val="2458762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5A56A12A-A1AA-7040-8EAD-5DB2162E99DE}" type="slidenum">
              <a:rPr lang="en-US" smtClean="0"/>
              <a:pPr>
                <a:defRPr/>
              </a:pPr>
              <a:t>15</a:t>
            </a:fld>
            <a:endParaRPr lang="en-US" dirty="0"/>
          </a:p>
        </p:txBody>
      </p:sp>
    </p:spTree>
    <p:extLst>
      <p:ext uri="{BB962C8B-B14F-4D97-AF65-F5344CB8AC3E}">
        <p14:creationId xmlns:p14="http://schemas.microsoft.com/office/powerpoint/2010/main" val="660970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16</a:t>
            </a:fld>
            <a:endParaRPr lang="en-US"/>
          </a:p>
        </p:txBody>
      </p:sp>
    </p:spTree>
    <p:extLst>
      <p:ext uri="{BB962C8B-B14F-4D97-AF65-F5344CB8AC3E}">
        <p14:creationId xmlns:p14="http://schemas.microsoft.com/office/powerpoint/2010/main" val="1411231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smtClean="0"/>
              <a:t>Rebecca</a:t>
            </a:r>
          </a:p>
          <a:p>
            <a:pPr eaLnBrk="1" hangingPunct="1">
              <a:spcBef>
                <a:spcPct val="0"/>
              </a:spcBef>
            </a:pPr>
            <a:endParaRPr lang="en-US" b="1" dirty="0">
              <a:latin typeface="Calibri" charset="0"/>
            </a:endParaRPr>
          </a:p>
          <a:p>
            <a:pPr eaLnBrk="1" hangingPunct="1">
              <a:spcBef>
                <a:spcPct val="0"/>
              </a:spcBef>
            </a:pPr>
            <a:r>
              <a:rPr lang="en-US" b="1" dirty="0">
                <a:latin typeface="Calibri" charset="0"/>
              </a:rPr>
              <a:t>Ask participants to change questions from one type to another. </a:t>
            </a:r>
            <a:r>
              <a:rPr lang="en-US" b="1" dirty="0" smtClean="0">
                <a:latin typeface="Calibri" charset="0"/>
              </a:rPr>
              <a:t>Emphasize </a:t>
            </a:r>
            <a:r>
              <a:rPr lang="en-US" b="1" dirty="0">
                <a:latin typeface="Calibri" charset="0"/>
              </a:rPr>
              <a:t>that they need to change both!</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24E88EB6-1691-B943-A16A-773D5F2ABD8A}" type="slidenum">
              <a:rPr lang="en-US" smtClean="0"/>
              <a:pPr>
                <a:defRPr/>
              </a:pPr>
              <a:t>17</a:t>
            </a:fld>
            <a:endParaRPr lang="en-US" dirty="0"/>
          </a:p>
        </p:txBody>
      </p:sp>
    </p:spTree>
    <p:extLst>
      <p:ext uri="{BB962C8B-B14F-4D97-AF65-F5344CB8AC3E}">
        <p14:creationId xmlns:p14="http://schemas.microsoft.com/office/powerpoint/2010/main" val="3926817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18</a:t>
            </a:fld>
            <a:endParaRPr lang="en-US"/>
          </a:p>
        </p:txBody>
      </p:sp>
    </p:spTree>
    <p:extLst>
      <p:ext uri="{BB962C8B-B14F-4D97-AF65-F5344CB8AC3E}">
        <p14:creationId xmlns:p14="http://schemas.microsoft.com/office/powerpoint/2010/main" val="580605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16C54D8F-04C1-EB4C-9FFB-CB7B18558AF8}" type="slidenum">
              <a:rPr lang="en-US" smtClean="0"/>
              <a:pPr>
                <a:defRPr/>
              </a:pPr>
              <a:t>19</a:t>
            </a:fld>
            <a:endParaRPr lang="en-US" dirty="0"/>
          </a:p>
        </p:txBody>
      </p:sp>
    </p:spTree>
    <p:extLst>
      <p:ext uri="{BB962C8B-B14F-4D97-AF65-F5344CB8AC3E}">
        <p14:creationId xmlns:p14="http://schemas.microsoft.com/office/powerpoint/2010/main" val="326567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Carole</a:t>
            </a:r>
          </a:p>
          <a:p>
            <a:endParaRPr lang="en-US" altLang="en-US" b="1" smtClean="0"/>
          </a:p>
          <a:p>
            <a:r>
              <a:rPr lang="en-US" altLang="en-US" b="1" smtClean="0"/>
              <a:t>Review Information on Slide</a:t>
            </a: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B124D0F-E59D-45D4-AC14-8C57CEFF8BD2}" type="slidenum">
              <a:rPr lang="en-US" altLang="en-US" smtClean="0">
                <a:solidFill>
                  <a:srgbClr val="000000"/>
                </a:solidFill>
                <a:latin typeface="Calibri" panose="020F0502020204030204" pitchFamily="34" charset="0"/>
              </a:rPr>
              <a:pPr/>
              <a:t>2</a:t>
            </a:fld>
            <a:endParaRPr lang="en-US"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334426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endParaRPr lang="en-US" dirty="0" smtClean="0"/>
          </a:p>
          <a:p>
            <a:r>
              <a:rPr lang="en-US" b="1" dirty="0" smtClean="0"/>
              <a:t>HANDOUTS:</a:t>
            </a:r>
          </a:p>
          <a:p>
            <a:pPr marL="628650" lvl="1" indent="-171450">
              <a:buFont typeface="Arial" panose="020B0604020202020204" pitchFamily="34" charset="0"/>
              <a:buChar char="•"/>
            </a:pPr>
            <a:r>
              <a:rPr lang="en-US" b="1" dirty="0" smtClean="0"/>
              <a:t>Text Codes</a:t>
            </a:r>
          </a:p>
          <a:p>
            <a:pPr marL="628650" lvl="1" indent="-171450">
              <a:buFont typeface="Arial" panose="020B0604020202020204" pitchFamily="34" charset="0"/>
              <a:buChar char="•"/>
            </a:pPr>
            <a:r>
              <a:rPr lang="en-US" b="1" dirty="0" smtClean="0"/>
              <a:t>ELA</a:t>
            </a:r>
            <a:r>
              <a:rPr lang="en-US" b="1" baseline="0" dirty="0" smtClean="0"/>
              <a:t> Shifts Article</a:t>
            </a:r>
            <a:endParaRPr lang="en-US" b="1" dirty="0"/>
          </a:p>
        </p:txBody>
      </p:sp>
      <p:sp>
        <p:nvSpPr>
          <p:cNvPr id="4" name="Slide Number Placeholder 3"/>
          <p:cNvSpPr>
            <a:spLocks noGrp="1"/>
          </p:cNvSpPr>
          <p:nvPr>
            <p:ph type="sldNum" sz="quarter" idx="10"/>
          </p:nvPr>
        </p:nvSpPr>
        <p:spPr/>
        <p:txBody>
          <a:bodyPr/>
          <a:lstStyle/>
          <a:p>
            <a:fld id="{6FBB0F1B-8F74-664D-AD6A-6EB566490FD9}" type="slidenum">
              <a:rPr lang="en-US" smtClean="0"/>
              <a:t>20</a:t>
            </a:fld>
            <a:endParaRPr lang="en-US" dirty="0"/>
          </a:p>
        </p:txBody>
      </p:sp>
    </p:spTree>
    <p:extLst>
      <p:ext uri="{BB962C8B-B14F-4D97-AF65-F5344CB8AC3E}">
        <p14:creationId xmlns:p14="http://schemas.microsoft.com/office/powerpoint/2010/main" val="3441517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fontAlgn="auto" hangingPunct="1">
              <a:spcBef>
                <a:spcPts val="0"/>
              </a:spcBef>
              <a:spcAft>
                <a:spcPts val="0"/>
              </a:spcAft>
              <a:buClrTx/>
              <a:buSzTx/>
              <a:buNone/>
            </a:pPr>
            <a:r>
              <a:rPr lang="en-US" sz="1200" b="1" u="none" dirty="0" smtClean="0">
                <a:solidFill>
                  <a:prstClr val="black"/>
                </a:solidFill>
                <a:latin typeface="+mn-lt"/>
                <a:cs typeface="Arial" pitchFamily="34" charset="0"/>
              </a:rPr>
              <a:t>Sonya</a:t>
            </a:r>
          </a:p>
          <a:p>
            <a:endParaRPr lang="en-US" b="1" dirty="0" smtClean="0"/>
          </a:p>
          <a:p>
            <a:r>
              <a:rPr lang="en-US" b="1" dirty="0" smtClean="0"/>
              <a:t>This</a:t>
            </a:r>
            <a:r>
              <a:rPr lang="en-US" b="1" baseline="0" dirty="0" smtClean="0"/>
              <a:t> strategy advocates DISCUSSION among students and addresses KY Framework for Teaching: Instruction</a:t>
            </a:r>
          </a:p>
          <a:p>
            <a:pPr marL="628650" lvl="1" indent="-171450">
              <a:buFont typeface="Arial" panose="020B0604020202020204" pitchFamily="34" charset="0"/>
              <a:buChar char="•"/>
            </a:pPr>
            <a:r>
              <a:rPr lang="en-US" b="1" baseline="0" dirty="0" smtClean="0"/>
              <a:t>3b: Questions and Discussion Techniques</a:t>
            </a:r>
          </a:p>
          <a:p>
            <a:pPr marL="628650" lvl="1" indent="-171450">
              <a:buFont typeface="Arial" panose="020B0604020202020204" pitchFamily="34" charset="0"/>
              <a:buChar char="•"/>
            </a:pPr>
            <a:r>
              <a:rPr lang="en-US" b="1" baseline="0" dirty="0" smtClean="0"/>
              <a:t>3c: Engaging Students in Learning</a:t>
            </a:r>
          </a:p>
          <a:p>
            <a:pPr marL="171450" indent="-171450">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21</a:t>
            </a:fld>
            <a:endParaRPr lang="en-US"/>
          </a:p>
        </p:txBody>
      </p:sp>
    </p:spTree>
    <p:extLst>
      <p:ext uri="{BB962C8B-B14F-4D97-AF65-F5344CB8AC3E}">
        <p14:creationId xmlns:p14="http://schemas.microsoft.com/office/powerpoint/2010/main" val="3518572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Sonya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Kagan Strategy: Take Off - Touch Down is a simple strategy to use for review or getting to know students that also incorporates simple, structured movement. </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Students stand and sit to answer questions as the teacher polls the class.</a:t>
            </a:r>
          </a:p>
          <a:p>
            <a:endParaRPr lang="en-US" sz="1200" b="1" kern="1200" dirty="0" smtClean="0">
              <a:solidFill>
                <a:schemeClr val="tx1"/>
              </a:solidFill>
              <a:effectLst/>
              <a:latin typeface="+mn-lt"/>
              <a:ea typeface="+mn-ea"/>
              <a:cs typeface="+mn-cs"/>
            </a:endParaRPr>
          </a:p>
          <a:p>
            <a:r>
              <a:rPr lang="en-US" b="1" dirty="0" smtClean="0"/>
              <a:t>This</a:t>
            </a:r>
            <a:r>
              <a:rPr lang="en-US" b="1" baseline="0" dirty="0" smtClean="0"/>
              <a:t> strategy addresses KY Framework for Teaching: Instruction</a:t>
            </a:r>
          </a:p>
          <a:p>
            <a:pPr marL="628650" lvl="1" indent="-171450">
              <a:buFont typeface="Arial" panose="020B0604020202020204" pitchFamily="34" charset="0"/>
              <a:buChar char="•"/>
            </a:pPr>
            <a:r>
              <a:rPr lang="en-US" b="1" baseline="0" dirty="0" smtClean="0"/>
              <a:t>3b: Questions and Discussion Techniques</a:t>
            </a:r>
          </a:p>
          <a:p>
            <a:pPr marL="628650" lvl="1" indent="-171450">
              <a:buFont typeface="Arial" panose="020B0604020202020204" pitchFamily="34" charset="0"/>
              <a:buChar char="•"/>
            </a:pPr>
            <a:r>
              <a:rPr lang="en-US" b="1" baseline="0" dirty="0" smtClean="0"/>
              <a:t>3c: Engaging Students in Learning</a:t>
            </a:r>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22</a:t>
            </a:fld>
            <a:endParaRPr lang="en-US"/>
          </a:p>
        </p:txBody>
      </p:sp>
    </p:spTree>
    <p:extLst>
      <p:ext uri="{BB962C8B-B14F-4D97-AF65-F5344CB8AC3E}">
        <p14:creationId xmlns:p14="http://schemas.microsoft.com/office/powerpoint/2010/main" val="2314092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Sonya</a:t>
            </a:r>
          </a:p>
          <a:p>
            <a:endParaRPr lang="en-US" b="1" dirty="0" smtClean="0"/>
          </a:p>
          <a:p>
            <a:r>
              <a:rPr lang="en-US" b="1" dirty="0" smtClean="0"/>
              <a:t>Refer to Handout</a:t>
            </a:r>
            <a:r>
              <a:rPr lang="en-US" b="1" baseline="0" dirty="0" smtClean="0"/>
              <a:t> of 24 Formative Assessment Strategies shared by teachers across the KVEC region during the ELA Network is available to participants on the website www.kvecelatln.weebly.com</a:t>
            </a:r>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23</a:t>
            </a:fld>
            <a:endParaRPr lang="en-US"/>
          </a:p>
        </p:txBody>
      </p:sp>
    </p:spTree>
    <p:extLst>
      <p:ext uri="{BB962C8B-B14F-4D97-AF65-F5344CB8AC3E}">
        <p14:creationId xmlns:p14="http://schemas.microsoft.com/office/powerpoint/2010/main" val="1342223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tx1"/>
                </a:solidFill>
              </a:rPr>
              <a:t>10:20 – 10:30</a:t>
            </a:r>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24</a:t>
            </a:fld>
            <a:endParaRPr lang="en-US"/>
          </a:p>
        </p:txBody>
      </p:sp>
    </p:spTree>
    <p:extLst>
      <p:ext uri="{BB962C8B-B14F-4D97-AF65-F5344CB8AC3E}">
        <p14:creationId xmlns:p14="http://schemas.microsoft.com/office/powerpoint/2010/main" val="1707562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Sonya</a:t>
            </a:r>
          </a:p>
          <a:p>
            <a:r>
              <a:rPr lang="en-US" b="1" dirty="0" smtClean="0"/>
              <a:t>HANDOUT: Writing Plan: Argument</a:t>
            </a:r>
          </a:p>
          <a:p>
            <a:endParaRPr lang="en-US" b="1" dirty="0" smtClean="0"/>
          </a:p>
          <a:p>
            <a:r>
              <a:rPr lang="en-US" b="1" dirty="0" smtClean="0"/>
              <a:t>This slide has action.  The highlighted</a:t>
            </a:r>
            <a:r>
              <a:rPr lang="en-US" b="1" baseline="0" dirty="0" smtClean="0"/>
              <a:t> sections will appear to show the hashtag. </a:t>
            </a:r>
            <a:endParaRPr lang="en-US" b="1" dirty="0"/>
          </a:p>
        </p:txBody>
      </p:sp>
      <p:sp>
        <p:nvSpPr>
          <p:cNvPr id="4" name="Slide Number Placeholder 3"/>
          <p:cNvSpPr>
            <a:spLocks noGrp="1"/>
          </p:cNvSpPr>
          <p:nvPr>
            <p:ph type="sldNum" sz="quarter" idx="10"/>
          </p:nvPr>
        </p:nvSpPr>
        <p:spPr/>
        <p:txBody>
          <a:bodyPr/>
          <a:lstStyle/>
          <a:p>
            <a:fld id="{998FF4A5-9003-47E0-B83E-2DDBB5146110}" type="slidenum">
              <a:rPr lang="en-US" smtClean="0"/>
              <a:t>25</a:t>
            </a:fld>
            <a:endParaRPr lang="en-US"/>
          </a:p>
        </p:txBody>
      </p:sp>
    </p:spTree>
    <p:extLst>
      <p:ext uri="{BB962C8B-B14F-4D97-AF65-F5344CB8AC3E}">
        <p14:creationId xmlns:p14="http://schemas.microsoft.com/office/powerpoint/2010/main" val="3234774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26</a:t>
            </a:fld>
            <a:endParaRPr lang="en-US"/>
          </a:p>
        </p:txBody>
      </p:sp>
    </p:spTree>
    <p:extLst>
      <p:ext uri="{BB962C8B-B14F-4D97-AF65-F5344CB8AC3E}">
        <p14:creationId xmlns:p14="http://schemas.microsoft.com/office/powerpoint/2010/main" val="1577387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Sonya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HANDOUT: Power</a:t>
            </a:r>
            <a:r>
              <a:rPr lang="en-US" b="1" baseline="0" dirty="0" smtClean="0"/>
              <a:t> Paragraph</a:t>
            </a:r>
            <a:endParaRPr lang="en-US" b="1" dirty="0" smtClean="0"/>
          </a:p>
          <a:p>
            <a:endParaRPr lang="en-US" b="1" dirty="0" smtClean="0"/>
          </a:p>
          <a:p>
            <a:r>
              <a:rPr lang="en-US" b="1" dirty="0" smtClean="0"/>
              <a:t>It gets its name from the three points and eight sentences that become its framework</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27</a:t>
            </a:fld>
            <a:endParaRPr lang="en-US"/>
          </a:p>
        </p:txBody>
      </p:sp>
    </p:spTree>
    <p:extLst>
      <p:ext uri="{BB962C8B-B14F-4D97-AF65-F5344CB8AC3E}">
        <p14:creationId xmlns:p14="http://schemas.microsoft.com/office/powerpoint/2010/main" val="1556068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Sonya</a:t>
            </a:r>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28</a:t>
            </a:fld>
            <a:endParaRPr lang="en-US"/>
          </a:p>
        </p:txBody>
      </p:sp>
    </p:spTree>
    <p:extLst>
      <p:ext uri="{BB962C8B-B14F-4D97-AF65-F5344CB8AC3E}">
        <p14:creationId xmlns:p14="http://schemas.microsoft.com/office/powerpoint/2010/main" val="2568144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Sonya</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29</a:t>
            </a:fld>
            <a:endParaRPr lang="en-US"/>
          </a:p>
        </p:txBody>
      </p:sp>
    </p:spTree>
    <p:extLst>
      <p:ext uri="{BB962C8B-B14F-4D97-AF65-F5344CB8AC3E}">
        <p14:creationId xmlns:p14="http://schemas.microsoft.com/office/powerpoint/2010/main" val="358274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Carole</a:t>
            </a:r>
          </a:p>
          <a:p>
            <a:r>
              <a:rPr lang="en-US" sz="1200" b="1" i="0" u="none" strike="noStrike" kern="1200" baseline="0" dirty="0" smtClean="0">
                <a:solidFill>
                  <a:schemeClr val="tx1"/>
                </a:solidFill>
                <a:latin typeface="+mn-lt"/>
                <a:ea typeface="+mn-ea"/>
                <a:cs typeface="+mn-cs"/>
              </a:rPr>
              <a:t>Reference the revised Bloom’s Taxonomy (RBT) </a:t>
            </a:r>
          </a:p>
          <a:p>
            <a:pPr marL="628650" lvl="1"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25 verbs that create collegial understanding of student behavior and learning outcome</a:t>
            </a:r>
          </a:p>
          <a:p>
            <a:pPr marL="628650" lvl="1" indent="-171450">
              <a:buFont typeface="Arial" panose="020B0604020202020204" pitchFamily="34" charset="0"/>
              <a:buChar char="•"/>
            </a:pPr>
            <a:r>
              <a:rPr lang="en-US" sz="1200" b="1" i="0" u="none" strike="noStrike" kern="1200" baseline="0" dirty="0" smtClean="0">
                <a:solidFill>
                  <a:schemeClr val="tx1"/>
                </a:solidFill>
                <a:latin typeface="+mn-lt"/>
                <a:ea typeface="+mn-ea"/>
                <a:cs typeface="+mn-cs"/>
              </a:rPr>
              <a:t>Used in development of CCS</a:t>
            </a:r>
          </a:p>
          <a:p>
            <a:pPr marL="628650" lvl="1"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a:p>
            <a:pPr marL="0" lvl="0" indent="0">
              <a:buFont typeface="Arial" panose="020B0604020202020204" pitchFamily="34" charset="0"/>
              <a:buNone/>
            </a:pPr>
            <a:r>
              <a:rPr lang="en-US" sz="1200" b="1" i="0" u="none" strike="noStrike" kern="1200" baseline="0" dirty="0" smtClean="0">
                <a:solidFill>
                  <a:schemeClr val="tx1"/>
                </a:solidFill>
                <a:latin typeface="+mn-lt"/>
                <a:ea typeface="+mn-ea"/>
                <a:cs typeface="+mn-cs"/>
              </a:rPr>
              <a:t>Handout located on KVEC ELA website with specific information and list of verbs </a:t>
            </a:r>
          </a:p>
          <a:p>
            <a:endParaRPr lang="en-US" sz="1200" b="0"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a:t>
            </a:fld>
            <a:endParaRPr lang="en-US"/>
          </a:p>
        </p:txBody>
      </p:sp>
    </p:spTree>
    <p:extLst>
      <p:ext uri="{BB962C8B-B14F-4D97-AF65-F5344CB8AC3E}">
        <p14:creationId xmlns:p14="http://schemas.microsoft.com/office/powerpoint/2010/main" val="595608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Sonya</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30</a:t>
            </a:fld>
            <a:endParaRPr lang="en-US"/>
          </a:p>
        </p:txBody>
      </p:sp>
    </p:spTree>
    <p:extLst>
      <p:ext uri="{BB962C8B-B14F-4D97-AF65-F5344CB8AC3E}">
        <p14:creationId xmlns:p14="http://schemas.microsoft.com/office/powerpoint/2010/main" val="750990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Sonya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Here</a:t>
            </a:r>
            <a:r>
              <a:rPr lang="en-US" b="1" baseline="0" dirty="0" smtClean="0"/>
              <a:t> are </a:t>
            </a:r>
            <a:r>
              <a:rPr lang="en-US" b="1" dirty="0" smtClean="0"/>
              <a:t>3 Additional Resources related to Argumentative Writing that are located on the KVEC ELA website: Nov. 17</a:t>
            </a:r>
            <a:r>
              <a:rPr lang="en-US" b="1" baseline="30000" dirty="0" smtClean="0"/>
              <a:t>th</a:t>
            </a:r>
            <a:r>
              <a:rPr lang="en-US" b="1" dirty="0" smtClean="0"/>
              <a:t> ELA Meeting</a:t>
            </a:r>
          </a:p>
          <a:p>
            <a:endParaRPr lang="en-US" b="1"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9A03ED-3AED-4729-9CDB-E5ED1FE174FF}" type="slidenum">
              <a:rPr lang="en-US">
                <a:solidFill>
                  <a:prstClr val="black"/>
                </a:solidFill>
              </a:rPr>
              <a:pPr eaLnBrk="1" hangingPunct="1"/>
              <a:t>31</a:t>
            </a:fld>
            <a:endParaRPr lang="en-US">
              <a:solidFill>
                <a:prstClr val="black"/>
              </a:solidFill>
            </a:endParaRPr>
          </a:p>
        </p:txBody>
      </p:sp>
    </p:spTree>
    <p:extLst>
      <p:ext uri="{BB962C8B-B14F-4D97-AF65-F5344CB8AC3E}">
        <p14:creationId xmlns:p14="http://schemas.microsoft.com/office/powerpoint/2010/main" val="2814614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a:t>
            </a:r>
          </a:p>
          <a:p>
            <a:r>
              <a:rPr lang="en-US" b="1" dirty="0" smtClean="0"/>
              <a:t>HANDOUTS</a:t>
            </a:r>
            <a:r>
              <a:rPr lang="en-US" b="1" baseline="0" dirty="0" smtClean="0"/>
              <a:t> for use throughout activity:</a:t>
            </a:r>
          </a:p>
          <a:p>
            <a:pPr marL="628650" lvl="1" indent="-171450">
              <a:buFont typeface="Arial" panose="020B0604020202020204" pitchFamily="34" charset="0"/>
              <a:buChar char="•"/>
            </a:pPr>
            <a:r>
              <a:rPr lang="en-US" b="1" baseline="0" dirty="0" smtClean="0"/>
              <a:t>Prompt</a:t>
            </a:r>
          </a:p>
          <a:p>
            <a:pPr marL="628650" lvl="1" indent="-171450">
              <a:buFont typeface="Arial" panose="020B0604020202020204" pitchFamily="34" charset="0"/>
              <a:buChar char="•"/>
            </a:pPr>
            <a:r>
              <a:rPr lang="en-US" b="1" baseline="0" dirty="0" smtClean="0"/>
              <a:t>Short Articles</a:t>
            </a:r>
          </a:p>
          <a:p>
            <a:pPr marL="628650" lvl="1" indent="-171450">
              <a:buFont typeface="Arial" panose="020B0604020202020204" pitchFamily="34" charset="0"/>
              <a:buChar char="•"/>
            </a:pPr>
            <a:r>
              <a:rPr lang="en-US" b="1" baseline="0" dirty="0" smtClean="0"/>
              <a:t>Student Responses</a:t>
            </a:r>
          </a:p>
          <a:p>
            <a:pPr marL="628650" lvl="1" indent="-171450">
              <a:buFont typeface="Arial" panose="020B0604020202020204" pitchFamily="34" charset="0"/>
              <a:buChar char="•"/>
            </a:pPr>
            <a:r>
              <a:rPr lang="en-US" b="1" baseline="0" dirty="0" smtClean="0"/>
              <a:t>Scoring Rubric</a:t>
            </a:r>
            <a:endParaRPr lang="en-US" b="1" dirty="0" smtClean="0"/>
          </a:p>
          <a:p>
            <a:r>
              <a:rPr lang="en-US" b="1" dirty="0" smtClean="0"/>
              <a:t>Remind participants that in the previous session they looked at the scoring guide.</a:t>
            </a:r>
            <a:r>
              <a:rPr lang="en-US" b="1" baseline="0" dirty="0" smtClean="0"/>
              <a:t> Now, they are going to actually learn how to put meaningful on-demand practice into play in their classroom. </a:t>
            </a:r>
            <a:endParaRPr lang="en-US" b="1" dirty="0"/>
          </a:p>
        </p:txBody>
      </p:sp>
      <p:sp>
        <p:nvSpPr>
          <p:cNvPr id="4" name="Slide Number Placeholder 3"/>
          <p:cNvSpPr>
            <a:spLocks noGrp="1"/>
          </p:cNvSpPr>
          <p:nvPr>
            <p:ph type="sldNum" sz="quarter" idx="10"/>
          </p:nvPr>
        </p:nvSpPr>
        <p:spPr/>
        <p:txBody>
          <a:bodyPr/>
          <a:lstStyle/>
          <a:p>
            <a:fld id="{8A6CA0F5-FB20-A344-A8B7-B2EC24415DB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343043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Prompt</a:t>
            </a:r>
          </a:p>
          <a:p>
            <a:pPr marL="628650" lvl="1" indent="-171450">
              <a:buFont typeface="Arial" panose="020B0604020202020204" pitchFamily="34" charset="0"/>
              <a:buChar char="•"/>
            </a:pPr>
            <a:r>
              <a:rPr lang="en-US" b="1" baseline="0" dirty="0" smtClean="0"/>
              <a:t>Short Articles</a:t>
            </a:r>
          </a:p>
          <a:p>
            <a:endParaRPr lang="en-US" b="1" dirty="0" smtClean="0"/>
          </a:p>
          <a:p>
            <a:r>
              <a:rPr lang="en-US" b="1" dirty="0" smtClean="0"/>
              <a:t>Have participants refer to their handouts.</a:t>
            </a:r>
            <a:r>
              <a:rPr lang="en-US" b="1" baseline="0" dirty="0" smtClean="0"/>
              <a:t> (They will read the text from pages 20 and 21 of the released On-demand for 11</a:t>
            </a:r>
            <a:r>
              <a:rPr lang="en-US" b="1" baseline="30000" dirty="0" smtClean="0"/>
              <a:t>th</a:t>
            </a:r>
            <a:r>
              <a:rPr lang="en-US" b="1" baseline="0" dirty="0" smtClean="0"/>
              <a:t> grade.) </a:t>
            </a:r>
          </a:p>
          <a:p>
            <a:endParaRPr lang="en-US" b="1" baseline="0" dirty="0" smtClean="0"/>
          </a:p>
          <a:p>
            <a:r>
              <a:rPr lang="en-US" b="1" baseline="0" dirty="0" smtClean="0"/>
              <a:t>Encourage participants to use the prompt analysis and planning strategy (hashtag) that Sonya introduced.</a:t>
            </a:r>
            <a:endParaRPr lang="en-US" b="1" dirty="0"/>
          </a:p>
        </p:txBody>
      </p:sp>
      <p:sp>
        <p:nvSpPr>
          <p:cNvPr id="4" name="Slide Number Placeholder 3"/>
          <p:cNvSpPr>
            <a:spLocks noGrp="1"/>
          </p:cNvSpPr>
          <p:nvPr>
            <p:ph type="sldNum" sz="quarter" idx="10"/>
          </p:nvPr>
        </p:nvSpPr>
        <p:spPr/>
        <p:txBody>
          <a:bodyPr/>
          <a:lstStyle/>
          <a:p>
            <a:fld id="{8A6CA0F5-FB20-A344-A8B7-B2EC24415DB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948805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Prompt</a:t>
            </a:r>
          </a:p>
          <a:p>
            <a:pPr marL="628650" lvl="1" indent="-171450">
              <a:buFont typeface="Arial" panose="020B0604020202020204" pitchFamily="34" charset="0"/>
              <a:buChar char="•"/>
            </a:pPr>
            <a:r>
              <a:rPr lang="en-US" b="1" baseline="0" dirty="0" smtClean="0"/>
              <a:t>Short Articles</a:t>
            </a:r>
          </a:p>
          <a:p>
            <a:endParaRPr lang="en-US" b="1" dirty="0" smtClean="0"/>
          </a:p>
          <a:p>
            <a:r>
              <a:rPr lang="en-US" b="1" dirty="0" smtClean="0"/>
              <a:t>All participants</a:t>
            </a:r>
            <a:r>
              <a:rPr lang="en-US" b="1" baseline="0" dirty="0" smtClean="0"/>
              <a:t> 45 minutes to work. Display timer on screen. </a:t>
            </a:r>
            <a:endParaRPr lang="en-US" b="1" dirty="0"/>
          </a:p>
        </p:txBody>
      </p:sp>
      <p:sp>
        <p:nvSpPr>
          <p:cNvPr id="4" name="Slide Number Placeholder 3"/>
          <p:cNvSpPr>
            <a:spLocks noGrp="1"/>
          </p:cNvSpPr>
          <p:nvPr>
            <p:ph type="sldNum" sz="quarter" idx="10"/>
          </p:nvPr>
        </p:nvSpPr>
        <p:spPr/>
        <p:txBody>
          <a:bodyPr/>
          <a:lstStyle/>
          <a:p>
            <a:fld id="{8A6CA0F5-FB20-A344-A8B7-B2EC24415DB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246437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Student Responses</a:t>
            </a:r>
          </a:p>
          <a:p>
            <a:pPr marL="628650" lvl="1" indent="-171450">
              <a:buFont typeface="Arial" panose="020B0604020202020204" pitchFamily="34" charset="0"/>
              <a:buChar char="•"/>
            </a:pPr>
            <a:r>
              <a:rPr lang="en-US" b="1" baseline="0" dirty="0" smtClean="0"/>
              <a:t>Scoring Rubric</a:t>
            </a:r>
            <a:endParaRPr lang="en-US" b="1" dirty="0" smtClean="0"/>
          </a:p>
          <a:p>
            <a:r>
              <a:rPr lang="en-US" b="1" dirty="0" smtClean="0"/>
              <a:t>Before going over scores,</a:t>
            </a:r>
            <a:r>
              <a:rPr lang="en-US" b="1" baseline="0" dirty="0" smtClean="0"/>
              <a:t> participants will read and score these copies. (Their copies DO NOT have scores at the top.) We will then go over each and the rationales. </a:t>
            </a:r>
            <a:endParaRPr lang="en-US" b="1" dirty="0"/>
          </a:p>
        </p:txBody>
      </p:sp>
      <p:sp>
        <p:nvSpPr>
          <p:cNvPr id="4" name="Slide Number Placeholder 3"/>
          <p:cNvSpPr>
            <a:spLocks noGrp="1"/>
          </p:cNvSpPr>
          <p:nvPr>
            <p:ph type="sldNum" sz="quarter" idx="10"/>
          </p:nvPr>
        </p:nvSpPr>
        <p:spPr/>
        <p:txBody>
          <a:bodyPr/>
          <a:lstStyle/>
          <a:p>
            <a:fld id="{8A6CA0F5-FB20-A344-A8B7-B2EC24415DB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349611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Student Responses</a:t>
            </a:r>
          </a:p>
          <a:p>
            <a:pPr marL="628650" lvl="1" indent="-171450">
              <a:buFont typeface="Arial" panose="020B0604020202020204" pitchFamily="34" charset="0"/>
              <a:buChar char="•"/>
            </a:pPr>
            <a:r>
              <a:rPr lang="en-US" b="1" baseline="0" dirty="0" smtClean="0"/>
              <a:t>Scoring Rubric</a:t>
            </a:r>
            <a:endParaRPr lang="en-US" b="1"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36</a:t>
            </a:fld>
            <a:endParaRPr lang="en-US"/>
          </a:p>
        </p:txBody>
      </p:sp>
    </p:spTree>
    <p:extLst>
      <p:ext uri="{BB962C8B-B14F-4D97-AF65-F5344CB8AC3E}">
        <p14:creationId xmlns:p14="http://schemas.microsoft.com/office/powerpoint/2010/main" val="793411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Student Responses</a:t>
            </a:r>
          </a:p>
          <a:p>
            <a:pPr marL="628650" lvl="1" indent="-171450">
              <a:buFont typeface="Arial" panose="020B0604020202020204" pitchFamily="34" charset="0"/>
              <a:buChar char="•"/>
            </a:pPr>
            <a:r>
              <a:rPr lang="en-US" b="1" baseline="0" dirty="0" smtClean="0"/>
              <a:t>Scoring Rubric</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37</a:t>
            </a:fld>
            <a:endParaRPr lang="en-US"/>
          </a:p>
        </p:txBody>
      </p:sp>
    </p:spTree>
    <p:extLst>
      <p:ext uri="{BB962C8B-B14F-4D97-AF65-F5344CB8AC3E}">
        <p14:creationId xmlns:p14="http://schemas.microsoft.com/office/powerpoint/2010/main" val="147319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Student Responses</a:t>
            </a:r>
          </a:p>
          <a:p>
            <a:pPr marL="628650" lvl="1" indent="-171450">
              <a:buFont typeface="Arial" panose="020B0604020202020204" pitchFamily="34" charset="0"/>
              <a:buChar char="•"/>
            </a:pPr>
            <a:r>
              <a:rPr lang="en-US" b="1" baseline="0" dirty="0" smtClean="0"/>
              <a:t>Scoring Rubric</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38</a:t>
            </a:fld>
            <a:endParaRPr lang="en-US"/>
          </a:p>
        </p:txBody>
      </p:sp>
    </p:spTree>
    <p:extLst>
      <p:ext uri="{BB962C8B-B14F-4D97-AF65-F5344CB8AC3E}">
        <p14:creationId xmlns:p14="http://schemas.microsoft.com/office/powerpoint/2010/main" val="4130468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Student Responses</a:t>
            </a:r>
          </a:p>
          <a:p>
            <a:pPr marL="628650" lvl="1" indent="-171450">
              <a:buFont typeface="Arial" panose="020B0604020202020204" pitchFamily="34" charset="0"/>
              <a:buChar char="•"/>
            </a:pPr>
            <a:r>
              <a:rPr lang="en-US" b="1" baseline="0" dirty="0" smtClean="0"/>
              <a:t>Scoring Rubric</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39</a:t>
            </a:fld>
            <a:endParaRPr lang="en-US"/>
          </a:p>
        </p:txBody>
      </p:sp>
    </p:spTree>
    <p:extLst>
      <p:ext uri="{BB962C8B-B14F-4D97-AF65-F5344CB8AC3E}">
        <p14:creationId xmlns:p14="http://schemas.microsoft.com/office/powerpoint/2010/main" val="2948887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Carole</a:t>
            </a:r>
          </a:p>
          <a:p>
            <a:r>
              <a:rPr lang="en-US" b="1" dirty="0" smtClean="0"/>
              <a:t>HANDOUT: CCS</a:t>
            </a:r>
            <a:r>
              <a:rPr lang="en-US" b="1" baseline="0" dirty="0" smtClean="0"/>
              <a:t> Shifts</a:t>
            </a:r>
            <a:endParaRPr lang="en-US" b="1" dirty="0" smtClean="0"/>
          </a:p>
          <a:p>
            <a:endParaRPr lang="en-US" b="1" dirty="0" smtClean="0"/>
          </a:p>
          <a:p>
            <a:r>
              <a:rPr lang="en-US" b="1" dirty="0" smtClean="0"/>
              <a:t>FOR STUDENTS TO BE COLLEGE AND CAREER</a:t>
            </a:r>
            <a:r>
              <a:rPr lang="en-US" b="1" baseline="0" dirty="0" smtClean="0"/>
              <a:t> READY…</a:t>
            </a:r>
            <a:endParaRPr lang="en-US" b="1" dirty="0" smtClean="0"/>
          </a:p>
          <a:p>
            <a:pPr marL="228600" indent="-228600">
              <a:buAutoNum type="arabicPeriod"/>
            </a:pPr>
            <a:r>
              <a:rPr lang="en-US" b="1" dirty="0" smtClean="0"/>
              <a:t>Percentages</a:t>
            </a:r>
            <a:r>
              <a:rPr lang="en-US" b="1" baseline="0" dirty="0" smtClean="0"/>
              <a:t> affect elementary teachers the most… High Schools need to clarify the percentages across the curriculum (ALL teachers are literacy teachers)</a:t>
            </a:r>
          </a:p>
          <a:p>
            <a:pPr marL="228600" indent="-228600">
              <a:buAutoNum type="arabicPeriod"/>
            </a:pPr>
            <a:r>
              <a:rPr lang="en-US" b="1" baseline="0" dirty="0" smtClean="0"/>
              <a:t>Appendix B addresses this… There is now more text available that has been through the 3 step process… STRATEGY OF CLOSE READING!</a:t>
            </a:r>
          </a:p>
          <a:p>
            <a:pPr marL="228600" indent="-228600">
              <a:buAutoNum type="arabicPeriod"/>
            </a:pPr>
            <a:r>
              <a:rPr lang="en-US" b="1" baseline="0" dirty="0" smtClean="0"/>
              <a:t>Teachers constantly using strategies to increase student’s ability to access more complex text</a:t>
            </a:r>
          </a:p>
          <a:p>
            <a:pPr marL="228600" indent="-228600">
              <a:buAutoNum type="arabicPeriod"/>
            </a:pPr>
            <a:r>
              <a:rPr lang="en-US" b="1" baseline="0" dirty="0" smtClean="0"/>
              <a:t>Refer participants to handout: REALLY EMPHASIS staying connected to text…</a:t>
            </a:r>
          </a:p>
          <a:p>
            <a:pPr marL="228600" indent="-228600">
              <a:buAutoNum type="arabicPeriod"/>
            </a:pPr>
            <a:r>
              <a:rPr lang="en-US" b="1" baseline="0" dirty="0" smtClean="0"/>
              <a:t>Refer participants to handout: Understanding this is important for ON-DEMAND writing</a:t>
            </a:r>
          </a:p>
          <a:p>
            <a:pPr marL="228600" indent="-228600">
              <a:buAutoNum type="arabicPeriod"/>
            </a:pPr>
            <a:r>
              <a:rPr lang="en-US" b="1" baseline="0" dirty="0" smtClean="0"/>
              <a:t>… necessary to be College and Career Ready. All subject areas have Literacy Standards!! There are 10 Reading and 10 Writing Standards for specific to subjects other than English.  They are basic skills that make us LITERATE in discussing/writing about ANY topic. </a:t>
            </a:r>
          </a:p>
          <a:p>
            <a:pPr marL="228600" indent="-228600">
              <a:buAutoNum type="arabicPeriod"/>
            </a:pPr>
            <a:endParaRPr lang="en-US" b="1" baseline="0" dirty="0" smtClean="0"/>
          </a:p>
          <a:p>
            <a:pPr marL="0" indent="0">
              <a:buNone/>
            </a:pPr>
            <a:r>
              <a:rPr lang="en-US" b="1" baseline="0" dirty="0" smtClean="0"/>
              <a:t>TEXT COMPLEXITY, TD QUESTIONS AND WRITING FROM SOURCES = ON-DEMAND WRITING</a:t>
            </a:r>
          </a:p>
          <a:p>
            <a:pPr marL="228600" indent="-228600">
              <a:buAutoNum type="arabicPeriod"/>
            </a:pPr>
            <a:endParaRPr lang="en-US" b="1" baseline="0" dirty="0" smtClean="0"/>
          </a:p>
          <a:p>
            <a:pPr marL="228600" indent="-228600">
              <a:buAutoNum type="arabicPeriod"/>
            </a:pP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a:t>
            </a:fld>
            <a:endParaRPr lang="en-US"/>
          </a:p>
        </p:txBody>
      </p:sp>
    </p:spTree>
    <p:extLst>
      <p:ext uri="{BB962C8B-B14F-4D97-AF65-F5344CB8AC3E}">
        <p14:creationId xmlns:p14="http://schemas.microsoft.com/office/powerpoint/2010/main" val="36686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Student Responses</a:t>
            </a:r>
          </a:p>
          <a:p>
            <a:pPr marL="628650" lvl="1" indent="-171450">
              <a:buFont typeface="Arial" panose="020B0604020202020204" pitchFamily="34" charset="0"/>
              <a:buChar char="•"/>
            </a:pPr>
            <a:r>
              <a:rPr lang="en-US" b="1" baseline="0" dirty="0" smtClean="0"/>
              <a:t>Scoring Rubric</a:t>
            </a:r>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40</a:t>
            </a:fld>
            <a:endParaRPr lang="en-US"/>
          </a:p>
        </p:txBody>
      </p:sp>
    </p:spTree>
    <p:extLst>
      <p:ext uri="{BB962C8B-B14F-4D97-AF65-F5344CB8AC3E}">
        <p14:creationId xmlns:p14="http://schemas.microsoft.com/office/powerpoint/2010/main" val="105662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Student Responses</a:t>
            </a:r>
          </a:p>
          <a:p>
            <a:pPr marL="628650" lvl="1" indent="-171450">
              <a:buFont typeface="Arial" panose="020B0604020202020204" pitchFamily="34" charset="0"/>
              <a:buChar char="•"/>
            </a:pPr>
            <a:r>
              <a:rPr lang="en-US" b="1" baseline="0" dirty="0" smtClean="0"/>
              <a:t>Scoring Rubric</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41</a:t>
            </a:fld>
            <a:endParaRPr lang="en-US"/>
          </a:p>
        </p:txBody>
      </p:sp>
    </p:spTree>
    <p:extLst>
      <p:ext uri="{BB962C8B-B14F-4D97-AF65-F5344CB8AC3E}">
        <p14:creationId xmlns:p14="http://schemas.microsoft.com/office/powerpoint/2010/main" val="3827539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Student Responses</a:t>
            </a:r>
          </a:p>
          <a:p>
            <a:pPr marL="628650" lvl="1" indent="-171450">
              <a:buFont typeface="Arial" panose="020B0604020202020204" pitchFamily="34" charset="0"/>
              <a:buChar char="•"/>
            </a:pPr>
            <a:r>
              <a:rPr lang="en-US" b="1" baseline="0" dirty="0" smtClean="0"/>
              <a:t>Scoring Rubric</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42</a:t>
            </a:fld>
            <a:endParaRPr lang="en-US"/>
          </a:p>
        </p:txBody>
      </p:sp>
    </p:spTree>
    <p:extLst>
      <p:ext uri="{BB962C8B-B14F-4D97-AF65-F5344CB8AC3E}">
        <p14:creationId xmlns:p14="http://schemas.microsoft.com/office/powerpoint/2010/main" val="3906904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Student Responses</a:t>
            </a:r>
          </a:p>
          <a:p>
            <a:pPr marL="628650" lvl="1" indent="-171450">
              <a:buFont typeface="Arial" panose="020B0604020202020204" pitchFamily="34" charset="0"/>
              <a:buChar char="•"/>
            </a:pPr>
            <a:r>
              <a:rPr lang="en-US" b="1" baseline="0" dirty="0" smtClean="0"/>
              <a:t>Scoring Rubric</a:t>
            </a:r>
            <a:endParaRPr lang="en-US" b="1" dirty="0" smtClean="0"/>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43</a:t>
            </a:fld>
            <a:endParaRPr lang="en-US"/>
          </a:p>
        </p:txBody>
      </p:sp>
    </p:spTree>
    <p:extLst>
      <p:ext uri="{BB962C8B-B14F-4D97-AF65-F5344CB8AC3E}">
        <p14:creationId xmlns:p14="http://schemas.microsoft.com/office/powerpoint/2010/main" val="1425290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Student Responses</a:t>
            </a:r>
          </a:p>
          <a:p>
            <a:pPr marL="628650" lvl="1" indent="-171450">
              <a:buFont typeface="Arial" panose="020B0604020202020204" pitchFamily="34" charset="0"/>
              <a:buChar char="•"/>
            </a:pPr>
            <a:r>
              <a:rPr lang="en-US" b="1" baseline="0" dirty="0" smtClean="0"/>
              <a:t>Scoring Rubric</a:t>
            </a:r>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44</a:t>
            </a:fld>
            <a:endParaRPr lang="en-US"/>
          </a:p>
        </p:txBody>
      </p:sp>
    </p:spTree>
    <p:extLst>
      <p:ext uri="{BB962C8B-B14F-4D97-AF65-F5344CB8AC3E}">
        <p14:creationId xmlns:p14="http://schemas.microsoft.com/office/powerpoint/2010/main" val="91540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Student Responses</a:t>
            </a:r>
          </a:p>
          <a:p>
            <a:pPr marL="628650" lvl="1" indent="-171450">
              <a:buFont typeface="Arial" panose="020B0604020202020204" pitchFamily="34" charset="0"/>
              <a:buChar char="•"/>
            </a:pPr>
            <a:r>
              <a:rPr lang="en-US" b="1" baseline="0" dirty="0" smtClean="0"/>
              <a:t>Scoring Rubric</a:t>
            </a:r>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45</a:t>
            </a:fld>
            <a:endParaRPr lang="en-US"/>
          </a:p>
        </p:txBody>
      </p:sp>
    </p:spTree>
    <p:extLst>
      <p:ext uri="{BB962C8B-B14F-4D97-AF65-F5344CB8AC3E}">
        <p14:creationId xmlns:p14="http://schemas.microsoft.com/office/powerpoint/2010/main" val="4086819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Rachel</a:t>
            </a:r>
          </a:p>
          <a:p>
            <a:r>
              <a:rPr lang="en-US" b="1" dirty="0" smtClean="0"/>
              <a:t>HANDOUTS:</a:t>
            </a:r>
            <a:r>
              <a:rPr lang="en-US" b="1" baseline="0" dirty="0" smtClean="0"/>
              <a:t> </a:t>
            </a:r>
          </a:p>
          <a:p>
            <a:pPr marL="628650" lvl="1" indent="-171450">
              <a:buFont typeface="Arial" panose="020B0604020202020204" pitchFamily="34" charset="0"/>
              <a:buChar char="•"/>
            </a:pPr>
            <a:r>
              <a:rPr lang="en-US" b="1" baseline="0" dirty="0" smtClean="0"/>
              <a:t>Student Responses</a:t>
            </a:r>
          </a:p>
          <a:p>
            <a:pPr marL="628650" lvl="1" indent="-171450">
              <a:buFont typeface="Arial" panose="020B0604020202020204" pitchFamily="34" charset="0"/>
              <a:buChar char="•"/>
            </a:pPr>
            <a:r>
              <a:rPr lang="en-US" b="1" baseline="0" dirty="0" smtClean="0"/>
              <a:t>Scoring Rubric for OD Response</a:t>
            </a:r>
          </a:p>
          <a:p>
            <a:pPr marL="628650" lvl="1" indent="-171450">
              <a:buFont typeface="Arial" panose="020B0604020202020204" pitchFamily="34" charset="0"/>
              <a:buChar char="•"/>
            </a:pPr>
            <a:r>
              <a:rPr lang="en-US" b="1" baseline="0" dirty="0" smtClean="0"/>
              <a:t>Analysis of On-Demand Response</a:t>
            </a:r>
            <a:endParaRPr lang="en-US" b="1" dirty="0" smtClean="0"/>
          </a:p>
          <a:p>
            <a:endParaRPr lang="en-US" b="1" dirty="0" smtClean="0"/>
          </a:p>
          <a:p>
            <a:r>
              <a:rPr lang="en-US" b="1" dirty="0" smtClean="0"/>
              <a:t>Guide participants</a:t>
            </a:r>
            <a:r>
              <a:rPr lang="en-US" b="1" baseline="0" dirty="0" smtClean="0"/>
              <a:t> to annotate their own work using the language in bold from the scoring rubrics. (Participants should have a copy of the rubric in their handouts to use for reference.) They can now compare their own work to the samples that we just read. </a:t>
            </a:r>
            <a:endParaRPr lang="en-US" b="1" dirty="0"/>
          </a:p>
        </p:txBody>
      </p:sp>
      <p:sp>
        <p:nvSpPr>
          <p:cNvPr id="4" name="Slide Number Placeholder 3"/>
          <p:cNvSpPr>
            <a:spLocks noGrp="1"/>
          </p:cNvSpPr>
          <p:nvPr>
            <p:ph type="sldNum" sz="quarter" idx="10"/>
          </p:nvPr>
        </p:nvSpPr>
        <p:spPr/>
        <p:txBody>
          <a:bodyPr/>
          <a:lstStyle/>
          <a:p>
            <a:fld id="{8A6CA0F5-FB20-A344-A8B7-B2EC24415DBD}"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5904449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Carole</a:t>
            </a:r>
          </a:p>
          <a:p>
            <a:r>
              <a:rPr lang="en-US" b="1" dirty="0" smtClean="0"/>
              <a:t>Charts posted around room for participants…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Give feedback on what they liked/learned so far today (plus) and what they are confused about or still need help with (delta). </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47</a:t>
            </a:fld>
            <a:endParaRPr lang="en-US"/>
          </a:p>
        </p:txBody>
      </p:sp>
    </p:spTree>
    <p:extLst>
      <p:ext uri="{BB962C8B-B14F-4D97-AF65-F5344CB8AC3E}">
        <p14:creationId xmlns:p14="http://schemas.microsoft.com/office/powerpoint/2010/main" val="1255890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Lunch</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48</a:t>
            </a:fld>
            <a:endParaRPr lang="en-US"/>
          </a:p>
        </p:txBody>
      </p:sp>
    </p:spTree>
    <p:extLst>
      <p:ext uri="{BB962C8B-B14F-4D97-AF65-F5344CB8AC3E}">
        <p14:creationId xmlns:p14="http://schemas.microsoft.com/office/powerpoint/2010/main" val="24317805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kern="1200" dirty="0" smtClean="0">
                <a:solidFill>
                  <a:schemeClr val="tx1"/>
                </a:solidFill>
                <a:effectLst/>
                <a:latin typeface="+mn-lt"/>
                <a:ea typeface="+mn-ea"/>
                <a:cs typeface="+mn-cs"/>
              </a:rPr>
              <a:t>Dee</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Dee</a:t>
            </a:r>
            <a:endParaRPr lang="en-US" sz="1200" b="1" kern="1200" baseline="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HANDOUT: Inside/Outside Circle</a:t>
            </a:r>
            <a:r>
              <a:rPr lang="en-US" sz="1200" b="1" kern="1200" baseline="0" dirty="0" smtClean="0">
                <a:solidFill>
                  <a:schemeClr val="tx1"/>
                </a:solidFill>
                <a:effectLst/>
                <a:latin typeface="+mn-lt"/>
                <a:ea typeface="+mn-ea"/>
                <a:cs typeface="+mn-cs"/>
              </a:rPr>
              <a:t> Instructions</a:t>
            </a:r>
            <a:endParaRPr lang="en-US" sz="1200" b="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The Inside-Outside Circle (Kagan, 1994) is a technique in which students move around and interact with each other. It can be used as a cooperative strategy and a summarizing strategy. </a:t>
            </a:r>
            <a:r>
              <a:rPr lang="en-US" sz="1200" b="1" u="none" strike="noStrike" kern="1200" dirty="0" smtClean="0">
                <a:solidFill>
                  <a:schemeClr val="tx1"/>
                </a:solidFill>
                <a:effectLst/>
                <a:latin typeface="+mn-lt"/>
                <a:ea typeface="+mn-ea"/>
                <a:cs typeface="+mn-cs"/>
              </a:rPr>
              <a:t>Emphasize how older strategies can be used, but that they are aligned to the new standards. Kagan was used in 1994.</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u="none" strike="noStrike"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This strategy advocates DISCUSSION among students and addresses KY Framework for Teaching: Instruction</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3b: Questions and Discussion Techniques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3c: Engaging Students in 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u="none" strike="noStrike" dirty="0" smtClean="0">
              <a:effectLst/>
            </a:endParaRPr>
          </a:p>
          <a:p>
            <a:endParaRPr lang="en-US" sz="1200" b="1"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none" strike="noStrike" kern="1200" dirty="0" smtClean="0">
                <a:solidFill>
                  <a:schemeClr val="tx1"/>
                </a:solidFill>
                <a:effectLst/>
                <a:latin typeface="+mn-lt"/>
                <a:ea typeface="+mn-ea"/>
                <a:cs typeface="+mn-cs"/>
              </a:rPr>
              <a:t>How do you address text evidence in your classroom?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none" strike="noStrike" kern="1200" dirty="0" smtClean="0">
                <a:solidFill>
                  <a:schemeClr val="tx1"/>
                </a:solidFill>
                <a:effectLst/>
                <a:latin typeface="+mn-lt"/>
                <a:ea typeface="+mn-ea"/>
                <a:cs typeface="+mn-cs"/>
              </a:rPr>
              <a:t>What do you have them do with that evidence once they identify it?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u="none" strike="noStrike"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none" strike="noStrike" kern="1200" dirty="0" smtClean="0">
                <a:solidFill>
                  <a:schemeClr val="tx1"/>
                </a:solidFill>
                <a:effectLst/>
                <a:latin typeface="+mn-lt"/>
                <a:ea typeface="+mn-ea"/>
                <a:cs typeface="+mn-cs"/>
              </a:rPr>
              <a:t>Share out: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u="none" strike="noStrike" kern="1200" dirty="0" smtClean="0">
                <a:solidFill>
                  <a:schemeClr val="tx1"/>
                </a:solidFill>
                <a:effectLst/>
                <a:latin typeface="+mn-lt"/>
                <a:ea typeface="+mn-ea"/>
                <a:cs typeface="+mn-cs"/>
              </a:rPr>
              <a:t>What was a new strategy that you picked up from a partner that you feel like you could go back and try? </a:t>
            </a:r>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49</a:t>
            </a:fld>
            <a:endParaRPr lang="en-US"/>
          </a:p>
        </p:txBody>
      </p:sp>
    </p:spTree>
    <p:extLst>
      <p:ext uri="{BB962C8B-B14F-4D97-AF65-F5344CB8AC3E}">
        <p14:creationId xmlns:p14="http://schemas.microsoft.com/office/powerpoint/2010/main" val="199918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Carole </a:t>
            </a:r>
          </a:p>
          <a:p>
            <a:r>
              <a:rPr lang="en-US" b="1" dirty="0" smtClean="0"/>
              <a:t>Impact</a:t>
            </a:r>
            <a:r>
              <a:rPr lang="en-US" b="1" baseline="0" dirty="0" smtClean="0"/>
              <a:t> of</a:t>
            </a:r>
            <a:r>
              <a:rPr lang="en-US" b="1" dirty="0" smtClean="0"/>
              <a:t> Shift 1 in terms of the 3 Modes of writing and WRITING ASSESSMENTS…</a:t>
            </a:r>
          </a:p>
          <a:p>
            <a:endParaRPr lang="en-US" b="1" dirty="0" smtClean="0"/>
          </a:p>
          <a:p>
            <a:r>
              <a:rPr lang="en-US" b="1" dirty="0" smtClean="0"/>
              <a:t>As with reading, the percentages in the table reflect the sum of student writing</a:t>
            </a:r>
            <a:r>
              <a:rPr lang="en-US" b="1" u="none" dirty="0" smtClean="0"/>
              <a:t>, </a:t>
            </a:r>
            <a:r>
              <a:rPr lang="en-US" b="1" u="sng" dirty="0" smtClean="0"/>
              <a:t>not just writing in ELA settings.</a:t>
            </a:r>
          </a:p>
          <a:p>
            <a:endParaRPr lang="en-US" b="1" dirty="0" smtClean="0"/>
          </a:p>
          <a:p>
            <a:endParaRPr 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089DC2-616A-4BF2-B510-5BD8A058807A}" type="slidenum">
              <a:rPr lang="en-US">
                <a:solidFill>
                  <a:prstClr val="black"/>
                </a:solidFill>
              </a:rPr>
              <a:pPr eaLnBrk="1" hangingPunct="1"/>
              <a:t>5</a:t>
            </a:fld>
            <a:endParaRPr lang="en-US">
              <a:solidFill>
                <a:prstClr val="black"/>
              </a:solidFill>
            </a:endParaRPr>
          </a:p>
        </p:txBody>
      </p:sp>
    </p:spTree>
    <p:extLst>
      <p:ext uri="{BB962C8B-B14F-4D97-AF65-F5344CB8AC3E}">
        <p14:creationId xmlns:p14="http://schemas.microsoft.com/office/powerpoint/2010/main" val="15744700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Rebecca/Rachel</a:t>
            </a:r>
          </a:p>
          <a:p>
            <a:r>
              <a:rPr lang="en-US" b="1" dirty="0" smtClean="0"/>
              <a:t>HANDOUTS: Resource Pages 271-278</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50</a:t>
            </a:fld>
            <a:endParaRPr lang="en-US"/>
          </a:p>
        </p:txBody>
      </p:sp>
    </p:spTree>
    <p:extLst>
      <p:ext uri="{BB962C8B-B14F-4D97-AF65-F5344CB8AC3E}">
        <p14:creationId xmlns:p14="http://schemas.microsoft.com/office/powerpoint/2010/main" val="30659872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smtClean="0"/>
              <a:t>Rebecca/Rachel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smtClean="0"/>
              <a:t>HANDOUTS: Resource Pages 271-278</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1" dirty="0" smtClean="0"/>
          </a:p>
          <a:p>
            <a:pPr marL="171450" indent="-171450">
              <a:buFont typeface="Arial" panose="020B0604020202020204" pitchFamily="34" charset="0"/>
              <a:buChar char="•"/>
            </a:pPr>
            <a:r>
              <a:rPr lang="en-US" b="1" dirty="0" smtClean="0"/>
              <a:t>Project the news items and read it aloud. </a:t>
            </a:r>
          </a:p>
          <a:p>
            <a:pPr marL="171450" indent="-171450">
              <a:buFont typeface="Arial" panose="020B0604020202020204" pitchFamily="34" charset="0"/>
              <a:buChar char="•"/>
            </a:pPr>
            <a:r>
              <a:rPr lang="en-US" b="1" dirty="0" smtClean="0"/>
              <a:t>Have participants do a quick Pair Share. </a:t>
            </a:r>
          </a:p>
          <a:p>
            <a:pPr marL="171450" indent="-171450">
              <a:buFont typeface="Arial" panose="020B0604020202020204" pitchFamily="34" charset="0"/>
              <a:buChar char="•"/>
            </a:pPr>
            <a:r>
              <a:rPr lang="en-US" b="1" dirty="0" smtClean="0"/>
              <a:t>Then evoke and list their thoughts about</a:t>
            </a:r>
            <a:r>
              <a:rPr lang="en-US" b="1" baseline="0" dirty="0" smtClean="0"/>
              <a:t> questions like these:  What is the definition of a hero?  Should all U.S. soldiers be called heroes? The soldiers of other countries? WWII Nazis? The drug armies of southeast Asia? What makes the difference? </a:t>
            </a:r>
          </a:p>
          <a:p>
            <a:pPr marL="171450" indent="-171450">
              <a:buFont typeface="Arial" panose="020B0604020202020204" pitchFamily="34" charset="0"/>
              <a:buChar char="•"/>
            </a:pPr>
            <a:r>
              <a:rPr lang="en-US" b="1" baseline="0" dirty="0" smtClean="0"/>
              <a:t>Create this list under the heading “What makes a soldier a hero?” </a:t>
            </a:r>
          </a:p>
          <a:p>
            <a:pPr marL="171450" indent="-171450">
              <a:buFont typeface="Arial" panose="020B0604020202020204" pitchFamily="34" charset="0"/>
              <a:buChar char="•"/>
            </a:pPr>
            <a:r>
              <a:rPr lang="en-US" b="1" baseline="0" dirty="0" smtClean="0"/>
              <a:t>Take some time and care in creating this list, and then update it regularly throughout the lesson that follows.  </a:t>
            </a:r>
          </a:p>
          <a:p>
            <a:pPr marL="171450" indent="-171450">
              <a:buFont typeface="Arial" panose="020B0604020202020204" pitchFamily="34" charset="0"/>
              <a:buChar char="•"/>
            </a:pPr>
            <a:r>
              <a:rPr lang="en-US" b="1" baseline="0" dirty="0" smtClean="0"/>
              <a:t>The culminating activity will be to revisit the list and see how students’ definitions of heroism may have changed or broadened. </a:t>
            </a:r>
            <a:endParaRPr lang="en-US" b="1" dirty="0"/>
          </a:p>
        </p:txBody>
      </p:sp>
      <p:sp>
        <p:nvSpPr>
          <p:cNvPr id="4" name="Slide Number Placeholder 3"/>
          <p:cNvSpPr>
            <a:spLocks noGrp="1"/>
          </p:cNvSpPr>
          <p:nvPr>
            <p:ph type="sldNum" sz="quarter" idx="10"/>
          </p:nvPr>
        </p:nvSpPr>
        <p:spPr/>
        <p:txBody>
          <a:bodyPr/>
          <a:lstStyle/>
          <a:p>
            <a:fld id="{8A6CA0F5-FB20-A344-A8B7-B2EC24415DBD}"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144787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smtClean="0"/>
              <a:t>Rebecca/Rachel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smtClean="0"/>
              <a:t>HANDOUTS: Resource Pages 271-278</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1" dirty="0" smtClean="0"/>
          </a:p>
          <a:p>
            <a:pPr marL="171450" indent="-171450">
              <a:buFont typeface="Arial" panose="020B0604020202020204" pitchFamily="34" charset="0"/>
              <a:buChar char="•"/>
            </a:pPr>
            <a:r>
              <a:rPr lang="en-US" b="1" dirty="0" smtClean="0"/>
              <a:t>Project the image of the cavalrymen of the American frontier,</a:t>
            </a:r>
            <a:r>
              <a:rPr lang="en-US" b="1" baseline="0" dirty="0" smtClean="0"/>
              <a:t> telling participants it was painted in 1890 by Frederic Remington, one of the most respected artists of the American West. </a:t>
            </a:r>
          </a:p>
          <a:p>
            <a:pPr marL="171450" indent="-171450">
              <a:buFont typeface="Arial" panose="020B0604020202020204" pitchFamily="34" charset="0"/>
              <a:buChar char="•"/>
            </a:pPr>
            <a:r>
              <a:rPr lang="en-US" b="1" baseline="0" dirty="0" smtClean="0"/>
              <a:t>Have them study the picture in pairs, looking patiently for details for at least one full minute, trying to figure out what has happened in the painting.  </a:t>
            </a:r>
          </a:p>
          <a:p>
            <a:pPr marL="171450" indent="-171450">
              <a:buFont typeface="Arial" panose="020B0604020202020204" pitchFamily="34" charset="0"/>
              <a:buChar char="•"/>
            </a:pPr>
            <a:r>
              <a:rPr lang="en-US" b="1" baseline="0" dirty="0" smtClean="0"/>
              <a:t>Then have participants make up and share their own titles for the picture, using details in the image to support their decisions. Remington actually gave this painting a triple title:  </a:t>
            </a:r>
            <a:r>
              <a:rPr lang="en-US" b="1" i="1" baseline="0" dirty="0" smtClean="0"/>
              <a:t>The Advance-Guard, or the Military Sacrifice (the Ambush).</a:t>
            </a:r>
            <a:r>
              <a:rPr lang="en-US" b="1" i="0" baseline="0" dirty="0" smtClean="0"/>
              <a:t>  </a:t>
            </a:r>
          </a:p>
          <a:p>
            <a:pPr marL="171450" indent="-171450">
              <a:buFont typeface="Arial" panose="020B0604020202020204" pitchFamily="34" charset="0"/>
              <a:buChar char="•"/>
            </a:pPr>
            <a:r>
              <a:rPr lang="en-US" b="1" i="0" baseline="0" dirty="0" smtClean="0"/>
              <a:t>According to the painter, the soldier has been fatally wounded in an Indian ambush, but because of this sacrifice, his comrades can live to fight another day.  </a:t>
            </a:r>
          </a:p>
          <a:p>
            <a:pPr marL="171450" indent="-171450">
              <a:buFont typeface="Arial" panose="020B0604020202020204" pitchFamily="34" charset="0"/>
              <a:buChar char="•"/>
            </a:pPr>
            <a:r>
              <a:rPr lang="en-US" b="1" i="0" baseline="0" dirty="0" smtClean="0"/>
              <a:t>Reveal these titles one at a time, asking participants to talk about how each one confirms or changes their understanding of the painting. And finally discuss:  Is this fallen (or falling) solider a hero?</a:t>
            </a:r>
            <a:endParaRPr lang="en-US" b="1" dirty="0"/>
          </a:p>
        </p:txBody>
      </p:sp>
      <p:sp>
        <p:nvSpPr>
          <p:cNvPr id="4" name="Slide Number Placeholder 3"/>
          <p:cNvSpPr>
            <a:spLocks noGrp="1"/>
          </p:cNvSpPr>
          <p:nvPr>
            <p:ph type="sldNum" sz="quarter" idx="10"/>
          </p:nvPr>
        </p:nvSpPr>
        <p:spPr/>
        <p:txBody>
          <a:bodyPr/>
          <a:lstStyle/>
          <a:p>
            <a:fld id="{8A6CA0F5-FB20-A344-A8B7-B2EC24415DB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6492013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Rebecca/Rachel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HANDOUTS: Resource Pages 271-278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171450" indent="-171450">
              <a:buFont typeface="Arial" panose="020B0604020202020204" pitchFamily="34" charset="0"/>
              <a:buChar char="•"/>
            </a:pPr>
            <a:r>
              <a:rPr lang="en-US" b="1" dirty="0" smtClean="0"/>
              <a:t>Participants will have a copy. </a:t>
            </a:r>
          </a:p>
          <a:p>
            <a:pPr marL="171450" indent="-171450">
              <a:buFont typeface="Arial" panose="020B0604020202020204" pitchFamily="34" charset="0"/>
              <a:buChar char="•"/>
            </a:pPr>
            <a:r>
              <a:rPr lang="en-US" b="1" dirty="0" smtClean="0"/>
              <a:t>Read and</a:t>
            </a:r>
            <a:r>
              <a:rPr lang="en-US" b="1" baseline="0" dirty="0" smtClean="0"/>
              <a:t> reread the Holbrook poem. </a:t>
            </a:r>
          </a:p>
          <a:p>
            <a:pPr marL="171450" indent="-171450">
              <a:buFont typeface="Arial" panose="020B0604020202020204" pitchFamily="34" charset="0"/>
              <a:buChar char="•"/>
            </a:pPr>
            <a:r>
              <a:rPr lang="en-US" b="1" baseline="0" dirty="0" smtClean="0"/>
              <a:t>This is a form called a “cut-up” in which the author patches together lines from different sources, voices, and documents. </a:t>
            </a:r>
          </a:p>
          <a:p>
            <a:pPr marL="171450" indent="-171450">
              <a:buFont typeface="Arial" panose="020B0604020202020204" pitchFamily="34" charset="0"/>
              <a:buChar char="•"/>
            </a:pPr>
            <a:r>
              <a:rPr lang="en-US" b="1" baseline="0" dirty="0" smtClean="0"/>
              <a:t>As Holbrook explains in her acknowledgement, the poem was partly built on email correspondence that a military family shared with her. </a:t>
            </a:r>
          </a:p>
          <a:p>
            <a:pPr marL="171450" indent="-171450">
              <a:buFont typeface="Arial" panose="020B0604020202020204" pitchFamily="34" charset="0"/>
              <a:buChar char="•"/>
            </a:pPr>
            <a:r>
              <a:rPr lang="en-US" b="1" baseline="0" dirty="0" smtClean="0"/>
              <a:t>Use the appropriate steps from Stop, Think, and React to ensure that participants understand this complex poem. </a:t>
            </a:r>
          </a:p>
          <a:p>
            <a:pPr marL="171450" indent="-171450">
              <a:buFont typeface="Arial" panose="020B0604020202020204" pitchFamily="34" charset="0"/>
              <a:buChar char="•"/>
            </a:pPr>
            <a:r>
              <a:rPr lang="en-US" b="1" baseline="0" dirty="0" smtClean="0"/>
              <a:t>They should stop at the three indicated points to make notes as they go, then gather to discuss their thinking.</a:t>
            </a:r>
          </a:p>
          <a:p>
            <a:pPr marL="171450" indent="-171450">
              <a:buFont typeface="Arial" panose="020B0604020202020204" pitchFamily="34" charset="0"/>
              <a:buChar char="•"/>
            </a:pPr>
            <a:r>
              <a:rPr lang="en-US" b="1" baseline="0" dirty="0" smtClean="0"/>
              <a:t> Revisit and revise the class list on what makes a soldier a hero. </a:t>
            </a:r>
            <a:endParaRPr lang="en-US" b="1" dirty="0"/>
          </a:p>
        </p:txBody>
      </p:sp>
      <p:sp>
        <p:nvSpPr>
          <p:cNvPr id="4" name="Slide Number Placeholder 3"/>
          <p:cNvSpPr>
            <a:spLocks noGrp="1"/>
          </p:cNvSpPr>
          <p:nvPr>
            <p:ph type="sldNum" sz="quarter" idx="10"/>
          </p:nvPr>
        </p:nvSpPr>
        <p:spPr/>
        <p:txBody>
          <a:bodyPr/>
          <a:lstStyle/>
          <a:p>
            <a:fld id="{8A6CA0F5-FB20-A344-A8B7-B2EC24415DB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662407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Rebecca/Rachel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HANDOUTS: Resource Pages 271-278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r>
              <a:rPr lang="en-US" b="1" dirty="0" smtClean="0"/>
              <a:t>Read aloud the Rogers piece.</a:t>
            </a:r>
            <a:r>
              <a:rPr lang="en-US" b="1" baseline="0" dirty="0" smtClean="0"/>
              <a:t> Here’s a sergeant’s eye-view of the troops he is directly responsible for. After you read it aloud, ask students to talk about what information or understanding this adds to the ongoing investigation of soldiering and heroism. Revise the chart as needed. </a:t>
            </a:r>
            <a:endParaRPr lang="en-US" b="1" dirty="0"/>
          </a:p>
        </p:txBody>
      </p:sp>
      <p:sp>
        <p:nvSpPr>
          <p:cNvPr id="4" name="Slide Number Placeholder 3"/>
          <p:cNvSpPr>
            <a:spLocks noGrp="1"/>
          </p:cNvSpPr>
          <p:nvPr>
            <p:ph type="sldNum" sz="quarter" idx="10"/>
          </p:nvPr>
        </p:nvSpPr>
        <p:spPr/>
        <p:txBody>
          <a:bodyPr/>
          <a:lstStyle/>
          <a:p>
            <a:fld id="{8A6CA0F5-FB20-A344-A8B7-B2EC24415DBD}"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540242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smtClean="0"/>
              <a:t>Rebecca/Rachel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smtClean="0"/>
              <a:t>HANDOUTS: Resource Pages 271-278</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1" dirty="0" smtClean="0"/>
          </a:p>
          <a:p>
            <a:pPr marL="0" indent="0">
              <a:buFont typeface="Arial" panose="020B0604020202020204" pitchFamily="34" charset="0"/>
              <a:buNone/>
            </a:pPr>
            <a:r>
              <a:rPr lang="en-US" b="1" dirty="0" smtClean="0"/>
              <a:t>Participants read the Tim O’Brien speech. </a:t>
            </a:r>
          </a:p>
          <a:p>
            <a:pPr marL="171450" indent="-171450">
              <a:buFont typeface="Arial" panose="020B0604020202020204" pitchFamily="34" charset="0"/>
              <a:buChar char="•"/>
            </a:pPr>
            <a:r>
              <a:rPr lang="en-US" b="1" dirty="0" smtClean="0"/>
              <a:t>To finish the set, participants</a:t>
            </a:r>
            <a:r>
              <a:rPr lang="en-US" b="1" baseline="0" dirty="0" smtClean="0"/>
              <a:t> read an untitled speech that O’Brien gave upon accepting the PEN/Faulkner Award in 1979 for his first novel, </a:t>
            </a:r>
            <a:r>
              <a:rPr lang="en-US" b="1" i="1" baseline="0" dirty="0" smtClean="0"/>
              <a:t>Going After </a:t>
            </a:r>
            <a:r>
              <a:rPr lang="en-US" b="1" i="1" baseline="0" dirty="0" err="1" smtClean="0"/>
              <a:t>Cacciato</a:t>
            </a:r>
            <a:r>
              <a:rPr lang="en-US" b="1" i="0" baseline="0" dirty="0" smtClean="0"/>
              <a:t>.  </a:t>
            </a:r>
          </a:p>
          <a:p>
            <a:pPr marL="171450" indent="-171450">
              <a:buFont typeface="Arial" panose="020B0604020202020204" pitchFamily="34" charset="0"/>
              <a:buChar char="•"/>
            </a:pPr>
            <a:r>
              <a:rPr lang="en-US" b="1" i="0" baseline="0" dirty="0" smtClean="0"/>
              <a:t>He speaks as a combat veteran and writer, and also talks about himself as a young man in the Vietnam era, trying to decide whether to become a soldier or flee to Canada. In the last lines of the speech he directly addresses the topic of who is, and isn’t a hero.  </a:t>
            </a:r>
          </a:p>
          <a:p>
            <a:pPr marL="171450" indent="-171450">
              <a:buFont typeface="Arial" panose="020B0604020202020204" pitchFamily="34" charset="0"/>
              <a:buChar char="•"/>
            </a:pPr>
            <a:r>
              <a:rPr lang="en-US" b="1" i="0" baseline="0" dirty="0" smtClean="0"/>
              <a:t>After reading, have students compare his definition of a hero to the whole-class list, making revisions to the chart as needed. </a:t>
            </a:r>
            <a:endParaRPr lang="en-US" b="1" dirty="0"/>
          </a:p>
        </p:txBody>
      </p:sp>
      <p:sp>
        <p:nvSpPr>
          <p:cNvPr id="4" name="Slide Number Placeholder 3"/>
          <p:cNvSpPr>
            <a:spLocks noGrp="1"/>
          </p:cNvSpPr>
          <p:nvPr>
            <p:ph type="sldNum" sz="quarter" idx="10"/>
          </p:nvPr>
        </p:nvSpPr>
        <p:spPr/>
        <p:txBody>
          <a:bodyPr/>
          <a:lstStyle/>
          <a:p>
            <a:fld id="{8A6CA0F5-FB20-A344-A8B7-B2EC24415DB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3750721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Rebecca/Rachel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HANDOUTS: Resource Pages 271-278 AND Pages 267-270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171450" indent="-171450">
              <a:buFont typeface="Arial" panose="020B0604020202020204" pitchFamily="34" charset="0"/>
              <a:buChar char="•"/>
            </a:pPr>
            <a:r>
              <a:rPr lang="en-US" b="1" dirty="0" smtClean="0"/>
              <a:t>Based on their study of all readings in the text set, have participants line up on a continuum</a:t>
            </a:r>
            <a:r>
              <a:rPr lang="en-US" b="1" baseline="0" dirty="0" smtClean="0"/>
              <a:t> that expresses their level of agreement with the proposition “All soldiers are heroes.” </a:t>
            </a:r>
          </a:p>
          <a:p>
            <a:pPr marL="171450" indent="-171450">
              <a:buFont typeface="Arial" panose="020B0604020202020204" pitchFamily="34" charset="0"/>
              <a:buChar char="•"/>
            </a:pPr>
            <a:r>
              <a:rPr lang="en-US" b="1" baseline="0" dirty="0" smtClean="0"/>
              <a:t>Line up along five points: all are heroes, some are heroes, unsure, a few are heroes, none are heroes.  </a:t>
            </a:r>
          </a:p>
          <a:p>
            <a:pPr marL="171450" indent="-171450">
              <a:buFont typeface="Arial" panose="020B0604020202020204" pitchFamily="34" charset="0"/>
              <a:buChar char="•"/>
            </a:pPr>
            <a:r>
              <a:rPr lang="en-US" b="1" baseline="0" dirty="0" smtClean="0"/>
              <a:t>Participants should be ready to talk about why they are standing where they are. (Find instructions in Lesson 7.4, The Human Continuum pg. 158 and be sure to include “folding the line,” so participants must talk with classmates holding different positions. </a:t>
            </a:r>
          </a:p>
          <a:p>
            <a:pPr marL="171450" indent="-171450">
              <a:buFont typeface="Arial" panose="020B0604020202020204" pitchFamily="34" charset="0"/>
              <a:buChar char="•"/>
            </a:pPr>
            <a:endParaRPr lang="en-US" b="1" baseline="0" dirty="0" smtClean="0"/>
          </a:p>
          <a:p>
            <a:pPr marL="171450" indent="-171450">
              <a:buFont typeface="Arial" panose="020B0604020202020204" pitchFamily="34" charset="0"/>
              <a:buChar char="•"/>
            </a:pPr>
            <a:r>
              <a:rPr lang="en-US" b="1" baseline="0" dirty="0" smtClean="0"/>
              <a:t>When finished, click remote and reminder to distribute HANDOUT will appear…</a:t>
            </a:r>
            <a:endParaRPr lang="en-US" b="1" dirty="0"/>
          </a:p>
        </p:txBody>
      </p:sp>
      <p:sp>
        <p:nvSpPr>
          <p:cNvPr id="4" name="Slide Number Placeholder 3"/>
          <p:cNvSpPr>
            <a:spLocks noGrp="1"/>
          </p:cNvSpPr>
          <p:nvPr>
            <p:ph type="sldNum" sz="quarter" idx="10"/>
          </p:nvPr>
        </p:nvSpPr>
        <p:spPr/>
        <p:txBody>
          <a:bodyPr/>
          <a:lstStyle/>
          <a:p>
            <a:fld id="{8A6CA0F5-FB20-A344-A8B7-B2EC24415DB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3973087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Rebecca</a:t>
            </a:r>
          </a:p>
          <a:p>
            <a:r>
              <a:rPr lang="en-US" b="1" dirty="0" smtClean="0"/>
              <a:t>Socratic video #1 – N-Word</a:t>
            </a:r>
            <a:r>
              <a:rPr lang="en-US" b="1" baseline="0" dirty="0" smtClean="0"/>
              <a:t> </a:t>
            </a:r>
          </a:p>
          <a:p>
            <a:pPr marL="628650" lvl="1" indent="-171450">
              <a:buFont typeface="Arial" panose="020B0604020202020204" pitchFamily="34" charset="0"/>
              <a:buChar char="•"/>
            </a:pPr>
            <a:r>
              <a:rPr lang="en-US" b="1" baseline="0" dirty="0" smtClean="0"/>
              <a:t>https://www.teachingchannel.org/videos/teaching-the-n-word</a:t>
            </a:r>
          </a:p>
          <a:p>
            <a:endParaRPr lang="en-US" b="1" baseline="0" dirty="0" smtClean="0"/>
          </a:p>
          <a:p>
            <a:r>
              <a:rPr lang="en-US" b="1" baseline="0" dirty="0" smtClean="0"/>
              <a:t>(Video can’t</a:t>
            </a:r>
            <a:r>
              <a:rPr lang="en-US" b="1" dirty="0" smtClean="0"/>
              <a:t> be downloaded because it was embedded</a:t>
            </a:r>
            <a:r>
              <a:rPr lang="en-US" b="1" baseline="0" dirty="0" smtClean="0"/>
              <a:t> in the website. It is hyperlinked to the title.) </a:t>
            </a:r>
            <a:endParaRPr lang="en-US" b="1" dirty="0"/>
          </a:p>
        </p:txBody>
      </p:sp>
      <p:sp>
        <p:nvSpPr>
          <p:cNvPr id="4" name="Slide Number Placeholder 3"/>
          <p:cNvSpPr>
            <a:spLocks noGrp="1"/>
          </p:cNvSpPr>
          <p:nvPr>
            <p:ph type="sldNum" sz="quarter" idx="10"/>
          </p:nvPr>
        </p:nvSpPr>
        <p:spPr/>
        <p:txBody>
          <a:bodyPr/>
          <a:lstStyle/>
          <a:p>
            <a:fld id="{8A6CA0F5-FB20-A344-A8B7-B2EC24415DBD}"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9036943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endParaRPr lang="en-US" dirty="0" smtClean="0"/>
          </a:p>
          <a:p>
            <a:r>
              <a:rPr lang="en-US" b="1" dirty="0" smtClean="0"/>
              <a:t>HANDOUT: Socratic</a:t>
            </a:r>
            <a:r>
              <a:rPr lang="en-US" b="1" baseline="0" dirty="0" smtClean="0"/>
              <a:t> Seminar Graphic Organizer</a:t>
            </a:r>
          </a:p>
          <a:p>
            <a:endParaRPr lang="en-US" b="1" baseline="0" dirty="0" smtClean="0"/>
          </a:p>
          <a:p>
            <a:endParaRPr lang="en-US" b="1" baseline="0" dirty="0" smtClean="0"/>
          </a:p>
          <a:p>
            <a:r>
              <a:rPr lang="en-US" b="1" dirty="0" smtClean="0"/>
              <a:t>This</a:t>
            </a:r>
            <a:r>
              <a:rPr lang="en-US" b="1" baseline="0" dirty="0" smtClean="0"/>
              <a:t> strategy advocates STUDENT QUESTIONING AND DISCUSSION among students and addresses KY Framework for Teaching: Instruction</a:t>
            </a:r>
          </a:p>
          <a:p>
            <a:pPr marL="628650" lvl="1" indent="-171450">
              <a:buFont typeface="Arial" panose="020B0604020202020204" pitchFamily="34" charset="0"/>
              <a:buChar char="•"/>
            </a:pPr>
            <a:r>
              <a:rPr lang="en-US" b="1" baseline="0" dirty="0" smtClean="0"/>
              <a:t>3b: Questions and Discussion Techniques</a:t>
            </a:r>
          </a:p>
          <a:p>
            <a:pPr marL="628650" lvl="1" indent="-171450">
              <a:buFont typeface="Arial" panose="020B0604020202020204" pitchFamily="34" charset="0"/>
              <a:buChar char="•"/>
            </a:pPr>
            <a:r>
              <a:rPr lang="en-US" b="1" baseline="0" dirty="0" smtClean="0"/>
              <a:t>3c: Engaging Students in Learning</a:t>
            </a:r>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58</a:t>
            </a:fld>
            <a:endParaRPr lang="en-US"/>
          </a:p>
        </p:txBody>
      </p:sp>
    </p:spTree>
    <p:extLst>
      <p:ext uri="{BB962C8B-B14F-4D97-AF65-F5344CB8AC3E}">
        <p14:creationId xmlns:p14="http://schemas.microsoft.com/office/powerpoint/2010/main" val="27306589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endParaRPr lang="en-US" dirty="0"/>
          </a:p>
        </p:txBody>
      </p:sp>
      <p:sp>
        <p:nvSpPr>
          <p:cNvPr id="4" name="Slide Number Placeholder 3"/>
          <p:cNvSpPr>
            <a:spLocks noGrp="1"/>
          </p:cNvSpPr>
          <p:nvPr>
            <p:ph type="sldNum" sz="quarter" idx="10"/>
          </p:nvPr>
        </p:nvSpPr>
        <p:spPr/>
        <p:txBody>
          <a:bodyPr/>
          <a:lstStyle/>
          <a:p>
            <a:fld id="{55BDF280-467B-4C71-83CD-07C5BC6037C5}" type="slidenum">
              <a:rPr lang="en-US" smtClean="0"/>
              <a:t>59</a:t>
            </a:fld>
            <a:endParaRPr lang="en-US"/>
          </a:p>
        </p:txBody>
      </p:sp>
    </p:spTree>
    <p:extLst>
      <p:ext uri="{BB962C8B-B14F-4D97-AF65-F5344CB8AC3E}">
        <p14:creationId xmlns:p14="http://schemas.microsoft.com/office/powerpoint/2010/main" val="2739612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46B241-2E97-4CCE-9C45-93A3451C1123}" type="slidenum">
              <a:rPr lang="en-US">
                <a:solidFill>
                  <a:prstClr val="black"/>
                </a:solidFill>
                <a:latin typeface="Calibri" pitchFamily="34" charset="0"/>
                <a:ea typeface="MS PGothic" pitchFamily="34" charset="-128"/>
              </a:rPr>
              <a:pPr eaLnBrk="1" hangingPunct="1"/>
              <a:t>6</a:t>
            </a:fld>
            <a:endParaRPr lang="en-US">
              <a:solidFill>
                <a:prstClr val="black"/>
              </a:solidFill>
              <a:latin typeface="Calibri" pitchFamily="34" charset="0"/>
              <a:ea typeface="MS PGothic" pitchFamily="34" charset="-128"/>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Carole</a:t>
            </a:r>
          </a:p>
          <a:p>
            <a:r>
              <a:rPr lang="en-US" b="1" dirty="0" smtClean="0"/>
              <a:t>The CCSS Shifts Build Toward College and Career Readiness for All Students</a:t>
            </a:r>
          </a:p>
          <a:p>
            <a:endParaRPr lang="en-US" b="1" dirty="0" smtClean="0"/>
          </a:p>
        </p:txBody>
      </p:sp>
    </p:spTree>
    <p:extLst>
      <p:ext uri="{BB962C8B-B14F-4D97-AF65-F5344CB8AC3E}">
        <p14:creationId xmlns:p14="http://schemas.microsoft.com/office/powerpoint/2010/main" val="1399477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endParaRPr lang="en-US" dirty="0" smtClean="0"/>
          </a:p>
          <a:p>
            <a:r>
              <a:rPr lang="en-US" b="1" dirty="0" smtClean="0"/>
              <a:t>HANDOUT: Socratic</a:t>
            </a:r>
            <a:r>
              <a:rPr lang="en-US" b="1" baseline="0" dirty="0" smtClean="0"/>
              <a:t> Seminar Appropriate Language</a:t>
            </a:r>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60</a:t>
            </a:fld>
            <a:endParaRPr lang="en-US"/>
          </a:p>
        </p:txBody>
      </p:sp>
    </p:spTree>
    <p:extLst>
      <p:ext uri="{BB962C8B-B14F-4D97-AF65-F5344CB8AC3E}">
        <p14:creationId xmlns:p14="http://schemas.microsoft.com/office/powerpoint/2010/main" val="11090332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Rebecca</a:t>
            </a:r>
          </a:p>
          <a:p>
            <a:endParaRPr lang="en-US" b="1" dirty="0" smtClean="0"/>
          </a:p>
          <a:p>
            <a:r>
              <a:rPr lang="en-US" b="1" dirty="0" smtClean="0"/>
              <a:t>HANDOUT:</a:t>
            </a:r>
            <a:r>
              <a:rPr lang="en-US" b="1" baseline="0" dirty="0" smtClean="0"/>
              <a:t> They </a:t>
            </a:r>
            <a:r>
              <a:rPr lang="en-US" b="1" baseline="0" dirty="0" smtClean="0"/>
              <a:t>say, I say templates</a:t>
            </a:r>
            <a:endParaRPr lang="en-US" b="1" dirty="0" smtClean="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61</a:t>
            </a:fld>
            <a:endParaRPr lang="en-US"/>
          </a:p>
        </p:txBody>
      </p:sp>
    </p:spTree>
    <p:extLst>
      <p:ext uri="{BB962C8B-B14F-4D97-AF65-F5344CB8AC3E}">
        <p14:creationId xmlns:p14="http://schemas.microsoft.com/office/powerpoint/2010/main" val="10842350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62</a:t>
            </a:fld>
            <a:endParaRPr lang="en-US"/>
          </a:p>
        </p:txBody>
      </p:sp>
    </p:spTree>
    <p:extLst>
      <p:ext uri="{BB962C8B-B14F-4D97-AF65-F5344CB8AC3E}">
        <p14:creationId xmlns:p14="http://schemas.microsoft.com/office/powerpoint/2010/main" val="8190237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Rebecca</a:t>
            </a:r>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63</a:t>
            </a:fld>
            <a:endParaRPr lang="en-US"/>
          </a:p>
        </p:txBody>
      </p:sp>
    </p:spTree>
    <p:extLst>
      <p:ext uri="{BB962C8B-B14F-4D97-AF65-F5344CB8AC3E}">
        <p14:creationId xmlns:p14="http://schemas.microsoft.com/office/powerpoint/2010/main" val="37092772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Rebecca</a:t>
            </a:r>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64</a:t>
            </a:fld>
            <a:endParaRPr lang="en-US"/>
          </a:p>
        </p:txBody>
      </p:sp>
    </p:spTree>
    <p:extLst>
      <p:ext uri="{BB962C8B-B14F-4D97-AF65-F5344CB8AC3E}">
        <p14:creationId xmlns:p14="http://schemas.microsoft.com/office/powerpoint/2010/main" val="3939987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Rebecca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t>HANDOUT: AVID</a:t>
            </a:r>
            <a:r>
              <a:rPr lang="en-US" b="1" baseline="0" dirty="0" smtClean="0"/>
              <a:t> Socratic Seminar Pages 168, 170 and 172</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65</a:t>
            </a:fld>
            <a:endParaRPr lang="en-US"/>
          </a:p>
        </p:txBody>
      </p:sp>
    </p:spTree>
    <p:extLst>
      <p:ext uri="{BB962C8B-B14F-4D97-AF65-F5344CB8AC3E}">
        <p14:creationId xmlns:p14="http://schemas.microsoft.com/office/powerpoint/2010/main" val="9630149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Rebecca</a:t>
            </a:r>
          </a:p>
          <a:p>
            <a:pPr algn="l"/>
            <a:r>
              <a:rPr lang="en-US" b="1" dirty="0" smtClean="0"/>
              <a:t>Socratic video #2 –  Claim</a:t>
            </a:r>
            <a:r>
              <a:rPr lang="en-US" b="1" baseline="0" dirty="0" smtClean="0"/>
              <a:t> and Counterclaim</a:t>
            </a:r>
            <a:endParaRPr lang="en-US" b="1" dirty="0" smtClean="0"/>
          </a:p>
          <a:p>
            <a:pPr marL="171450" indent="-171450" algn="l">
              <a:buFont typeface="Arial" panose="020B0604020202020204" pitchFamily="34" charset="0"/>
              <a:buChar char="•"/>
            </a:pPr>
            <a:r>
              <a:rPr lang="en-US" sz="1200" b="1" dirty="0" smtClean="0"/>
              <a:t>https://www.teachingchannel.org/videos/using-socratic-seminars-in-classroom</a:t>
            </a:r>
          </a:p>
          <a:p>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This video will be shown after Rebecca conducts an actual Socratic seminar. </a:t>
            </a:r>
            <a:endParaRPr lang="en-US"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baseline="0" dirty="0" smtClean="0"/>
              <a:t>(Video can’t</a:t>
            </a:r>
            <a:r>
              <a:rPr lang="en-US" b="1" dirty="0" smtClean="0"/>
              <a:t> be downloaded because it was embedded</a:t>
            </a:r>
            <a:r>
              <a:rPr lang="en-US" b="1" baseline="0" dirty="0" smtClean="0"/>
              <a:t> in the website. It is hyperlinked to the title.) </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8A6CA0F5-FB20-A344-A8B7-B2EC24415DBD}" type="slidenum">
              <a:rPr lang="en-US" smtClean="0"/>
              <a:t>66</a:t>
            </a:fld>
            <a:endParaRPr lang="en-US"/>
          </a:p>
        </p:txBody>
      </p:sp>
    </p:spTree>
    <p:extLst>
      <p:ext uri="{BB962C8B-B14F-4D97-AF65-F5344CB8AC3E}">
        <p14:creationId xmlns:p14="http://schemas.microsoft.com/office/powerpoint/2010/main" val="32754999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baseline="0" dirty="0" smtClean="0"/>
              <a:t>Carole and Rebecca</a:t>
            </a:r>
          </a:p>
          <a:p>
            <a:endParaRPr lang="en-US" b="1" baseline="0" dirty="0" smtClean="0"/>
          </a:p>
          <a:p>
            <a:r>
              <a:rPr lang="en-US" b="1" baseline="0" dirty="0" smtClean="0"/>
              <a:t>HANDOUTS: ELA Notes/Reflection and TTR to leave with us</a:t>
            </a:r>
            <a:endParaRPr lang="en-US" b="1" dirty="0" smtClean="0"/>
          </a:p>
          <a:p>
            <a:endParaRPr lang="en-US" b="1" dirty="0" smtClean="0"/>
          </a:p>
          <a:p>
            <a:r>
              <a:rPr lang="en-US" sz="1200" b="1" kern="1200" dirty="0" smtClean="0">
                <a:solidFill>
                  <a:schemeClr val="tx1"/>
                </a:solidFill>
                <a:effectLst/>
                <a:latin typeface="+mn-lt"/>
                <a:ea typeface="+mn-ea"/>
                <a:cs typeface="+mn-cs"/>
              </a:rPr>
              <a:t>Use Rally Robin to complete 3-2-1 Reflection. In pairs, participants will take</a:t>
            </a:r>
            <a:r>
              <a:rPr lang="en-US" sz="1200" b="1" kern="1200" baseline="0" dirty="0" smtClean="0">
                <a:solidFill>
                  <a:schemeClr val="tx1"/>
                </a:solidFill>
                <a:effectLst/>
                <a:latin typeface="+mn-lt"/>
                <a:ea typeface="+mn-ea"/>
                <a:cs typeface="+mn-cs"/>
              </a:rPr>
              <a:t> turns generating responses to 3-2-1 instructions.</a:t>
            </a:r>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Pairs will leave one copy on the table at the end of the day.</a:t>
            </a:r>
            <a:r>
              <a:rPr lang="en-US" sz="1200" b="1" kern="1200" baseline="0" dirty="0" smtClean="0">
                <a:solidFill>
                  <a:schemeClr val="tx1"/>
                </a:solidFill>
                <a:effectLst/>
                <a:latin typeface="+mn-lt"/>
                <a:ea typeface="+mn-ea"/>
                <a:cs typeface="+mn-cs"/>
              </a:rPr>
              <a:t> Distribute Certificates.</a:t>
            </a:r>
            <a:endParaRPr lang="en-US" b="1" dirty="0"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FA8A43-23DB-4951-BB68-31696E09DA75}" type="slidenum">
              <a:rPr lang="en-US" smtClean="0"/>
              <a:pPr eaLnBrk="1" hangingPunct="1"/>
              <a:t>67</a:t>
            </a:fld>
            <a:endParaRPr lang="en-US" smtClean="0"/>
          </a:p>
        </p:txBody>
      </p:sp>
    </p:spTree>
    <p:extLst>
      <p:ext uri="{BB962C8B-B14F-4D97-AF65-F5344CB8AC3E}">
        <p14:creationId xmlns:p14="http://schemas.microsoft.com/office/powerpoint/2010/main" val="42421120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Carole </a:t>
            </a:r>
          </a:p>
          <a:p>
            <a:endParaRPr lang="en-US" altLang="en-US" b="1" dirty="0" smtClean="0"/>
          </a:p>
          <a:p>
            <a:r>
              <a:rPr lang="en-US" altLang="en-US" b="1" dirty="0" smtClean="0"/>
              <a:t>Closing</a:t>
            </a:r>
          </a:p>
        </p:txBody>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E6D63DF-4727-4883-904B-CDD901869373}" type="slidenum">
              <a:rPr lang="en-US" altLang="en-US" smtClean="0">
                <a:latin typeface="Calibri" panose="020F0502020204030204" pitchFamily="34" charset="0"/>
              </a:rPr>
              <a:pPr/>
              <a:t>68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778597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DED6DC9-B2B1-4D99-9F04-3D5D4A315580}"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6388" name="Rectangle 3"/>
          <p:cNvSpPr>
            <a:spLocks noGrp="1" noChangeArrowheads="1"/>
          </p:cNvSpPr>
          <p:nvPr>
            <p:ph type="body" idx="1"/>
          </p:nvPr>
        </p:nvSpPr>
        <p:spPr bwMode="auto">
          <a:xfrm>
            <a:off x="914400" y="4322763"/>
            <a:ext cx="5029200" cy="409575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altLang="en-US" b="1" dirty="0" smtClean="0"/>
              <a:t>Carole</a:t>
            </a:r>
          </a:p>
          <a:p>
            <a:endParaRPr lang="en-US" altLang="en-US" b="1" dirty="0" smtClean="0"/>
          </a:p>
          <a:p>
            <a:r>
              <a:rPr lang="en-US" altLang="en-US" b="1" dirty="0" smtClean="0"/>
              <a:t>Mantra—we need students that </a:t>
            </a:r>
            <a:r>
              <a:rPr lang="en-US" altLang="en-US" b="1" dirty="0" smtClean="0">
                <a:solidFill>
                  <a:srgbClr val="0070C0"/>
                </a:solidFill>
              </a:rPr>
              <a:t>“read like detectives and write like reporters” </a:t>
            </a:r>
            <a:r>
              <a:rPr lang="en-US" altLang="en-US" b="1" dirty="0" smtClean="0"/>
              <a:t>(Coleman)</a:t>
            </a:r>
          </a:p>
          <a:p>
            <a:endParaRPr lang="en-US" altLang="en-US" b="1" dirty="0" smtClean="0"/>
          </a:p>
        </p:txBody>
      </p:sp>
    </p:spTree>
    <p:extLst>
      <p:ext uri="{BB962C8B-B14F-4D97-AF65-F5344CB8AC3E}">
        <p14:creationId xmlns:p14="http://schemas.microsoft.com/office/powerpoint/2010/main" val="78266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sz="1000" b="1" dirty="0" smtClean="0"/>
              <a:t>Carole</a:t>
            </a:r>
          </a:p>
          <a:p>
            <a:pPr>
              <a:defRPr/>
            </a:pPr>
            <a:r>
              <a:rPr lang="en-US" sz="1000" b="1" dirty="0" smtClean="0"/>
              <a:t>12 You Tube Videos – explaining intent of standards, etc. – longest one is about 10 minutes.  Presenters worked on standards development</a:t>
            </a:r>
          </a:p>
          <a:p>
            <a:pPr>
              <a:defRPr/>
            </a:pPr>
            <a:endParaRPr lang="en-US" sz="1000" b="1" dirty="0" smtClean="0"/>
          </a:p>
          <a:p>
            <a:pPr>
              <a:defRPr/>
            </a:pPr>
            <a:r>
              <a:rPr lang="en-US" sz="1000" b="1" dirty="0" smtClean="0"/>
              <a:t>Refer to handout on website</a:t>
            </a:r>
          </a:p>
          <a:p>
            <a:pPr>
              <a:defRPr/>
            </a:pPr>
            <a:endParaRPr lang="en-US" sz="1000" b="1" dirty="0" smtClean="0"/>
          </a:p>
          <a:p>
            <a:pPr>
              <a:defRPr/>
            </a:pPr>
            <a:endParaRPr lang="en-US" sz="1000" b="1" dirty="0" smtClean="0"/>
          </a:p>
          <a:p>
            <a:pPr>
              <a:defRPr/>
            </a:pPr>
            <a:endParaRPr lang="en-US" sz="1000" b="1" dirty="0" smtClean="0"/>
          </a:p>
          <a:p>
            <a:pPr>
              <a:defRPr/>
            </a:pPr>
            <a:endParaRPr lang="en-US" sz="1000" b="1"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DE38B1B-4AF0-474A-BA1B-BC319CF59D85}" type="slidenum">
              <a:rPr lang="en-US">
                <a:solidFill>
                  <a:srgbClr val="000000"/>
                </a:solidFill>
              </a:rPr>
              <a:pPr eaLnBrk="1" hangingPunct="1"/>
              <a:t>8</a:t>
            </a:fld>
            <a:endParaRPr lang="en-US">
              <a:solidFill>
                <a:srgbClr val="000000"/>
              </a:solidFill>
            </a:endParaRPr>
          </a:p>
        </p:txBody>
      </p:sp>
    </p:spTree>
    <p:extLst>
      <p:ext uri="{BB962C8B-B14F-4D97-AF65-F5344CB8AC3E}">
        <p14:creationId xmlns:p14="http://schemas.microsoft.com/office/powerpoint/2010/main" val="2767679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rPr>
              <a:t>Rebecca</a:t>
            </a:r>
            <a:endParaRPr lang="en-US" b="1" dirty="0">
              <a:latin typeface="Calibri" charset="0"/>
            </a:endParaRPr>
          </a:p>
        </p:txBody>
      </p:sp>
      <p:sp>
        <p:nvSpPr>
          <p:cNvPr id="4" name="Slide Number Placeholder 3"/>
          <p:cNvSpPr>
            <a:spLocks noGrp="1"/>
          </p:cNvSpPr>
          <p:nvPr>
            <p:ph type="sldNum" sz="quarter" idx="5"/>
          </p:nvPr>
        </p:nvSpPr>
        <p:spPr/>
        <p:txBody>
          <a:bodyPr/>
          <a:lstStyle/>
          <a:p>
            <a:pPr>
              <a:defRPr/>
            </a:pPr>
            <a:fld id="{2AADFAB8-9702-0A48-ABFF-B0A4348B25AC}" type="slidenum">
              <a:rPr lang="en-US" smtClean="0"/>
              <a:pPr>
                <a:defRPr/>
              </a:pPr>
              <a:t>9</a:t>
            </a:fld>
            <a:endParaRPr lang="en-US" dirty="0"/>
          </a:p>
        </p:txBody>
      </p:sp>
    </p:spTree>
    <p:extLst>
      <p:ext uri="{BB962C8B-B14F-4D97-AF65-F5344CB8AC3E}">
        <p14:creationId xmlns:p14="http://schemas.microsoft.com/office/powerpoint/2010/main" val="2484685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DBC6EF5D-F75A-4221-8F00-D52EDD446E85}" type="datetimeFigureOut">
              <a:rPr lang="en-US"/>
              <a:pPr>
                <a:defRPr/>
              </a:pPr>
              <a:t>11/14/2016</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DFAAF089-40CE-4B51-B402-0F9ABD2FED9E}" type="slidenum">
              <a:rPr lang="en-US"/>
              <a:pPr>
                <a:defRPr/>
              </a:pPr>
              <a:t>‹#›</a:t>
            </a:fld>
            <a:endParaRPr lang="en-US"/>
          </a:p>
        </p:txBody>
      </p:sp>
    </p:spTree>
    <p:extLst>
      <p:ext uri="{BB962C8B-B14F-4D97-AF65-F5344CB8AC3E}">
        <p14:creationId xmlns:p14="http://schemas.microsoft.com/office/powerpoint/2010/main" val="381097386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9C6348-60D4-4BBD-8421-3B6A9C5BE1AB}" type="datetimeFigureOut">
              <a:rPr lang="en-US"/>
              <a:pPr>
                <a:defRPr/>
              </a:pPr>
              <a:t>11/14/2016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3C978D2-9AA1-4856-A2F0-8D44DE1AB5CC}" type="slidenum">
              <a:rPr lang="en-US"/>
              <a:pPr>
                <a:defRPr/>
              </a:pPr>
              <a:t>‹#›</a:t>
            </a:fld>
            <a:endParaRPr lang="en-US"/>
          </a:p>
        </p:txBody>
      </p:sp>
    </p:spTree>
    <p:extLst>
      <p:ext uri="{BB962C8B-B14F-4D97-AF65-F5344CB8AC3E}">
        <p14:creationId xmlns:p14="http://schemas.microsoft.com/office/powerpoint/2010/main" val="18937356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4208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545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794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7816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0776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1702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4175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6685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75976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75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E465F3D-3491-40DD-9F58-A4832D0D8BEA}" type="datetimeFigureOut">
              <a:rPr lang="en-US"/>
              <a:pPr>
                <a:defRPr/>
              </a:pPr>
              <a:t>11/14/2016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0E90ECB-5CE3-4031-A2CB-5C88C30F5C04}" type="slidenum">
              <a:rPr lang="en-US"/>
              <a:pPr>
                <a:defRPr/>
              </a:pPr>
              <a:t>‹#›</a:t>
            </a:fld>
            <a:endParaRPr lang="en-US"/>
          </a:p>
        </p:txBody>
      </p:sp>
    </p:spTree>
    <p:extLst>
      <p:ext uri="{BB962C8B-B14F-4D97-AF65-F5344CB8AC3E}">
        <p14:creationId xmlns:p14="http://schemas.microsoft.com/office/powerpoint/2010/main" val="33931956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1877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0119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9049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3013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5630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826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1197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0585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6184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10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descr="stuf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0"/>
          <p:cNvSpPr>
            <a:spLocks noChangeArrowheads="1"/>
          </p:cNvSpPr>
          <p:nvPr userDrawn="1"/>
        </p:nvSpPr>
        <p:spPr bwMode="auto">
          <a:xfrm>
            <a:off x="0" y="6613525"/>
            <a:ext cx="9144000" cy="244475"/>
          </a:xfrm>
          <a:prstGeom prst="rect">
            <a:avLst/>
          </a:prstGeom>
          <a:solidFill>
            <a:srgbClr val="00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algn="r" eaLnBrk="0" fontAlgn="base" hangingPunct="0">
              <a:spcBef>
                <a:spcPct val="0"/>
              </a:spcBef>
              <a:spcAft>
                <a:spcPct val="0"/>
              </a:spcAft>
              <a:defRPr sz="1000" b="1">
                <a:solidFill>
                  <a:schemeClr val="bg1"/>
                </a:solidFill>
                <a:latin typeface="Arial" charset="0"/>
              </a:defRPr>
            </a:lvl6pPr>
            <a:lvl7pPr marL="2971800" indent="-228600" algn="r" eaLnBrk="0" fontAlgn="base" hangingPunct="0">
              <a:spcBef>
                <a:spcPct val="0"/>
              </a:spcBef>
              <a:spcAft>
                <a:spcPct val="0"/>
              </a:spcAft>
              <a:defRPr sz="1000" b="1">
                <a:solidFill>
                  <a:schemeClr val="bg1"/>
                </a:solidFill>
                <a:latin typeface="Arial" charset="0"/>
              </a:defRPr>
            </a:lvl7pPr>
            <a:lvl8pPr marL="3429000" indent="-228600" algn="r" eaLnBrk="0" fontAlgn="base" hangingPunct="0">
              <a:spcBef>
                <a:spcPct val="0"/>
              </a:spcBef>
              <a:spcAft>
                <a:spcPct val="0"/>
              </a:spcAft>
              <a:defRPr sz="1000" b="1">
                <a:solidFill>
                  <a:schemeClr val="bg1"/>
                </a:solidFill>
                <a:latin typeface="Arial" charset="0"/>
              </a:defRPr>
            </a:lvl8pPr>
            <a:lvl9pPr marL="3886200" indent="-228600" algn="r" eaLnBrk="0" fontAlgn="base" hangingPunct="0">
              <a:spcBef>
                <a:spcPct val="0"/>
              </a:spcBef>
              <a:spcAft>
                <a:spcPct val="0"/>
              </a:spcAft>
              <a:defRPr sz="1000" b="1">
                <a:solidFill>
                  <a:schemeClr val="bg1"/>
                </a:solidFill>
                <a:latin typeface="Arial" charset="0"/>
              </a:defRPr>
            </a:lvl9pPr>
          </a:lstStyle>
          <a:p>
            <a:pPr algn="r" eaLnBrk="1" hangingPunct="1">
              <a:defRPr/>
            </a:pPr>
            <a:r>
              <a:rPr lang="en-US" altLang="en-US" smtClean="0">
                <a:solidFill>
                  <a:srgbClr val="FFFFFF"/>
                </a:solidFill>
              </a:rPr>
              <a:t>www.company.com</a:t>
            </a:r>
            <a:endParaRPr lang="fr-FR" altLang="en-US" smtClean="0">
              <a:solidFill>
                <a:srgbClr val="FFFFFF"/>
              </a:solidFill>
            </a:endParaRPr>
          </a:p>
        </p:txBody>
      </p:sp>
      <p:sp>
        <p:nvSpPr>
          <p:cNvPr id="8198" name="Rectangle 6"/>
          <p:cNvSpPr>
            <a:spLocks noGrp="1" noChangeArrowheads="1"/>
          </p:cNvSpPr>
          <p:nvPr>
            <p:ph type="subTitle" idx="1"/>
          </p:nvPr>
        </p:nvSpPr>
        <p:spPr>
          <a:xfrm>
            <a:off x="3429000" y="5029200"/>
            <a:ext cx="5715000" cy="609600"/>
          </a:xfrm>
          <a:extLst/>
        </p:spPr>
        <p:txBody>
          <a:bodyPr/>
          <a:lstStyle>
            <a:lvl1pPr marL="0" indent="0" algn="ctr">
              <a:buFontTx/>
              <a:buNone/>
              <a:defRPr sz="2000">
                <a:solidFill>
                  <a:schemeClr val="bg1"/>
                </a:solidFill>
              </a:defRPr>
            </a:lvl1pPr>
          </a:lstStyle>
          <a:p>
            <a:pPr lvl="0"/>
            <a:r>
              <a:rPr lang="en-US" noProof="0" smtClean="0"/>
              <a:t>Click to edit Master subtitle style</a:t>
            </a:r>
          </a:p>
        </p:txBody>
      </p:sp>
      <p:sp>
        <p:nvSpPr>
          <p:cNvPr id="8197" name="Rectangle 5"/>
          <p:cNvSpPr>
            <a:spLocks noGrp="1" noChangeArrowheads="1"/>
          </p:cNvSpPr>
          <p:nvPr>
            <p:ph type="ctrTitle"/>
          </p:nvPr>
        </p:nvSpPr>
        <p:spPr>
          <a:xfrm>
            <a:off x="3429000" y="3581400"/>
            <a:ext cx="5715000" cy="1470025"/>
          </a:xfrm>
          <a:solidFill>
            <a:schemeClr val="bg1"/>
          </a:solidFill>
          <a:extLst/>
        </p:spPr>
        <p:txBody>
          <a:bodyPr lIns="91440" anchor="t"/>
          <a:lstStyle>
            <a:lvl1pPr algn="ctr">
              <a:spcBef>
                <a:spcPct val="20000"/>
              </a:spcBef>
              <a:defRPr sz="4000" b="1">
                <a:solidFill>
                  <a:srgbClr val="FCAB1A"/>
                </a:solidFill>
                <a:latin typeface="Verdana"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val="18117434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15854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7576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5130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7325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05162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7180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52377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1351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3830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3960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96677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3591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2078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3691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4997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40175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3489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9346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0729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2414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59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6316121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287914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1767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9628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5183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4451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13070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128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1158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5783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108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157340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11165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478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5311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764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2395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7776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265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24589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22952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82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105045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1927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5009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2568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3516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0481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2812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3016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5465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2244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440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277246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60195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3241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4654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60298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7042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4542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2904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3547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6321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094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67902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7077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6268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19006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4931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7452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93855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4158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2201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23757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086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523728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9539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07424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8946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2853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3750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82607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0100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5746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09198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42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AB816CF-5E25-4D5C-9A36-C7BCD7365AA0}" type="datetimeFigureOut">
              <a:rPr lang="en-US"/>
              <a:pPr>
                <a:defRPr/>
              </a:pPr>
              <a:t>11/14/2016</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3CA2A8-655D-4EAC-9803-DBD244ACE90F}" type="slidenum">
              <a:rPr lang="en-US"/>
              <a:pPr>
                <a:defRPr/>
              </a:pPr>
              <a:t>‹#›</a:t>
            </a:fld>
            <a:endParaRPr lang="en-US"/>
          </a:p>
        </p:txBody>
      </p:sp>
    </p:spTree>
    <p:extLst>
      <p:ext uri="{BB962C8B-B14F-4D97-AF65-F5344CB8AC3E}">
        <p14:creationId xmlns:p14="http://schemas.microsoft.com/office/powerpoint/2010/main" val="3763287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30817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54641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99441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8725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032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22270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5690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58835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2822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17377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71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02023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5778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94634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59810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51687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4252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735329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90078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57947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42865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55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400175"/>
            <a:ext cx="1828800" cy="477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1400175"/>
            <a:ext cx="5334000" cy="477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818156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65599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02794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0317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33720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28528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17132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48368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83667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44285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416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828800" y="2133600"/>
            <a:ext cx="7162800" cy="4038600"/>
          </a:xfrm>
        </p:spPr>
        <p:txBody>
          <a:bodyPr/>
          <a:lstStyle/>
          <a:p>
            <a:pPr lvl="0"/>
            <a:endParaRPr lang="en-US" noProof="0" smtClean="0"/>
          </a:p>
        </p:txBody>
      </p:sp>
    </p:spTree>
    <p:extLst>
      <p:ext uri="{BB962C8B-B14F-4D97-AF65-F5344CB8AC3E}">
        <p14:creationId xmlns:p14="http://schemas.microsoft.com/office/powerpoint/2010/main" val="71940387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75812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94237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27111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55806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4153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50638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56291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24270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91474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820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8288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864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53183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7503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7718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90080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16824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81992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02468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45491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97085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04497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460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DBC6EF5D-F75A-4221-8F00-D52EDD446E85}" type="datetimeFigureOut">
              <a:rPr lang="en-US">
                <a:solidFill>
                  <a:srgbClr val="696464"/>
                </a:solidFill>
              </a:rPr>
              <a:pPr>
                <a:defRPr/>
              </a:pPr>
              <a:t>11/14/2016</a:t>
            </a:fld>
            <a:endParaRPr lang="en-US">
              <a:solidFill>
                <a:srgbClr val="696464"/>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DFAAF089-40CE-4B51-B402-0F9ABD2FED9E}" type="slidenum">
              <a:rPr lang="en-US"/>
              <a:pPr>
                <a:defRPr/>
              </a:pPr>
              <a:t>‹#›</a:t>
            </a:fld>
            <a:endParaRPr lang="en-US"/>
          </a:p>
        </p:txBody>
      </p:sp>
    </p:spTree>
    <p:extLst>
      <p:ext uri="{BB962C8B-B14F-4D97-AF65-F5344CB8AC3E}">
        <p14:creationId xmlns:p14="http://schemas.microsoft.com/office/powerpoint/2010/main" val="2828678038"/>
      </p:ext>
    </p:extLst>
  </p:cSld>
  <p:clrMapOvr>
    <a:overrideClrMapping bg1="lt1" tx1="dk1" bg2="lt2" tx2="dk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18265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96051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03255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37359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55214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085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96743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54296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40640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309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AB816CF-5E25-4D5C-9A36-C7BCD7365AA0}" type="datetimeFigureOut">
              <a:rPr lang="en-US">
                <a:solidFill>
                  <a:srgbClr val="696464"/>
                </a:solidFill>
              </a:rPr>
              <a:pPr>
                <a:defRPr/>
              </a:pPr>
              <a:t>11/14/2016</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FA3CA2A8-655D-4EAC-9803-DBD244ACE90F}" type="slidenum">
              <a:rPr lang="en-US"/>
              <a:pPr>
                <a:defRPr/>
              </a:pPr>
              <a:t>‹#›</a:t>
            </a:fld>
            <a:endParaRPr lang="en-US"/>
          </a:p>
        </p:txBody>
      </p:sp>
    </p:spTree>
    <p:extLst>
      <p:ext uri="{BB962C8B-B14F-4D97-AF65-F5344CB8AC3E}">
        <p14:creationId xmlns:p14="http://schemas.microsoft.com/office/powerpoint/2010/main" val="314712237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27793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5291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41227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44982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33097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75675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01269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64319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15387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305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BD1FAC3C-C7A0-4685-A72D-4380EB3E4BC4}" type="datetimeFigureOut">
              <a:rPr lang="en-US">
                <a:solidFill>
                  <a:srgbClr val="696464"/>
                </a:solidFill>
              </a:rPr>
              <a:pPr>
                <a:defRPr/>
              </a:pPr>
              <a:t>11/14/2016</a:t>
            </a:fld>
            <a:endParaRPr lang="en-US">
              <a:solidFill>
                <a:srgbClr val="696464"/>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696464"/>
              </a:solidFill>
            </a:endParaRP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7CB73413-8786-4AFD-9C98-69DA60D73E26}" type="slidenum">
              <a:rPr lang="en-US"/>
              <a:pPr>
                <a:defRPr/>
              </a:pPr>
              <a:t>‹#›</a:t>
            </a:fld>
            <a:endParaRPr lang="en-US"/>
          </a:p>
        </p:txBody>
      </p:sp>
    </p:spTree>
    <p:extLst>
      <p:ext uri="{BB962C8B-B14F-4D97-AF65-F5344CB8AC3E}">
        <p14:creationId xmlns:p14="http://schemas.microsoft.com/office/powerpoint/2010/main" val="1634146485"/>
      </p:ext>
    </p:extLst>
  </p:cSld>
  <p:clrMapOvr>
    <a:overrideClrMapping bg1="lt1" tx1="dk1" bg2="lt2" tx2="dk2" accent1="accent1" accent2="accent2" accent3="accent3" accent4="accent4" accent5="accent5" accent6="accent6" hlink="hlink" folHlink="folHlink"/>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94749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17727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5115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1871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78484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38446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96239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954197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79496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733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48D6676-27F5-4046-AA35-40B1A650A548}" type="datetimeFigureOut">
              <a:rPr lang="en-US">
                <a:solidFill>
                  <a:srgbClr val="696464"/>
                </a:solidFill>
              </a:rPr>
              <a:pPr>
                <a:defRPr/>
              </a:pPr>
              <a:t>11/14/2016</a:t>
            </a:fld>
            <a:endParaRPr lang="en-US">
              <a:solidFill>
                <a:srgbClr val="696464"/>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pPr>
              <a:defRPr/>
            </a:pPr>
            <a:fld id="{6051DFC1-6A3F-4551-BBCD-B3FD4F11603E}" type="slidenum">
              <a:rPr lang="en-US"/>
              <a:pPr>
                <a:defRPr/>
              </a:pPr>
              <a:t>‹#›</a:t>
            </a:fld>
            <a:endParaRPr lang="en-US"/>
          </a:p>
        </p:txBody>
      </p:sp>
    </p:spTree>
    <p:extLst>
      <p:ext uri="{BB962C8B-B14F-4D97-AF65-F5344CB8AC3E}">
        <p14:creationId xmlns:p14="http://schemas.microsoft.com/office/powerpoint/2010/main" val="51254310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45817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40973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13600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05571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17668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35636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49567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99140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9671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841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0E909A-6FDD-47FF-9EAA-26475E2C6097}" type="datetimeFigureOut">
              <a:rPr lang="en-US">
                <a:solidFill>
                  <a:srgbClr val="696464"/>
                </a:solidFill>
              </a:rPr>
              <a:pPr>
                <a:defRPr/>
              </a:pPr>
              <a:t>11/14/2016</a:t>
            </a:fld>
            <a:endParaRPr lang="en-US">
              <a:solidFill>
                <a:srgbClr val="696464"/>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22"/>
          <p:cNvSpPr>
            <a:spLocks noGrp="1"/>
          </p:cNvSpPr>
          <p:nvPr>
            <p:ph type="sldNum" sz="quarter" idx="12"/>
          </p:nvPr>
        </p:nvSpPr>
        <p:spPr/>
        <p:txBody>
          <a:bodyPr/>
          <a:lstStyle>
            <a:lvl1pPr>
              <a:defRPr/>
            </a:lvl1pPr>
          </a:lstStyle>
          <a:p>
            <a:pPr>
              <a:defRPr/>
            </a:pPr>
            <a:fld id="{931E6B82-6832-41F4-A052-BA3D05CED037}" type="slidenum">
              <a:rPr lang="en-US"/>
              <a:pPr>
                <a:defRPr/>
              </a:pPr>
              <a:t>‹#›</a:t>
            </a:fld>
            <a:endParaRPr lang="en-US"/>
          </a:p>
        </p:txBody>
      </p:sp>
    </p:spTree>
    <p:extLst>
      <p:ext uri="{BB962C8B-B14F-4D97-AF65-F5344CB8AC3E}">
        <p14:creationId xmlns:p14="http://schemas.microsoft.com/office/powerpoint/2010/main" val="65210320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75357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39361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27020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89490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43252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69224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57704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73107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28463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61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BD1FAC3C-C7A0-4685-A72D-4380EB3E4BC4}" type="datetimeFigureOut">
              <a:rPr lang="en-US"/>
              <a:pPr>
                <a:defRPr/>
              </a:pPr>
              <a:t>11/14/2016</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7CB73413-8786-4AFD-9C98-69DA60D73E26}" type="slidenum">
              <a:rPr lang="en-US"/>
              <a:pPr>
                <a:defRPr/>
              </a:pPr>
              <a:t>‹#›</a:t>
            </a:fld>
            <a:endParaRPr lang="en-US"/>
          </a:p>
        </p:txBody>
      </p:sp>
    </p:spTree>
    <p:extLst>
      <p:ext uri="{BB962C8B-B14F-4D97-AF65-F5344CB8AC3E}">
        <p14:creationId xmlns:p14="http://schemas.microsoft.com/office/powerpoint/2010/main" val="72841489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46F87DC-75DF-4BF5-82A3-BCE09A919075}" type="datetimeFigureOut">
              <a:rPr lang="en-US">
                <a:solidFill>
                  <a:srgbClr val="696464"/>
                </a:solidFill>
              </a:rPr>
              <a:pPr>
                <a:defRPr/>
              </a:pPr>
              <a:t>11/14/2016</a:t>
            </a:fld>
            <a:endParaRPr lang="en-US">
              <a:solidFill>
                <a:srgbClr val="696464"/>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pPr>
              <a:defRPr/>
            </a:pPr>
            <a:fld id="{F1D5AA86-C7F4-4218-AD44-489484949D28}" type="slidenum">
              <a:rPr lang="en-US"/>
              <a:pPr>
                <a:defRPr/>
              </a:pPr>
              <a:t>‹#›</a:t>
            </a:fld>
            <a:endParaRPr lang="en-US"/>
          </a:p>
        </p:txBody>
      </p:sp>
    </p:spTree>
    <p:extLst>
      <p:ext uri="{BB962C8B-B14F-4D97-AF65-F5344CB8AC3E}">
        <p14:creationId xmlns:p14="http://schemas.microsoft.com/office/powerpoint/2010/main" val="263875080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dirty="0">
              <a:solidFill>
                <a:prstClr val="white"/>
              </a:solidFill>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144467466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386192769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3836743694"/>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362045160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defTabSz="457200" fontAlgn="auto">
              <a:spcBef>
                <a:spcPts val="0"/>
              </a:spcBef>
              <a:spcAft>
                <a:spcPts val="0"/>
              </a:spcAft>
            </a:pPr>
            <a:r>
              <a:rPr sz="4000" b="1" dirty="0">
                <a:solidFill>
                  <a:srgbClr val="629DD1">
                    <a:lumMod val="60000"/>
                    <a:lumOff val="40000"/>
                  </a:srgbClr>
                </a:solidFill>
                <a:latin typeface="Rockwell"/>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153138002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098573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22346739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308245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76497619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297513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EFA765B-28F1-4B95-AFED-F9718843D276}" type="datetimeFigureOut">
              <a:rPr lang="en-US">
                <a:solidFill>
                  <a:srgbClr val="696464"/>
                </a:solidFill>
              </a:rPr>
              <a:pPr>
                <a:defRPr/>
              </a:pPr>
              <a:t>11/14/2016</a:t>
            </a:fld>
            <a:endParaRPr lang="en-US">
              <a:solidFill>
                <a:srgbClr val="696464"/>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4" name="Slide Number Placeholder 22"/>
          <p:cNvSpPr>
            <a:spLocks noGrp="1"/>
          </p:cNvSpPr>
          <p:nvPr>
            <p:ph type="sldNum" sz="quarter" idx="12"/>
          </p:nvPr>
        </p:nvSpPr>
        <p:spPr/>
        <p:txBody>
          <a:bodyPr/>
          <a:lstStyle>
            <a:lvl1pPr>
              <a:defRPr/>
            </a:lvl1pPr>
          </a:lstStyle>
          <a:p>
            <a:pPr>
              <a:defRPr/>
            </a:pPr>
            <a:fld id="{20014672-C155-4660-80E5-00DA30C1DC22}" type="slidenum">
              <a:rPr lang="en-US"/>
              <a:pPr>
                <a:defRPr/>
              </a:pPr>
              <a:t>‹#›</a:t>
            </a:fld>
            <a:endParaRPr lang="en-US"/>
          </a:p>
        </p:txBody>
      </p:sp>
    </p:spTree>
    <p:extLst>
      <p:ext uri="{BB962C8B-B14F-4D97-AF65-F5344CB8AC3E}">
        <p14:creationId xmlns:p14="http://schemas.microsoft.com/office/powerpoint/2010/main" val="330868933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7894733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Date Placeholder 1"/>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281606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dirty="0">
              <a:solidFill>
                <a:prstClr val="black">
                  <a:lumMod val="65000"/>
                  <a:lumOff val="35000"/>
                </a:prstClr>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423888016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385734362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324145122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271519052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305977907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30611983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809704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2908583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7DCD5D76-6117-4BBA-8987-DDD6294B0A32}" type="datetimeFigureOut">
              <a:rPr lang="en-US">
                <a:solidFill>
                  <a:srgbClr val="696464"/>
                </a:solidFill>
              </a:rPr>
              <a:pPr>
                <a:defRPr/>
              </a:pPr>
              <a:t>11/14/2016</a:t>
            </a:fld>
            <a:endParaRPr lang="en-US">
              <a:solidFill>
                <a:srgbClr val="696464"/>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9" name="Slide Number Placeholder 6"/>
          <p:cNvSpPr>
            <a:spLocks noGrp="1"/>
          </p:cNvSpPr>
          <p:nvPr>
            <p:ph type="sldNum" sz="quarter" idx="12"/>
          </p:nvPr>
        </p:nvSpPr>
        <p:spPr/>
        <p:txBody>
          <a:bodyPr/>
          <a:lstStyle>
            <a:lvl1pPr>
              <a:defRPr/>
            </a:lvl1pPr>
          </a:lstStyle>
          <a:p>
            <a:pPr>
              <a:defRPr/>
            </a:pPr>
            <a:fld id="{BB3BCE2F-2308-4E20-948D-255571761707}" type="slidenum">
              <a:rPr lang="en-US"/>
              <a:pPr>
                <a:defRPr/>
              </a:pPr>
              <a:t>‹#›</a:t>
            </a:fld>
            <a:endParaRPr lang="en-US"/>
          </a:p>
        </p:txBody>
      </p:sp>
    </p:spTree>
    <p:extLst>
      <p:ext uri="{BB962C8B-B14F-4D97-AF65-F5344CB8AC3E}">
        <p14:creationId xmlns:p14="http://schemas.microsoft.com/office/powerpoint/2010/main" val="123976976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dirty="0">
              <a:solidFill>
                <a:prstClr val="white"/>
              </a:solidFill>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125214933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4010839716"/>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31061262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206315324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defTabSz="457200" fontAlgn="auto">
              <a:spcBef>
                <a:spcPts val="0"/>
              </a:spcBef>
              <a:spcAft>
                <a:spcPts val="0"/>
              </a:spcAft>
            </a:pPr>
            <a:r>
              <a:rPr sz="4000" b="1" dirty="0">
                <a:solidFill>
                  <a:srgbClr val="629DD1">
                    <a:lumMod val="60000"/>
                    <a:lumOff val="40000"/>
                  </a:srgbClr>
                </a:solidFill>
                <a:latin typeface="Rockwell"/>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11647290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701340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7582069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366437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67350642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977357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55839866-4EE0-4015-952A-BDD824E660BA}" type="datetimeFigureOut">
              <a:rPr lang="en-US">
                <a:solidFill>
                  <a:srgbClr val="696464"/>
                </a:solidFill>
              </a:rPr>
              <a:pPr>
                <a:defRPr/>
              </a:pPr>
              <a:t>11/14/2016</a:t>
            </a:fld>
            <a:endParaRPr lang="en-US">
              <a:solidFill>
                <a:srgbClr val="696464"/>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solidFill>
                <a:srgbClr val="696464"/>
              </a:solidFill>
            </a:endParaRP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9B342ACC-A27C-40EF-A91F-F244116CB6FA}" type="slidenum">
              <a:rPr lang="en-US"/>
              <a:pPr>
                <a:defRPr/>
              </a:pPr>
              <a:t>‹#›</a:t>
            </a:fld>
            <a:endParaRPr lang="en-US"/>
          </a:p>
        </p:txBody>
      </p:sp>
    </p:spTree>
    <p:extLst>
      <p:ext uri="{BB962C8B-B14F-4D97-AF65-F5344CB8AC3E}">
        <p14:creationId xmlns:p14="http://schemas.microsoft.com/office/powerpoint/2010/main" val="2719825231"/>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555533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Date Placeholder 1"/>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888460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dirty="0">
              <a:solidFill>
                <a:prstClr val="black">
                  <a:lumMod val="65000"/>
                  <a:lumOff val="35000"/>
                </a:prstClr>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175982242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237631834"/>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91343624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115753816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350460427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265097169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997471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69215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89C6348-60D4-4BBD-8421-3B6A9C5BE1AB}" type="datetimeFigureOut">
              <a:rPr lang="en-US">
                <a:solidFill>
                  <a:srgbClr val="696464"/>
                </a:solidFill>
              </a:rPr>
              <a:pPr>
                <a:defRPr/>
              </a:pPr>
              <a:t>11/14/2016</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43C978D2-9AA1-4856-A2F0-8D44DE1AB5CC}" type="slidenum">
              <a:rPr lang="en-US"/>
              <a:pPr>
                <a:defRPr/>
              </a:pPr>
              <a:t>‹#›</a:t>
            </a:fld>
            <a:endParaRPr lang="en-US"/>
          </a:p>
        </p:txBody>
      </p:sp>
    </p:spTree>
    <p:extLst>
      <p:ext uri="{BB962C8B-B14F-4D97-AF65-F5344CB8AC3E}">
        <p14:creationId xmlns:p14="http://schemas.microsoft.com/office/powerpoint/2010/main" val="1719439574"/>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dirty="0">
              <a:solidFill>
                <a:prstClr val="white"/>
              </a:solidFill>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84372098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350712388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31301795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140284986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defTabSz="457200" fontAlgn="auto">
              <a:spcBef>
                <a:spcPts val="0"/>
              </a:spcBef>
              <a:spcAft>
                <a:spcPts val="0"/>
              </a:spcAft>
            </a:pPr>
            <a:r>
              <a:rPr sz="4000" b="1" dirty="0">
                <a:solidFill>
                  <a:srgbClr val="629DD1">
                    <a:lumMod val="60000"/>
                    <a:lumOff val="40000"/>
                  </a:srgbClr>
                </a:solidFill>
                <a:latin typeface="Rockwell"/>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21355024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9685345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41792780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5646892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16653891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018734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E465F3D-3491-40DD-9F58-A4832D0D8BEA}" type="datetimeFigureOut">
              <a:rPr lang="en-US">
                <a:solidFill>
                  <a:srgbClr val="696464"/>
                </a:solidFill>
              </a:rPr>
              <a:pPr>
                <a:defRPr/>
              </a:pPr>
              <a:t>11/14/2016</a:t>
            </a:fld>
            <a:endParaRPr lang="en-US">
              <a:solidFill>
                <a:srgbClr val="696464"/>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6" name="Slide Number Placeholder 22"/>
          <p:cNvSpPr>
            <a:spLocks noGrp="1"/>
          </p:cNvSpPr>
          <p:nvPr>
            <p:ph type="sldNum" sz="quarter" idx="12"/>
          </p:nvPr>
        </p:nvSpPr>
        <p:spPr/>
        <p:txBody>
          <a:bodyPr/>
          <a:lstStyle>
            <a:lvl1pPr>
              <a:defRPr/>
            </a:lvl1pPr>
          </a:lstStyle>
          <a:p>
            <a:pPr>
              <a:defRPr/>
            </a:pPr>
            <a:fld id="{90E90ECB-5CE3-4031-A2CB-5C88C30F5C04}" type="slidenum">
              <a:rPr lang="en-US"/>
              <a:pPr>
                <a:defRPr/>
              </a:pPr>
              <a:t>‹#›</a:t>
            </a:fld>
            <a:endParaRPr lang="en-US"/>
          </a:p>
        </p:txBody>
      </p:sp>
    </p:spTree>
    <p:extLst>
      <p:ext uri="{BB962C8B-B14F-4D97-AF65-F5344CB8AC3E}">
        <p14:creationId xmlns:p14="http://schemas.microsoft.com/office/powerpoint/2010/main" val="391557869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961040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Date Placeholder 1"/>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922881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dirty="0">
              <a:solidFill>
                <a:prstClr val="black">
                  <a:lumMod val="65000"/>
                  <a:lumOff val="35000"/>
                </a:prstClr>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2874591899"/>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272763524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229210398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365099428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2286967851"/>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294721342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30806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1340250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13BE4A-8F61-49CB-AD88-68BCE9EE1A9E}"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637444-795E-459D-94BA-23968FBE1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70850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dirty="0">
              <a:solidFill>
                <a:prstClr val="white"/>
              </a:solidFill>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132300495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96901809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24899356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210643931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defTabSz="457200" fontAlgn="auto">
              <a:spcBef>
                <a:spcPts val="0"/>
              </a:spcBef>
              <a:spcAft>
                <a:spcPts val="0"/>
              </a:spcAft>
            </a:pPr>
            <a:r>
              <a:rPr sz="4000" b="1" dirty="0">
                <a:solidFill>
                  <a:srgbClr val="629DD1">
                    <a:lumMod val="60000"/>
                    <a:lumOff val="40000"/>
                  </a:srgbClr>
                </a:solidFill>
                <a:latin typeface="Rockwell"/>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223938010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625514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17952863"/>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1677766"/>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29257822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961663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13BE4A-8F61-49CB-AD88-68BCE9EE1A9E}"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637444-795E-459D-94BA-23968FBE1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01736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7703586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Date Placeholder 1"/>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25641940"/>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dirty="0">
              <a:solidFill>
                <a:prstClr val="black">
                  <a:lumMod val="65000"/>
                  <a:lumOff val="35000"/>
                </a:prstClr>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105324801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328076656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109303638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2613371227"/>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2714065592"/>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255943213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330140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1647002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13BE4A-8F61-49CB-AD88-68BCE9EE1A9E}"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637444-795E-459D-94BA-23968FBE1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16135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dirty="0">
              <a:solidFill>
                <a:prstClr val="white"/>
              </a:solidFill>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218024099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182096506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2745664498"/>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821372361"/>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defTabSz="457200" fontAlgn="auto">
              <a:spcBef>
                <a:spcPts val="0"/>
              </a:spcBef>
              <a:spcAft>
                <a:spcPts val="0"/>
              </a:spcAft>
            </a:pPr>
            <a:r>
              <a:rPr sz="4000" b="1" dirty="0">
                <a:solidFill>
                  <a:srgbClr val="629DD1">
                    <a:lumMod val="60000"/>
                    <a:lumOff val="40000"/>
                  </a:srgbClr>
                </a:solidFill>
                <a:latin typeface="Rockwell"/>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2194318081"/>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46379481"/>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53530111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45954243"/>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417776632"/>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232075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13BE4A-8F61-49CB-AD88-68BCE9EE1A9E}"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637444-795E-459D-94BA-23968FBE1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03832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031766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Date Placeholder 1"/>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2083527"/>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dirty="0">
              <a:solidFill>
                <a:prstClr val="black">
                  <a:lumMod val="65000"/>
                  <a:lumOff val="35000"/>
                </a:prstClr>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1098053581"/>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317131796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130802968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289053172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288283651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336514850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970843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303605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48D6676-27F5-4046-AA35-40B1A650A548}" type="datetimeFigureOut">
              <a:rPr lang="en-US"/>
              <a:pPr>
                <a:defRPr/>
              </a:pPr>
              <a:t>11/14/2016</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051DFC1-6A3F-4551-BBCD-B3FD4F11603E}" type="slidenum">
              <a:rPr lang="en-US"/>
              <a:pPr>
                <a:defRPr/>
              </a:pPr>
              <a:t>‹#›</a:t>
            </a:fld>
            <a:endParaRPr lang="en-US"/>
          </a:p>
        </p:txBody>
      </p:sp>
    </p:spTree>
    <p:extLst>
      <p:ext uri="{BB962C8B-B14F-4D97-AF65-F5344CB8AC3E}">
        <p14:creationId xmlns:p14="http://schemas.microsoft.com/office/powerpoint/2010/main" val="40696189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13BE4A-8F61-49CB-AD88-68BCE9EE1A9E}"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637444-795E-459D-94BA-23968FBE1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691896"/>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dirty="0">
              <a:solidFill>
                <a:prstClr val="white"/>
              </a:solidFill>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1454437329"/>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118482594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1907540208"/>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388780911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defTabSz="457200" fontAlgn="auto">
              <a:spcBef>
                <a:spcPts val="0"/>
              </a:spcBef>
              <a:spcAft>
                <a:spcPts val="0"/>
              </a:spcAft>
            </a:pPr>
            <a:r>
              <a:rPr sz="4000" b="1" dirty="0">
                <a:solidFill>
                  <a:srgbClr val="629DD1">
                    <a:lumMod val="60000"/>
                    <a:lumOff val="40000"/>
                  </a:srgbClr>
                </a:solidFill>
                <a:latin typeface="Rockwell"/>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83546469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734592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46902133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665889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51116072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45647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13BE4A-8F61-49CB-AD88-68BCE9EE1A9E}"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637444-795E-459D-94BA-23968FBE1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63149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564068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Date Placeholder 1"/>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4678458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dirty="0">
              <a:solidFill>
                <a:prstClr val="black">
                  <a:lumMod val="65000"/>
                  <a:lumOff val="35000"/>
                </a:prstClr>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1351139638"/>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351449859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984687628"/>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6888164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229306663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123489545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7408091"/>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463601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3BE4A-8F61-49CB-AD88-68BCE9EE1A9E}"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637444-795E-459D-94BA-23968FBE1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67112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dirty="0">
              <a:solidFill>
                <a:prstClr val="white"/>
              </a:solidFill>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301046801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4766633"/>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87024873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solidFill>
                <a:prstClr val="black">
                  <a:lumMod val="65000"/>
                  <a:lumOff val="35000"/>
                </a:prstClr>
              </a:solidFill>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83337414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8305800" y="624877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pPr defTabSz="457200" fontAlgn="auto">
              <a:spcBef>
                <a:spcPts val="0"/>
              </a:spcBef>
              <a:spcAft>
                <a:spcPts val="0"/>
              </a:spcAft>
            </a:pPr>
            <a:r>
              <a:rPr sz="4000" b="1" dirty="0">
                <a:solidFill>
                  <a:srgbClr val="629DD1">
                    <a:lumMod val="60000"/>
                    <a:lumOff val="40000"/>
                  </a:srgbClr>
                </a:solidFill>
                <a:latin typeface="Rockwell"/>
                <a:cs typeface="+mn-cs"/>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Tree>
    <p:extLst>
      <p:ext uri="{BB962C8B-B14F-4D97-AF65-F5344CB8AC3E}">
        <p14:creationId xmlns:p14="http://schemas.microsoft.com/office/powerpoint/2010/main" val="315290658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1075837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47021622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5" name="Slide Number Placeholder 6"/>
          <p:cNvSpPr>
            <a:spLocks noGrp="1"/>
          </p:cNvSpPr>
          <p:nvPr>
            <p:ph type="sldNum" sz="quarter" idx="12"/>
          </p:nvPr>
        </p:nvSpPr>
        <p:spPr>
          <a:xfrm>
            <a:off x="8305800" y="242234"/>
            <a:ext cx="554038" cy="365125"/>
          </a:xfrm>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064942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2385202757"/>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653728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13BE4A-8F61-49CB-AD88-68BCE9EE1A9E}"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637444-795E-459D-94BA-23968FBE1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00124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753060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Date Placeholder 1"/>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323278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3859305" y="6423585"/>
            <a:ext cx="3316941" cy="365125"/>
          </a:xfrm>
        </p:spPr>
        <p:txBody>
          <a:bodyPr/>
          <a:lstStyle/>
          <a:p>
            <a:endParaRPr lang="en-US" dirty="0">
              <a:solidFill>
                <a:prstClr val="black">
                  <a:lumMod val="65000"/>
                  <a:lumOff val="35000"/>
                </a:prstClr>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201054561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418737921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Tree>
    <p:extLst>
      <p:ext uri="{BB962C8B-B14F-4D97-AF65-F5344CB8AC3E}">
        <p14:creationId xmlns:p14="http://schemas.microsoft.com/office/powerpoint/2010/main" val="2801830818"/>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293436462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C19177A9-53E0-314F-B4AC-10AFD41A79BD}" type="datetimeFigureOut">
              <a:rPr lang="en-US" smtClean="0">
                <a:solidFill>
                  <a:prstClr val="white"/>
                </a:solidFill>
              </a:rPr>
              <a:pPr/>
              <a:t>11/14/2016</a:t>
            </a:fld>
            <a:endParaRPr lang="en-US" dirty="0">
              <a:solidFill>
                <a:prstClr val="white"/>
              </a:solidFill>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pPr defTabSz="457200" fontAlgn="auto">
              <a:spcBef>
                <a:spcPts val="0"/>
              </a:spcBef>
              <a:spcAft>
                <a:spcPts val="0"/>
              </a:spcAft>
            </a:pPr>
            <a:r>
              <a:rPr sz="5400" b="1" dirty="0">
                <a:solidFill>
                  <a:srgbClr val="629DD1">
                    <a:lumMod val="60000"/>
                    <a:lumOff val="40000"/>
                  </a:srgbClr>
                </a:solidFill>
                <a:latin typeface="Rockwell"/>
                <a:cs typeface="+mn-cs"/>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899360855"/>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4191000" y="6423585"/>
            <a:ext cx="3005138" cy="365125"/>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pPr defTabSz="457200" fontAlgn="auto">
              <a:spcBef>
                <a:spcPts val="0"/>
              </a:spcBef>
              <a:spcAft>
                <a:spcPts val="0"/>
              </a:spcAft>
            </a:pPr>
            <a:r>
              <a:rPr sz="2400" b="1" dirty="0">
                <a:solidFill>
                  <a:srgbClr val="629DD1">
                    <a:lumMod val="60000"/>
                    <a:lumOff val="40000"/>
                  </a:srgbClr>
                </a:solidFill>
                <a:latin typeface="Rockwell"/>
                <a:cs typeface="+mn-cs"/>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Drag picture to placeholder or click icon to add</a:t>
            </a:r>
            <a:endParaRPr dirty="0"/>
          </a:p>
        </p:txBody>
      </p:sp>
    </p:spTree>
    <p:extLst>
      <p:ext uri="{BB962C8B-B14F-4D97-AF65-F5344CB8AC3E}">
        <p14:creationId xmlns:p14="http://schemas.microsoft.com/office/powerpoint/2010/main" val="4108570430"/>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059972"/>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dirty="0">
              <a:solidFill>
                <a:prstClr val="white"/>
              </a:solidFill>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19177A9-53E0-314F-B4AC-10AFD41A79BD}" type="datetimeFigureOut">
              <a:rPr lang="en-US" smtClean="0">
                <a:solidFill>
                  <a:prstClr val="black">
                    <a:lumMod val="65000"/>
                    <a:lumOff val="35000"/>
                  </a:prstClr>
                </a:solidFill>
              </a:rPr>
              <a:pPr/>
              <a:t>11/14/2016</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F703A7F-48C5-CE4A-8231-460F79F2ED21}" type="slidenum">
              <a:rPr lang="en-US" smtClean="0">
                <a:solidFill>
                  <a:prstClr val="white"/>
                </a:solidFill>
              </a:rPr>
              <a:pPr/>
              <a:t>‹#›</a:t>
            </a:fld>
            <a:endParaRPr lang="en-US" dirty="0">
              <a:solidFill>
                <a:prstClr val="white"/>
              </a:solidFill>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pPr defTabSz="457200" fontAlgn="auto">
              <a:spcBef>
                <a:spcPts val="0"/>
              </a:spcBef>
              <a:spcAft>
                <a:spcPts val="0"/>
              </a:spcAft>
            </a:pPr>
            <a:r>
              <a:rPr sz="3600" b="1" dirty="0">
                <a:solidFill>
                  <a:srgbClr val="629DD1">
                    <a:lumMod val="60000"/>
                    <a:lumOff val="40000"/>
                  </a:srgbClr>
                </a:solidFill>
                <a:latin typeface="Rockwell"/>
                <a:cs typeface="+mn-cs"/>
              </a:rPr>
              <a:t>+</a:t>
            </a:r>
          </a:p>
        </p:txBody>
      </p:sp>
    </p:spTree>
    <p:extLst>
      <p:ext uri="{BB962C8B-B14F-4D97-AF65-F5344CB8AC3E}">
        <p14:creationId xmlns:p14="http://schemas.microsoft.com/office/powerpoint/2010/main" val="26552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13BE4A-8F61-49CB-AD88-68BCE9EE1A9E}"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637444-795E-459D-94BA-23968FBE1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490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13BE4A-8F61-49CB-AD88-68BCE9EE1A9E}"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637444-795E-459D-94BA-23968FBE1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19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13BE4A-8F61-49CB-AD88-68BCE9EE1A9E}"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637444-795E-459D-94BA-23968FBE1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542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800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518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305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0E909A-6FDD-47FF-9EAA-26475E2C6097}" type="datetimeFigureOut">
              <a:rPr lang="en-US"/>
              <a:pPr>
                <a:defRPr/>
              </a:pPr>
              <a:t>11/14/2016</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31E6B82-6832-41F4-A052-BA3D05CED037}" type="slidenum">
              <a:rPr lang="en-US"/>
              <a:pPr>
                <a:defRPr/>
              </a:pPr>
              <a:t>‹#›</a:t>
            </a:fld>
            <a:endParaRPr lang="en-US"/>
          </a:p>
        </p:txBody>
      </p:sp>
    </p:spTree>
    <p:extLst>
      <p:ext uri="{BB962C8B-B14F-4D97-AF65-F5344CB8AC3E}">
        <p14:creationId xmlns:p14="http://schemas.microsoft.com/office/powerpoint/2010/main" val="1366226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2215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4739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663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07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4970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256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2072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2203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9915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49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46F87DC-75DF-4BF5-82A3-BCE09A919075}" type="datetimeFigureOut">
              <a:rPr lang="en-US"/>
              <a:pPr>
                <a:defRPr/>
              </a:pPr>
              <a:t>11/14/2016</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1D5AA86-C7F4-4218-AD44-489484949D28}" type="slidenum">
              <a:rPr lang="en-US"/>
              <a:pPr>
                <a:defRPr/>
              </a:pPr>
              <a:t>‹#›</a:t>
            </a:fld>
            <a:endParaRPr lang="en-US"/>
          </a:p>
        </p:txBody>
      </p:sp>
    </p:spTree>
    <p:extLst>
      <p:ext uri="{BB962C8B-B14F-4D97-AF65-F5344CB8AC3E}">
        <p14:creationId xmlns:p14="http://schemas.microsoft.com/office/powerpoint/2010/main" val="585260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740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6513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067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73499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3115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6868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3924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0960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4453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92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EFA765B-28F1-4B95-AFED-F9718843D276}" type="datetimeFigureOut">
              <a:rPr lang="en-US"/>
              <a:pPr>
                <a:defRPr/>
              </a:pPr>
              <a:t>11/14/2016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0014672-C155-4660-80E5-00DA30C1DC22}" type="slidenum">
              <a:rPr lang="en-US"/>
              <a:pPr>
                <a:defRPr/>
              </a:pPr>
              <a:t>‹#›</a:t>
            </a:fld>
            <a:endParaRPr lang="en-US"/>
          </a:p>
        </p:txBody>
      </p:sp>
    </p:spTree>
    <p:extLst>
      <p:ext uri="{BB962C8B-B14F-4D97-AF65-F5344CB8AC3E}">
        <p14:creationId xmlns:p14="http://schemas.microsoft.com/office/powerpoint/2010/main" val="6511415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2275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438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8583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1288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0048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0763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0281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8806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7870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48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7DCD5D76-6117-4BBA-8987-DDD6294B0A32}" type="datetimeFigureOut">
              <a:rPr lang="en-US"/>
              <a:pPr>
                <a:defRPr/>
              </a:pPr>
              <a:t>11/14/2016</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BB3BCE2F-2308-4E20-948D-255571761707}" type="slidenum">
              <a:rPr lang="en-US"/>
              <a:pPr>
                <a:defRPr/>
              </a:pPr>
              <a:t>‹#›</a:t>
            </a:fld>
            <a:endParaRPr lang="en-US"/>
          </a:p>
        </p:txBody>
      </p:sp>
    </p:spTree>
    <p:extLst>
      <p:ext uri="{BB962C8B-B14F-4D97-AF65-F5344CB8AC3E}">
        <p14:creationId xmlns:p14="http://schemas.microsoft.com/office/powerpoint/2010/main" val="3829564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146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8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751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9411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2831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3751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1441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7303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709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04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55839866-4EE0-4015-952A-BDD824E660BA}" type="datetimeFigureOut">
              <a:rPr lang="en-US"/>
              <a:pPr>
                <a:defRPr/>
              </a:pPr>
              <a:t>11/14/2016</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9B342ACC-A27C-40EF-A91F-F244116CB6FA}" type="slidenum">
              <a:rPr lang="en-US"/>
              <a:pPr>
                <a:defRPr/>
              </a:pPr>
              <a:t>‹#›</a:t>
            </a:fld>
            <a:endParaRPr lang="en-US"/>
          </a:p>
        </p:txBody>
      </p:sp>
    </p:spTree>
    <p:extLst>
      <p:ext uri="{BB962C8B-B14F-4D97-AF65-F5344CB8AC3E}">
        <p14:creationId xmlns:p14="http://schemas.microsoft.com/office/powerpoint/2010/main" val="17295537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64291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7139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6809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8251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447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6131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9952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4717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8160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37D6E-6433-4442-B425-DE4A735CA650}" type="datetimeFigureOut">
              <a:rPr lang="en-US" smtClean="0">
                <a:solidFill>
                  <a:prstClr val="black">
                    <a:tint val="75000"/>
                  </a:prstClr>
                </a:solidFill>
              </a:rPr>
              <a:pPr/>
              <a:t>11/14/2016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76A31D-4AE2-0342-AF2A-45C27778C3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10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9.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0.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1.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2.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3.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4.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25.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26.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6.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theme" Target="../theme/theme27.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slideLayout" Target="../slideLayouts/slideLayout312.xml"/><Relationship Id="rId18" Type="http://schemas.openxmlformats.org/officeDocument/2006/relationships/slideLayout" Target="../slideLayouts/slideLayout317.xml"/><Relationship Id="rId3" Type="http://schemas.openxmlformats.org/officeDocument/2006/relationships/slideLayout" Target="../slideLayouts/slideLayout302.xml"/><Relationship Id="rId21" Type="http://schemas.openxmlformats.org/officeDocument/2006/relationships/theme" Target="../theme/theme28.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17" Type="http://schemas.openxmlformats.org/officeDocument/2006/relationships/slideLayout" Target="../slideLayouts/slideLayout316.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20" Type="http://schemas.openxmlformats.org/officeDocument/2006/relationships/slideLayout" Target="../slideLayouts/slideLayout319.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10" Type="http://schemas.openxmlformats.org/officeDocument/2006/relationships/slideLayout" Target="../slideLayouts/slideLayout309.xml"/><Relationship Id="rId19" Type="http://schemas.openxmlformats.org/officeDocument/2006/relationships/slideLayout" Target="../slideLayouts/slideLayout318.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slideLayout" Target="../slideLayouts/slideLayout332.xml"/><Relationship Id="rId18" Type="http://schemas.openxmlformats.org/officeDocument/2006/relationships/slideLayout" Target="../slideLayouts/slideLayout337.xml"/><Relationship Id="rId3" Type="http://schemas.openxmlformats.org/officeDocument/2006/relationships/slideLayout" Target="../slideLayouts/slideLayout322.xml"/><Relationship Id="rId21" Type="http://schemas.openxmlformats.org/officeDocument/2006/relationships/theme" Target="../theme/theme29.xml"/><Relationship Id="rId7" Type="http://schemas.openxmlformats.org/officeDocument/2006/relationships/slideLayout" Target="../slideLayouts/slideLayout326.xml"/><Relationship Id="rId12" Type="http://schemas.openxmlformats.org/officeDocument/2006/relationships/slideLayout" Target="../slideLayouts/slideLayout331.xml"/><Relationship Id="rId17" Type="http://schemas.openxmlformats.org/officeDocument/2006/relationships/slideLayout" Target="../slideLayouts/slideLayout336.xml"/><Relationship Id="rId2" Type="http://schemas.openxmlformats.org/officeDocument/2006/relationships/slideLayout" Target="../slideLayouts/slideLayout321.xml"/><Relationship Id="rId16" Type="http://schemas.openxmlformats.org/officeDocument/2006/relationships/slideLayout" Target="../slideLayouts/slideLayout335.xml"/><Relationship Id="rId20" Type="http://schemas.openxmlformats.org/officeDocument/2006/relationships/slideLayout" Target="../slideLayouts/slideLayout339.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5" Type="http://schemas.openxmlformats.org/officeDocument/2006/relationships/slideLayout" Target="../slideLayouts/slideLayout334.xml"/><Relationship Id="rId10" Type="http://schemas.openxmlformats.org/officeDocument/2006/relationships/slideLayout" Target="../slideLayouts/slideLayout329.xml"/><Relationship Id="rId19" Type="http://schemas.openxmlformats.org/officeDocument/2006/relationships/slideLayout" Target="../slideLayouts/slideLayout338.xml"/><Relationship Id="rId4" Type="http://schemas.openxmlformats.org/officeDocument/2006/relationships/slideLayout" Target="../slideLayouts/slideLayout323.xml"/><Relationship Id="rId9" Type="http://schemas.openxmlformats.org/officeDocument/2006/relationships/slideLayout" Target="../slideLayouts/slideLayout328.xml"/><Relationship Id="rId14" Type="http://schemas.openxmlformats.org/officeDocument/2006/relationships/slideLayout" Target="../slideLayouts/slideLayout3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7.xml"/><Relationship Id="rId13" Type="http://schemas.openxmlformats.org/officeDocument/2006/relationships/slideLayout" Target="../slideLayouts/slideLayout352.xml"/><Relationship Id="rId18" Type="http://schemas.openxmlformats.org/officeDocument/2006/relationships/slideLayout" Target="../slideLayouts/slideLayout357.xml"/><Relationship Id="rId3" Type="http://schemas.openxmlformats.org/officeDocument/2006/relationships/slideLayout" Target="../slideLayouts/slideLayout342.xml"/><Relationship Id="rId21" Type="http://schemas.openxmlformats.org/officeDocument/2006/relationships/theme" Target="../theme/theme30.xml"/><Relationship Id="rId7" Type="http://schemas.openxmlformats.org/officeDocument/2006/relationships/slideLayout" Target="../slideLayouts/slideLayout346.xml"/><Relationship Id="rId12" Type="http://schemas.openxmlformats.org/officeDocument/2006/relationships/slideLayout" Target="../slideLayouts/slideLayout351.xml"/><Relationship Id="rId17" Type="http://schemas.openxmlformats.org/officeDocument/2006/relationships/slideLayout" Target="../slideLayouts/slideLayout356.xml"/><Relationship Id="rId2" Type="http://schemas.openxmlformats.org/officeDocument/2006/relationships/slideLayout" Target="../slideLayouts/slideLayout341.xml"/><Relationship Id="rId16" Type="http://schemas.openxmlformats.org/officeDocument/2006/relationships/slideLayout" Target="../slideLayouts/slideLayout355.xml"/><Relationship Id="rId20" Type="http://schemas.openxmlformats.org/officeDocument/2006/relationships/slideLayout" Target="../slideLayouts/slideLayout359.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5" Type="http://schemas.openxmlformats.org/officeDocument/2006/relationships/slideLayout" Target="../slideLayouts/slideLayout354.xml"/><Relationship Id="rId10" Type="http://schemas.openxmlformats.org/officeDocument/2006/relationships/slideLayout" Target="../slideLayouts/slideLayout349.xml"/><Relationship Id="rId19" Type="http://schemas.openxmlformats.org/officeDocument/2006/relationships/slideLayout" Target="../slideLayouts/slideLayout358.xml"/><Relationship Id="rId4" Type="http://schemas.openxmlformats.org/officeDocument/2006/relationships/slideLayout" Target="../slideLayouts/slideLayout343.xml"/><Relationship Id="rId9" Type="http://schemas.openxmlformats.org/officeDocument/2006/relationships/slideLayout" Target="../slideLayouts/slideLayout348.xml"/><Relationship Id="rId14" Type="http://schemas.openxmlformats.org/officeDocument/2006/relationships/slideLayout" Target="../slideLayouts/slideLayout353.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7.xml"/><Relationship Id="rId13" Type="http://schemas.openxmlformats.org/officeDocument/2006/relationships/slideLayout" Target="../slideLayouts/slideLayout372.xml"/><Relationship Id="rId18" Type="http://schemas.openxmlformats.org/officeDocument/2006/relationships/slideLayout" Target="../slideLayouts/slideLayout377.xml"/><Relationship Id="rId3" Type="http://schemas.openxmlformats.org/officeDocument/2006/relationships/slideLayout" Target="../slideLayouts/slideLayout362.xml"/><Relationship Id="rId21" Type="http://schemas.openxmlformats.org/officeDocument/2006/relationships/theme" Target="../theme/theme31.xml"/><Relationship Id="rId7" Type="http://schemas.openxmlformats.org/officeDocument/2006/relationships/slideLayout" Target="../slideLayouts/slideLayout366.xml"/><Relationship Id="rId12" Type="http://schemas.openxmlformats.org/officeDocument/2006/relationships/slideLayout" Target="../slideLayouts/slideLayout371.xml"/><Relationship Id="rId17" Type="http://schemas.openxmlformats.org/officeDocument/2006/relationships/slideLayout" Target="../slideLayouts/slideLayout376.xml"/><Relationship Id="rId2" Type="http://schemas.openxmlformats.org/officeDocument/2006/relationships/slideLayout" Target="../slideLayouts/slideLayout361.xml"/><Relationship Id="rId16" Type="http://schemas.openxmlformats.org/officeDocument/2006/relationships/slideLayout" Target="../slideLayouts/slideLayout375.xml"/><Relationship Id="rId20" Type="http://schemas.openxmlformats.org/officeDocument/2006/relationships/slideLayout" Target="../slideLayouts/slideLayout379.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5" Type="http://schemas.openxmlformats.org/officeDocument/2006/relationships/slideLayout" Target="../slideLayouts/slideLayout374.xml"/><Relationship Id="rId10" Type="http://schemas.openxmlformats.org/officeDocument/2006/relationships/slideLayout" Target="../slideLayouts/slideLayout369.xml"/><Relationship Id="rId19" Type="http://schemas.openxmlformats.org/officeDocument/2006/relationships/slideLayout" Target="../slideLayouts/slideLayout378.xml"/><Relationship Id="rId4" Type="http://schemas.openxmlformats.org/officeDocument/2006/relationships/slideLayout" Target="../slideLayouts/slideLayout363.xml"/><Relationship Id="rId9" Type="http://schemas.openxmlformats.org/officeDocument/2006/relationships/slideLayout" Target="../slideLayouts/slideLayout368.xml"/><Relationship Id="rId14" Type="http://schemas.openxmlformats.org/officeDocument/2006/relationships/slideLayout" Target="../slideLayouts/slideLayout373.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7.xml"/><Relationship Id="rId13" Type="http://schemas.openxmlformats.org/officeDocument/2006/relationships/slideLayout" Target="../slideLayouts/slideLayout392.xml"/><Relationship Id="rId18" Type="http://schemas.openxmlformats.org/officeDocument/2006/relationships/slideLayout" Target="../slideLayouts/slideLayout397.xml"/><Relationship Id="rId3" Type="http://schemas.openxmlformats.org/officeDocument/2006/relationships/slideLayout" Target="../slideLayouts/slideLayout382.xml"/><Relationship Id="rId21" Type="http://schemas.openxmlformats.org/officeDocument/2006/relationships/theme" Target="../theme/theme32.xml"/><Relationship Id="rId7" Type="http://schemas.openxmlformats.org/officeDocument/2006/relationships/slideLayout" Target="../slideLayouts/slideLayout386.xml"/><Relationship Id="rId12" Type="http://schemas.openxmlformats.org/officeDocument/2006/relationships/slideLayout" Target="../slideLayouts/slideLayout391.xml"/><Relationship Id="rId17" Type="http://schemas.openxmlformats.org/officeDocument/2006/relationships/slideLayout" Target="../slideLayouts/slideLayout396.xml"/><Relationship Id="rId2" Type="http://schemas.openxmlformats.org/officeDocument/2006/relationships/slideLayout" Target="../slideLayouts/slideLayout381.xml"/><Relationship Id="rId16" Type="http://schemas.openxmlformats.org/officeDocument/2006/relationships/slideLayout" Target="../slideLayouts/slideLayout395.xml"/><Relationship Id="rId20" Type="http://schemas.openxmlformats.org/officeDocument/2006/relationships/slideLayout" Target="../slideLayouts/slideLayout399.xml"/><Relationship Id="rId1" Type="http://schemas.openxmlformats.org/officeDocument/2006/relationships/slideLayout" Target="../slideLayouts/slideLayout380.xml"/><Relationship Id="rId6" Type="http://schemas.openxmlformats.org/officeDocument/2006/relationships/slideLayout" Target="../slideLayouts/slideLayout385.xml"/><Relationship Id="rId11" Type="http://schemas.openxmlformats.org/officeDocument/2006/relationships/slideLayout" Target="../slideLayouts/slideLayout390.xml"/><Relationship Id="rId5" Type="http://schemas.openxmlformats.org/officeDocument/2006/relationships/slideLayout" Target="../slideLayouts/slideLayout384.xml"/><Relationship Id="rId15" Type="http://schemas.openxmlformats.org/officeDocument/2006/relationships/slideLayout" Target="../slideLayouts/slideLayout394.xml"/><Relationship Id="rId10" Type="http://schemas.openxmlformats.org/officeDocument/2006/relationships/slideLayout" Target="../slideLayouts/slideLayout389.xml"/><Relationship Id="rId19" Type="http://schemas.openxmlformats.org/officeDocument/2006/relationships/slideLayout" Target="../slideLayouts/slideLayout398.xml"/><Relationship Id="rId4" Type="http://schemas.openxmlformats.org/officeDocument/2006/relationships/slideLayout" Target="../slideLayouts/slideLayout383.xml"/><Relationship Id="rId9" Type="http://schemas.openxmlformats.org/officeDocument/2006/relationships/slideLayout" Target="../slideLayouts/slideLayout388.xml"/><Relationship Id="rId14" Type="http://schemas.openxmlformats.org/officeDocument/2006/relationships/slideLayout" Target="../slideLayouts/slideLayout393.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07.xml"/><Relationship Id="rId13" Type="http://schemas.openxmlformats.org/officeDocument/2006/relationships/slideLayout" Target="../slideLayouts/slideLayout412.xml"/><Relationship Id="rId18" Type="http://schemas.openxmlformats.org/officeDocument/2006/relationships/slideLayout" Target="../slideLayouts/slideLayout417.xml"/><Relationship Id="rId3" Type="http://schemas.openxmlformats.org/officeDocument/2006/relationships/slideLayout" Target="../slideLayouts/slideLayout402.xml"/><Relationship Id="rId21" Type="http://schemas.openxmlformats.org/officeDocument/2006/relationships/theme" Target="../theme/theme33.xml"/><Relationship Id="rId7" Type="http://schemas.openxmlformats.org/officeDocument/2006/relationships/slideLayout" Target="../slideLayouts/slideLayout406.xml"/><Relationship Id="rId12" Type="http://schemas.openxmlformats.org/officeDocument/2006/relationships/slideLayout" Target="../slideLayouts/slideLayout411.xml"/><Relationship Id="rId17" Type="http://schemas.openxmlformats.org/officeDocument/2006/relationships/slideLayout" Target="../slideLayouts/slideLayout416.xml"/><Relationship Id="rId2" Type="http://schemas.openxmlformats.org/officeDocument/2006/relationships/slideLayout" Target="../slideLayouts/slideLayout401.xml"/><Relationship Id="rId16" Type="http://schemas.openxmlformats.org/officeDocument/2006/relationships/slideLayout" Target="../slideLayouts/slideLayout415.xml"/><Relationship Id="rId20" Type="http://schemas.openxmlformats.org/officeDocument/2006/relationships/slideLayout" Target="../slideLayouts/slideLayout419.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5" Type="http://schemas.openxmlformats.org/officeDocument/2006/relationships/slideLayout" Target="../slideLayouts/slideLayout414.xml"/><Relationship Id="rId10" Type="http://schemas.openxmlformats.org/officeDocument/2006/relationships/slideLayout" Target="../slideLayouts/slideLayout409.xml"/><Relationship Id="rId19" Type="http://schemas.openxmlformats.org/officeDocument/2006/relationships/slideLayout" Target="../slideLayouts/slideLayout418.xml"/><Relationship Id="rId4" Type="http://schemas.openxmlformats.org/officeDocument/2006/relationships/slideLayout" Target="../slideLayouts/slideLayout403.xml"/><Relationship Id="rId9" Type="http://schemas.openxmlformats.org/officeDocument/2006/relationships/slideLayout" Target="../slideLayouts/slideLayout408.xml"/><Relationship Id="rId14" Type="http://schemas.openxmlformats.org/officeDocument/2006/relationships/slideLayout" Target="../slideLayouts/slideLayout41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27.xml"/><Relationship Id="rId13" Type="http://schemas.openxmlformats.org/officeDocument/2006/relationships/slideLayout" Target="../slideLayouts/slideLayout432.xml"/><Relationship Id="rId18" Type="http://schemas.openxmlformats.org/officeDocument/2006/relationships/slideLayout" Target="../slideLayouts/slideLayout437.xml"/><Relationship Id="rId3" Type="http://schemas.openxmlformats.org/officeDocument/2006/relationships/slideLayout" Target="../slideLayouts/slideLayout422.xml"/><Relationship Id="rId21" Type="http://schemas.openxmlformats.org/officeDocument/2006/relationships/theme" Target="../theme/theme34.xml"/><Relationship Id="rId7" Type="http://schemas.openxmlformats.org/officeDocument/2006/relationships/slideLayout" Target="../slideLayouts/slideLayout426.xml"/><Relationship Id="rId12" Type="http://schemas.openxmlformats.org/officeDocument/2006/relationships/slideLayout" Target="../slideLayouts/slideLayout431.xml"/><Relationship Id="rId17" Type="http://schemas.openxmlformats.org/officeDocument/2006/relationships/slideLayout" Target="../slideLayouts/slideLayout436.xml"/><Relationship Id="rId2" Type="http://schemas.openxmlformats.org/officeDocument/2006/relationships/slideLayout" Target="../slideLayouts/slideLayout421.xml"/><Relationship Id="rId16" Type="http://schemas.openxmlformats.org/officeDocument/2006/relationships/slideLayout" Target="../slideLayouts/slideLayout435.xml"/><Relationship Id="rId20" Type="http://schemas.openxmlformats.org/officeDocument/2006/relationships/slideLayout" Target="../slideLayouts/slideLayout439.xml"/><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5" Type="http://schemas.openxmlformats.org/officeDocument/2006/relationships/slideLayout" Target="../slideLayouts/slideLayout424.xml"/><Relationship Id="rId15" Type="http://schemas.openxmlformats.org/officeDocument/2006/relationships/slideLayout" Target="../slideLayouts/slideLayout434.xml"/><Relationship Id="rId10" Type="http://schemas.openxmlformats.org/officeDocument/2006/relationships/slideLayout" Target="../slideLayouts/slideLayout429.xml"/><Relationship Id="rId19" Type="http://schemas.openxmlformats.org/officeDocument/2006/relationships/slideLayout" Target="../slideLayouts/slideLayout438.xml"/><Relationship Id="rId4" Type="http://schemas.openxmlformats.org/officeDocument/2006/relationships/slideLayout" Target="../slideLayouts/slideLayout423.xml"/><Relationship Id="rId9" Type="http://schemas.openxmlformats.org/officeDocument/2006/relationships/slideLayout" Target="../slideLayouts/slideLayout428.xml"/><Relationship Id="rId14" Type="http://schemas.openxmlformats.org/officeDocument/2006/relationships/slideLayout" Target="../slideLayouts/slideLayout4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cs typeface="Arial" charset="0"/>
              </a:defRPr>
            </a:lvl1pPr>
          </a:lstStyle>
          <a:p>
            <a:pPr>
              <a:defRPr/>
            </a:pPr>
            <a:fld id="{D34522A7-99D1-4A61-9340-0C92042D1016}" type="datetimeFigureOut">
              <a:rPr lang="en-US"/>
              <a:pPr>
                <a:defRPr/>
              </a:pPr>
              <a:t>11/14/2016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cs typeface="Arial" charset="0"/>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8FEBF70D-F051-4918-B7F3-D1C66B8535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57" r:id="rId2"/>
    <p:sldLayoutId id="2147483765" r:id="rId3"/>
    <p:sldLayoutId id="2147483758" r:id="rId4"/>
    <p:sldLayoutId id="2147483759" r:id="rId5"/>
    <p:sldLayoutId id="2147483760" r:id="rId6"/>
    <p:sldLayoutId id="2147483761" r:id="rId7"/>
    <p:sldLayoutId id="2147483766" r:id="rId8"/>
    <p:sldLayoutId id="2147483767" r:id="rId9"/>
    <p:sldLayoutId id="2147483762" r:id="rId10"/>
    <p:sldLayoutId id="214748376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45487612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06262867"/>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875420905"/>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743612902"/>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4256840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939048505"/>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088358652"/>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07612101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271738782"/>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256352061"/>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stuff"/>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3"/>
          <p:cNvSpPr>
            <a:spLocks noChangeArrowheads="1"/>
          </p:cNvSpPr>
          <p:nvPr userDrawn="1"/>
        </p:nvSpPr>
        <p:spPr bwMode="auto">
          <a:xfrm>
            <a:off x="1295400" y="1752600"/>
            <a:ext cx="7848600" cy="3505200"/>
          </a:xfrm>
          <a:prstGeom prst="rect">
            <a:avLst/>
          </a:prstGeom>
          <a:solidFill>
            <a:schemeClr val="bg1"/>
          </a:solidFill>
          <a:ln w="9525" algn="ctr">
            <a:solidFill>
              <a:schemeClr val="bg1"/>
            </a:solidFill>
            <a:miter lim="800000"/>
            <a:headEnd/>
            <a:tailEnd/>
          </a:ln>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algn="r" eaLnBrk="0" fontAlgn="base" hangingPunct="0">
              <a:spcBef>
                <a:spcPct val="0"/>
              </a:spcBef>
              <a:spcAft>
                <a:spcPct val="0"/>
              </a:spcAft>
              <a:defRPr sz="1000" b="1">
                <a:solidFill>
                  <a:schemeClr val="bg1"/>
                </a:solidFill>
                <a:latin typeface="Arial" charset="0"/>
              </a:defRPr>
            </a:lvl6pPr>
            <a:lvl7pPr marL="2971800" indent="-228600" algn="r" eaLnBrk="0" fontAlgn="base" hangingPunct="0">
              <a:spcBef>
                <a:spcPct val="0"/>
              </a:spcBef>
              <a:spcAft>
                <a:spcPct val="0"/>
              </a:spcAft>
              <a:defRPr sz="1000" b="1">
                <a:solidFill>
                  <a:schemeClr val="bg1"/>
                </a:solidFill>
                <a:latin typeface="Arial" charset="0"/>
              </a:defRPr>
            </a:lvl7pPr>
            <a:lvl8pPr marL="3429000" indent="-228600" algn="r" eaLnBrk="0" fontAlgn="base" hangingPunct="0">
              <a:spcBef>
                <a:spcPct val="0"/>
              </a:spcBef>
              <a:spcAft>
                <a:spcPct val="0"/>
              </a:spcAft>
              <a:defRPr sz="1000" b="1">
                <a:solidFill>
                  <a:schemeClr val="bg1"/>
                </a:solidFill>
                <a:latin typeface="Arial" charset="0"/>
              </a:defRPr>
            </a:lvl8pPr>
            <a:lvl9pPr marL="3886200" indent="-228600" algn="r" eaLnBrk="0" fontAlgn="base" hangingPunct="0">
              <a:spcBef>
                <a:spcPct val="0"/>
              </a:spcBef>
              <a:spcAft>
                <a:spcPct val="0"/>
              </a:spcAft>
              <a:defRPr sz="1000" b="1">
                <a:solidFill>
                  <a:schemeClr val="bg1"/>
                </a:solidFill>
                <a:latin typeface="Arial" charset="0"/>
              </a:defRPr>
            </a:lvl9pPr>
          </a:lstStyle>
          <a:p>
            <a:pPr algn="r" eaLnBrk="1" hangingPunct="1">
              <a:defRPr/>
            </a:pPr>
            <a:endParaRPr lang="en-US" altLang="en-US" smtClean="0">
              <a:solidFill>
                <a:srgbClr val="FFFFFF"/>
              </a:solidFill>
            </a:endParaRPr>
          </a:p>
        </p:txBody>
      </p:sp>
      <p:sp>
        <p:nvSpPr>
          <p:cNvPr id="1028" name="Rectangle 2"/>
          <p:cNvSpPr>
            <a:spLocks noGrp="1" noChangeArrowheads="1"/>
          </p:cNvSpPr>
          <p:nvPr>
            <p:ph type="title"/>
          </p:nvPr>
        </p:nvSpPr>
        <p:spPr bwMode="auto">
          <a:xfrm>
            <a:off x="1828800" y="1400175"/>
            <a:ext cx="7315200" cy="5810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98000" tIns="45720" rIns="91440" bIns="45720" numCol="1" anchor="ctr" anchorCtr="0" compatLnSpc="1">
            <a:prstTxWarp prst="textNoShape">
              <a:avLst/>
            </a:prstTxWarp>
          </a:bodyPr>
          <a:lstStyle/>
          <a:p>
            <a:pPr lvl="0"/>
            <a:r>
              <a:rPr lang="fr-FR" altLang="en-US" smtClean="0"/>
              <a:t>Click to edit Master title style</a:t>
            </a:r>
          </a:p>
        </p:txBody>
      </p:sp>
      <p:sp>
        <p:nvSpPr>
          <p:cNvPr id="1029" name="Rectangle 3"/>
          <p:cNvSpPr>
            <a:spLocks noGrp="1" noChangeArrowheads="1"/>
          </p:cNvSpPr>
          <p:nvPr>
            <p:ph type="body" idx="1"/>
          </p:nvPr>
        </p:nvSpPr>
        <p:spPr bwMode="auto">
          <a:xfrm>
            <a:off x="1828800" y="2133600"/>
            <a:ext cx="7162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Click to edit Master text styles</a:t>
            </a:r>
          </a:p>
          <a:p>
            <a:pPr lvl="1"/>
            <a:r>
              <a:rPr lang="fr-FR" altLang="en-US" smtClean="0"/>
              <a:t>Second level</a:t>
            </a:r>
          </a:p>
          <a:p>
            <a:pPr lvl="2"/>
            <a:r>
              <a:rPr lang="fr-FR" altLang="en-US" smtClean="0"/>
              <a:t>Third level</a:t>
            </a:r>
          </a:p>
          <a:p>
            <a:pPr lvl="3"/>
            <a:r>
              <a:rPr lang="fr-FR" altLang="en-US" smtClean="0"/>
              <a:t>Fourth level</a:t>
            </a:r>
          </a:p>
          <a:p>
            <a:pPr lvl="4"/>
            <a:r>
              <a:rPr lang="fr-FR" altLang="en-US" smtClean="0"/>
              <a:t>Fifth level</a:t>
            </a:r>
          </a:p>
        </p:txBody>
      </p:sp>
      <p:sp>
        <p:nvSpPr>
          <p:cNvPr id="1030" name="Rectangle 19"/>
          <p:cNvSpPr>
            <a:spLocks noChangeArrowheads="1"/>
          </p:cNvSpPr>
          <p:nvPr userDrawn="1"/>
        </p:nvSpPr>
        <p:spPr bwMode="auto">
          <a:xfrm>
            <a:off x="0" y="6613525"/>
            <a:ext cx="9144000" cy="24447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algn="r" eaLnBrk="0" fontAlgn="base" hangingPunct="0">
              <a:spcBef>
                <a:spcPct val="0"/>
              </a:spcBef>
              <a:spcAft>
                <a:spcPct val="0"/>
              </a:spcAft>
              <a:defRPr sz="1000" b="1">
                <a:solidFill>
                  <a:schemeClr val="bg1"/>
                </a:solidFill>
                <a:latin typeface="Arial" charset="0"/>
              </a:defRPr>
            </a:lvl6pPr>
            <a:lvl7pPr marL="2971800" indent="-228600" algn="r" eaLnBrk="0" fontAlgn="base" hangingPunct="0">
              <a:spcBef>
                <a:spcPct val="0"/>
              </a:spcBef>
              <a:spcAft>
                <a:spcPct val="0"/>
              </a:spcAft>
              <a:defRPr sz="1000" b="1">
                <a:solidFill>
                  <a:schemeClr val="bg1"/>
                </a:solidFill>
                <a:latin typeface="Arial" charset="0"/>
              </a:defRPr>
            </a:lvl7pPr>
            <a:lvl8pPr marL="3429000" indent="-228600" algn="r" eaLnBrk="0" fontAlgn="base" hangingPunct="0">
              <a:spcBef>
                <a:spcPct val="0"/>
              </a:spcBef>
              <a:spcAft>
                <a:spcPct val="0"/>
              </a:spcAft>
              <a:defRPr sz="1000" b="1">
                <a:solidFill>
                  <a:schemeClr val="bg1"/>
                </a:solidFill>
                <a:latin typeface="Arial" charset="0"/>
              </a:defRPr>
            </a:lvl8pPr>
            <a:lvl9pPr marL="3886200" indent="-228600" algn="r" eaLnBrk="0" fontAlgn="base" hangingPunct="0">
              <a:spcBef>
                <a:spcPct val="0"/>
              </a:spcBef>
              <a:spcAft>
                <a:spcPct val="0"/>
              </a:spcAft>
              <a:defRPr sz="1000" b="1">
                <a:solidFill>
                  <a:schemeClr val="bg1"/>
                </a:solidFill>
                <a:latin typeface="Arial" charset="0"/>
              </a:defRPr>
            </a:lvl9pPr>
          </a:lstStyle>
          <a:p>
            <a:pPr algn="r" eaLnBrk="1" hangingPunct="1">
              <a:defRPr/>
            </a:pPr>
            <a:r>
              <a:rPr lang="en-US" altLang="en-US" smtClean="0">
                <a:solidFill>
                  <a:srgbClr val="FFFFFF"/>
                </a:solidFill>
              </a:rPr>
              <a:t>www.company.com</a:t>
            </a:r>
            <a:endParaRPr lang="fr-FR" altLang="en-US" smtClean="0">
              <a:solidFill>
                <a:srgbClr val="FFFFFF"/>
              </a:solidFill>
            </a:endParaRPr>
          </a:p>
        </p:txBody>
      </p:sp>
      <p:sp>
        <p:nvSpPr>
          <p:cNvPr id="1031" name="Oval 23"/>
          <p:cNvSpPr>
            <a:spLocks noChangeArrowheads="1"/>
          </p:cNvSpPr>
          <p:nvPr userDrawn="1"/>
        </p:nvSpPr>
        <p:spPr bwMode="auto">
          <a:xfrm>
            <a:off x="1433513" y="6159500"/>
            <a:ext cx="65087" cy="65088"/>
          </a:xfrm>
          <a:prstGeom prst="ellipse">
            <a:avLst/>
          </a:prstGeom>
          <a:solidFill>
            <a:srgbClr val="BDD2F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algn="r" eaLnBrk="0" fontAlgn="base" hangingPunct="0">
              <a:spcBef>
                <a:spcPct val="0"/>
              </a:spcBef>
              <a:spcAft>
                <a:spcPct val="0"/>
              </a:spcAft>
              <a:defRPr sz="1000" b="1">
                <a:solidFill>
                  <a:schemeClr val="bg1"/>
                </a:solidFill>
                <a:latin typeface="Arial" charset="0"/>
              </a:defRPr>
            </a:lvl6pPr>
            <a:lvl7pPr marL="2971800" indent="-228600" algn="r" eaLnBrk="0" fontAlgn="base" hangingPunct="0">
              <a:spcBef>
                <a:spcPct val="0"/>
              </a:spcBef>
              <a:spcAft>
                <a:spcPct val="0"/>
              </a:spcAft>
              <a:defRPr sz="1000" b="1">
                <a:solidFill>
                  <a:schemeClr val="bg1"/>
                </a:solidFill>
                <a:latin typeface="Arial" charset="0"/>
              </a:defRPr>
            </a:lvl7pPr>
            <a:lvl8pPr marL="3429000" indent="-228600" algn="r" eaLnBrk="0" fontAlgn="base" hangingPunct="0">
              <a:spcBef>
                <a:spcPct val="0"/>
              </a:spcBef>
              <a:spcAft>
                <a:spcPct val="0"/>
              </a:spcAft>
              <a:defRPr sz="1000" b="1">
                <a:solidFill>
                  <a:schemeClr val="bg1"/>
                </a:solidFill>
                <a:latin typeface="Arial" charset="0"/>
              </a:defRPr>
            </a:lvl8pPr>
            <a:lvl9pPr marL="3886200" indent="-228600" algn="r" eaLnBrk="0" fontAlgn="base" hangingPunct="0">
              <a:spcBef>
                <a:spcPct val="0"/>
              </a:spcBef>
              <a:spcAft>
                <a:spcPct val="0"/>
              </a:spcAft>
              <a:defRPr sz="1000" b="1">
                <a:solidFill>
                  <a:schemeClr val="bg1"/>
                </a:solidFill>
                <a:latin typeface="Arial" charset="0"/>
              </a:defRPr>
            </a:lvl9pPr>
          </a:lstStyle>
          <a:p>
            <a:pPr algn="r" eaLnBrk="1" hangingPunct="1">
              <a:defRPr/>
            </a:pPr>
            <a:endParaRPr lang="en-US" altLang="en-US" smtClean="0">
              <a:solidFill>
                <a:srgbClr val="FFFFFF"/>
              </a:solidFill>
            </a:endParaRPr>
          </a:p>
        </p:txBody>
      </p:sp>
      <p:sp>
        <p:nvSpPr>
          <p:cNvPr id="1032" name="Oval 24"/>
          <p:cNvSpPr>
            <a:spLocks noChangeArrowheads="1"/>
          </p:cNvSpPr>
          <p:nvPr userDrawn="1"/>
        </p:nvSpPr>
        <p:spPr bwMode="auto">
          <a:xfrm>
            <a:off x="2193925" y="6159500"/>
            <a:ext cx="65088" cy="65088"/>
          </a:xfrm>
          <a:prstGeom prst="ellipse">
            <a:avLst/>
          </a:prstGeom>
          <a:solidFill>
            <a:srgbClr val="BDD2F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algn="r" eaLnBrk="0" fontAlgn="base" hangingPunct="0">
              <a:spcBef>
                <a:spcPct val="0"/>
              </a:spcBef>
              <a:spcAft>
                <a:spcPct val="0"/>
              </a:spcAft>
              <a:defRPr sz="1000" b="1">
                <a:solidFill>
                  <a:schemeClr val="bg1"/>
                </a:solidFill>
                <a:latin typeface="Arial" charset="0"/>
              </a:defRPr>
            </a:lvl6pPr>
            <a:lvl7pPr marL="2971800" indent="-228600" algn="r" eaLnBrk="0" fontAlgn="base" hangingPunct="0">
              <a:spcBef>
                <a:spcPct val="0"/>
              </a:spcBef>
              <a:spcAft>
                <a:spcPct val="0"/>
              </a:spcAft>
              <a:defRPr sz="1000" b="1">
                <a:solidFill>
                  <a:schemeClr val="bg1"/>
                </a:solidFill>
                <a:latin typeface="Arial" charset="0"/>
              </a:defRPr>
            </a:lvl7pPr>
            <a:lvl8pPr marL="3429000" indent="-228600" algn="r" eaLnBrk="0" fontAlgn="base" hangingPunct="0">
              <a:spcBef>
                <a:spcPct val="0"/>
              </a:spcBef>
              <a:spcAft>
                <a:spcPct val="0"/>
              </a:spcAft>
              <a:defRPr sz="1000" b="1">
                <a:solidFill>
                  <a:schemeClr val="bg1"/>
                </a:solidFill>
                <a:latin typeface="Arial" charset="0"/>
              </a:defRPr>
            </a:lvl8pPr>
            <a:lvl9pPr marL="3886200" indent="-228600" algn="r" eaLnBrk="0" fontAlgn="base" hangingPunct="0">
              <a:spcBef>
                <a:spcPct val="0"/>
              </a:spcBef>
              <a:spcAft>
                <a:spcPct val="0"/>
              </a:spcAft>
              <a:defRPr sz="1000" b="1">
                <a:solidFill>
                  <a:schemeClr val="bg1"/>
                </a:solidFill>
                <a:latin typeface="Arial" charset="0"/>
              </a:defRPr>
            </a:lvl9pPr>
          </a:lstStyle>
          <a:p>
            <a:pPr algn="r" eaLnBrk="1" hangingPunct="1">
              <a:defRPr/>
            </a:pPr>
            <a:endParaRPr lang="en-US" altLang="en-US" smtClean="0">
              <a:solidFill>
                <a:srgbClr val="FFFFFF"/>
              </a:solidFill>
            </a:endParaRPr>
          </a:p>
        </p:txBody>
      </p:sp>
      <p:sp>
        <p:nvSpPr>
          <p:cNvPr id="1033" name="Oval 25"/>
          <p:cNvSpPr>
            <a:spLocks noChangeArrowheads="1"/>
          </p:cNvSpPr>
          <p:nvPr userDrawn="1"/>
        </p:nvSpPr>
        <p:spPr bwMode="auto">
          <a:xfrm>
            <a:off x="2954338" y="6159500"/>
            <a:ext cx="65087" cy="65088"/>
          </a:xfrm>
          <a:prstGeom prst="ellipse">
            <a:avLst/>
          </a:prstGeom>
          <a:solidFill>
            <a:srgbClr val="BDD2F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algn="r" eaLnBrk="0" fontAlgn="base" hangingPunct="0">
              <a:spcBef>
                <a:spcPct val="0"/>
              </a:spcBef>
              <a:spcAft>
                <a:spcPct val="0"/>
              </a:spcAft>
              <a:defRPr sz="1000" b="1">
                <a:solidFill>
                  <a:schemeClr val="bg1"/>
                </a:solidFill>
                <a:latin typeface="Arial" charset="0"/>
              </a:defRPr>
            </a:lvl6pPr>
            <a:lvl7pPr marL="2971800" indent="-228600" algn="r" eaLnBrk="0" fontAlgn="base" hangingPunct="0">
              <a:spcBef>
                <a:spcPct val="0"/>
              </a:spcBef>
              <a:spcAft>
                <a:spcPct val="0"/>
              </a:spcAft>
              <a:defRPr sz="1000" b="1">
                <a:solidFill>
                  <a:schemeClr val="bg1"/>
                </a:solidFill>
                <a:latin typeface="Arial" charset="0"/>
              </a:defRPr>
            </a:lvl7pPr>
            <a:lvl8pPr marL="3429000" indent="-228600" algn="r" eaLnBrk="0" fontAlgn="base" hangingPunct="0">
              <a:spcBef>
                <a:spcPct val="0"/>
              </a:spcBef>
              <a:spcAft>
                <a:spcPct val="0"/>
              </a:spcAft>
              <a:defRPr sz="1000" b="1">
                <a:solidFill>
                  <a:schemeClr val="bg1"/>
                </a:solidFill>
                <a:latin typeface="Arial" charset="0"/>
              </a:defRPr>
            </a:lvl8pPr>
            <a:lvl9pPr marL="3886200" indent="-228600" algn="r" eaLnBrk="0" fontAlgn="base" hangingPunct="0">
              <a:spcBef>
                <a:spcPct val="0"/>
              </a:spcBef>
              <a:spcAft>
                <a:spcPct val="0"/>
              </a:spcAft>
              <a:defRPr sz="1000" b="1">
                <a:solidFill>
                  <a:schemeClr val="bg1"/>
                </a:solidFill>
                <a:latin typeface="Arial" charset="0"/>
              </a:defRPr>
            </a:lvl9pPr>
          </a:lstStyle>
          <a:p>
            <a:pPr algn="r" eaLnBrk="1" hangingPunct="1">
              <a:defRPr/>
            </a:pPr>
            <a:endParaRPr lang="en-US" altLang="en-US" smtClean="0">
              <a:solidFill>
                <a:srgbClr val="FFFFFF"/>
              </a:solidFill>
            </a:endParaRPr>
          </a:p>
        </p:txBody>
      </p:sp>
      <p:sp>
        <p:nvSpPr>
          <p:cNvPr id="1034" name="Oval 26"/>
          <p:cNvSpPr>
            <a:spLocks noChangeArrowheads="1"/>
          </p:cNvSpPr>
          <p:nvPr userDrawn="1"/>
        </p:nvSpPr>
        <p:spPr bwMode="auto">
          <a:xfrm>
            <a:off x="3714750" y="6159500"/>
            <a:ext cx="65088" cy="65088"/>
          </a:xfrm>
          <a:prstGeom prst="ellipse">
            <a:avLst/>
          </a:prstGeom>
          <a:solidFill>
            <a:srgbClr val="BDD2F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algn="r" eaLnBrk="0" fontAlgn="base" hangingPunct="0">
              <a:spcBef>
                <a:spcPct val="0"/>
              </a:spcBef>
              <a:spcAft>
                <a:spcPct val="0"/>
              </a:spcAft>
              <a:defRPr sz="1000" b="1">
                <a:solidFill>
                  <a:schemeClr val="bg1"/>
                </a:solidFill>
                <a:latin typeface="Arial" charset="0"/>
              </a:defRPr>
            </a:lvl6pPr>
            <a:lvl7pPr marL="2971800" indent="-228600" algn="r" eaLnBrk="0" fontAlgn="base" hangingPunct="0">
              <a:spcBef>
                <a:spcPct val="0"/>
              </a:spcBef>
              <a:spcAft>
                <a:spcPct val="0"/>
              </a:spcAft>
              <a:defRPr sz="1000" b="1">
                <a:solidFill>
                  <a:schemeClr val="bg1"/>
                </a:solidFill>
                <a:latin typeface="Arial" charset="0"/>
              </a:defRPr>
            </a:lvl7pPr>
            <a:lvl8pPr marL="3429000" indent="-228600" algn="r" eaLnBrk="0" fontAlgn="base" hangingPunct="0">
              <a:spcBef>
                <a:spcPct val="0"/>
              </a:spcBef>
              <a:spcAft>
                <a:spcPct val="0"/>
              </a:spcAft>
              <a:defRPr sz="1000" b="1">
                <a:solidFill>
                  <a:schemeClr val="bg1"/>
                </a:solidFill>
                <a:latin typeface="Arial" charset="0"/>
              </a:defRPr>
            </a:lvl8pPr>
            <a:lvl9pPr marL="3886200" indent="-228600" algn="r" eaLnBrk="0" fontAlgn="base" hangingPunct="0">
              <a:spcBef>
                <a:spcPct val="0"/>
              </a:spcBef>
              <a:spcAft>
                <a:spcPct val="0"/>
              </a:spcAft>
              <a:defRPr sz="1000" b="1">
                <a:solidFill>
                  <a:schemeClr val="bg1"/>
                </a:solidFill>
                <a:latin typeface="Arial" charset="0"/>
              </a:defRPr>
            </a:lvl9pPr>
          </a:lstStyle>
          <a:p>
            <a:pPr algn="r" eaLnBrk="1" hangingPunct="1">
              <a:defRPr/>
            </a:pPr>
            <a:endParaRPr lang="en-US" altLang="en-US" smtClean="0">
              <a:solidFill>
                <a:srgbClr val="FFFFFF"/>
              </a:solidFill>
            </a:endParaRPr>
          </a:p>
        </p:txBody>
      </p:sp>
      <p:sp>
        <p:nvSpPr>
          <p:cNvPr id="1035" name="Oval 27"/>
          <p:cNvSpPr>
            <a:spLocks noChangeArrowheads="1"/>
          </p:cNvSpPr>
          <p:nvPr userDrawn="1"/>
        </p:nvSpPr>
        <p:spPr bwMode="auto">
          <a:xfrm>
            <a:off x="4475163" y="6159500"/>
            <a:ext cx="65087" cy="65088"/>
          </a:xfrm>
          <a:prstGeom prst="ellipse">
            <a:avLst/>
          </a:prstGeom>
          <a:solidFill>
            <a:srgbClr val="BDD2F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algn="r" eaLnBrk="0" fontAlgn="base" hangingPunct="0">
              <a:spcBef>
                <a:spcPct val="0"/>
              </a:spcBef>
              <a:spcAft>
                <a:spcPct val="0"/>
              </a:spcAft>
              <a:defRPr sz="1000" b="1">
                <a:solidFill>
                  <a:schemeClr val="bg1"/>
                </a:solidFill>
                <a:latin typeface="Arial" charset="0"/>
              </a:defRPr>
            </a:lvl6pPr>
            <a:lvl7pPr marL="2971800" indent="-228600" algn="r" eaLnBrk="0" fontAlgn="base" hangingPunct="0">
              <a:spcBef>
                <a:spcPct val="0"/>
              </a:spcBef>
              <a:spcAft>
                <a:spcPct val="0"/>
              </a:spcAft>
              <a:defRPr sz="1000" b="1">
                <a:solidFill>
                  <a:schemeClr val="bg1"/>
                </a:solidFill>
                <a:latin typeface="Arial" charset="0"/>
              </a:defRPr>
            </a:lvl7pPr>
            <a:lvl8pPr marL="3429000" indent="-228600" algn="r" eaLnBrk="0" fontAlgn="base" hangingPunct="0">
              <a:spcBef>
                <a:spcPct val="0"/>
              </a:spcBef>
              <a:spcAft>
                <a:spcPct val="0"/>
              </a:spcAft>
              <a:defRPr sz="1000" b="1">
                <a:solidFill>
                  <a:schemeClr val="bg1"/>
                </a:solidFill>
                <a:latin typeface="Arial" charset="0"/>
              </a:defRPr>
            </a:lvl8pPr>
            <a:lvl9pPr marL="3886200" indent="-228600" algn="r" eaLnBrk="0" fontAlgn="base" hangingPunct="0">
              <a:spcBef>
                <a:spcPct val="0"/>
              </a:spcBef>
              <a:spcAft>
                <a:spcPct val="0"/>
              </a:spcAft>
              <a:defRPr sz="1000" b="1">
                <a:solidFill>
                  <a:schemeClr val="bg1"/>
                </a:solidFill>
                <a:latin typeface="Arial" charset="0"/>
              </a:defRPr>
            </a:lvl9pPr>
          </a:lstStyle>
          <a:p>
            <a:pPr algn="r" eaLnBrk="1" hangingPunct="1">
              <a:defRPr/>
            </a:pPr>
            <a:endParaRPr lang="en-US" altLang="en-US" smtClean="0">
              <a:solidFill>
                <a:srgbClr val="FFFFFF"/>
              </a:solidFill>
            </a:endParaRPr>
          </a:p>
        </p:txBody>
      </p:sp>
      <p:sp>
        <p:nvSpPr>
          <p:cNvPr id="1036" name="Oval 28"/>
          <p:cNvSpPr>
            <a:spLocks noChangeArrowheads="1"/>
          </p:cNvSpPr>
          <p:nvPr userDrawn="1"/>
        </p:nvSpPr>
        <p:spPr bwMode="auto">
          <a:xfrm>
            <a:off x="5237163" y="6159500"/>
            <a:ext cx="65087" cy="65088"/>
          </a:xfrm>
          <a:prstGeom prst="ellipse">
            <a:avLst/>
          </a:prstGeom>
          <a:solidFill>
            <a:srgbClr val="BDD2F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algn="r" eaLnBrk="0" fontAlgn="base" hangingPunct="0">
              <a:spcBef>
                <a:spcPct val="0"/>
              </a:spcBef>
              <a:spcAft>
                <a:spcPct val="0"/>
              </a:spcAft>
              <a:defRPr sz="1000" b="1">
                <a:solidFill>
                  <a:schemeClr val="bg1"/>
                </a:solidFill>
                <a:latin typeface="Arial" charset="0"/>
              </a:defRPr>
            </a:lvl6pPr>
            <a:lvl7pPr marL="2971800" indent="-228600" algn="r" eaLnBrk="0" fontAlgn="base" hangingPunct="0">
              <a:spcBef>
                <a:spcPct val="0"/>
              </a:spcBef>
              <a:spcAft>
                <a:spcPct val="0"/>
              </a:spcAft>
              <a:defRPr sz="1000" b="1">
                <a:solidFill>
                  <a:schemeClr val="bg1"/>
                </a:solidFill>
                <a:latin typeface="Arial" charset="0"/>
              </a:defRPr>
            </a:lvl7pPr>
            <a:lvl8pPr marL="3429000" indent="-228600" algn="r" eaLnBrk="0" fontAlgn="base" hangingPunct="0">
              <a:spcBef>
                <a:spcPct val="0"/>
              </a:spcBef>
              <a:spcAft>
                <a:spcPct val="0"/>
              </a:spcAft>
              <a:defRPr sz="1000" b="1">
                <a:solidFill>
                  <a:schemeClr val="bg1"/>
                </a:solidFill>
                <a:latin typeface="Arial" charset="0"/>
              </a:defRPr>
            </a:lvl8pPr>
            <a:lvl9pPr marL="3886200" indent="-228600" algn="r" eaLnBrk="0" fontAlgn="base" hangingPunct="0">
              <a:spcBef>
                <a:spcPct val="0"/>
              </a:spcBef>
              <a:spcAft>
                <a:spcPct val="0"/>
              </a:spcAft>
              <a:defRPr sz="1000" b="1">
                <a:solidFill>
                  <a:schemeClr val="bg1"/>
                </a:solidFill>
                <a:latin typeface="Arial" charset="0"/>
              </a:defRPr>
            </a:lvl9pPr>
          </a:lstStyle>
          <a:p>
            <a:pPr algn="r" eaLnBrk="1" hangingPunct="1">
              <a:defRPr/>
            </a:pPr>
            <a:endParaRPr lang="en-US" altLang="en-US" smtClean="0">
              <a:solidFill>
                <a:srgbClr val="FFFFFF"/>
              </a:solidFill>
            </a:endParaRPr>
          </a:p>
        </p:txBody>
      </p:sp>
      <p:sp>
        <p:nvSpPr>
          <p:cNvPr id="1037" name="Oval 29"/>
          <p:cNvSpPr>
            <a:spLocks noChangeArrowheads="1"/>
          </p:cNvSpPr>
          <p:nvPr userDrawn="1"/>
        </p:nvSpPr>
        <p:spPr bwMode="auto">
          <a:xfrm>
            <a:off x="5997575" y="6159500"/>
            <a:ext cx="65088" cy="65088"/>
          </a:xfrm>
          <a:prstGeom prst="ellipse">
            <a:avLst/>
          </a:prstGeom>
          <a:solidFill>
            <a:srgbClr val="BDD2F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algn="r" eaLnBrk="0" fontAlgn="base" hangingPunct="0">
              <a:spcBef>
                <a:spcPct val="0"/>
              </a:spcBef>
              <a:spcAft>
                <a:spcPct val="0"/>
              </a:spcAft>
              <a:defRPr sz="1000" b="1">
                <a:solidFill>
                  <a:schemeClr val="bg1"/>
                </a:solidFill>
                <a:latin typeface="Arial" charset="0"/>
              </a:defRPr>
            </a:lvl6pPr>
            <a:lvl7pPr marL="2971800" indent="-228600" algn="r" eaLnBrk="0" fontAlgn="base" hangingPunct="0">
              <a:spcBef>
                <a:spcPct val="0"/>
              </a:spcBef>
              <a:spcAft>
                <a:spcPct val="0"/>
              </a:spcAft>
              <a:defRPr sz="1000" b="1">
                <a:solidFill>
                  <a:schemeClr val="bg1"/>
                </a:solidFill>
                <a:latin typeface="Arial" charset="0"/>
              </a:defRPr>
            </a:lvl7pPr>
            <a:lvl8pPr marL="3429000" indent="-228600" algn="r" eaLnBrk="0" fontAlgn="base" hangingPunct="0">
              <a:spcBef>
                <a:spcPct val="0"/>
              </a:spcBef>
              <a:spcAft>
                <a:spcPct val="0"/>
              </a:spcAft>
              <a:defRPr sz="1000" b="1">
                <a:solidFill>
                  <a:schemeClr val="bg1"/>
                </a:solidFill>
                <a:latin typeface="Arial" charset="0"/>
              </a:defRPr>
            </a:lvl8pPr>
            <a:lvl9pPr marL="3886200" indent="-228600" algn="r" eaLnBrk="0" fontAlgn="base" hangingPunct="0">
              <a:spcBef>
                <a:spcPct val="0"/>
              </a:spcBef>
              <a:spcAft>
                <a:spcPct val="0"/>
              </a:spcAft>
              <a:defRPr sz="1000" b="1">
                <a:solidFill>
                  <a:schemeClr val="bg1"/>
                </a:solidFill>
                <a:latin typeface="Arial" charset="0"/>
              </a:defRPr>
            </a:lvl9pPr>
          </a:lstStyle>
          <a:p>
            <a:pPr algn="r" eaLnBrk="1" hangingPunct="1">
              <a:defRPr/>
            </a:pPr>
            <a:endParaRPr lang="en-US" altLang="en-US" smtClean="0">
              <a:solidFill>
                <a:srgbClr val="FFFFFF"/>
              </a:solidFill>
            </a:endParaRPr>
          </a:p>
        </p:txBody>
      </p:sp>
      <p:sp>
        <p:nvSpPr>
          <p:cNvPr id="1038" name="Oval 30"/>
          <p:cNvSpPr>
            <a:spLocks noChangeArrowheads="1"/>
          </p:cNvSpPr>
          <p:nvPr userDrawn="1"/>
        </p:nvSpPr>
        <p:spPr bwMode="auto">
          <a:xfrm>
            <a:off x="6757988" y="6159500"/>
            <a:ext cx="65087" cy="65088"/>
          </a:xfrm>
          <a:prstGeom prst="ellipse">
            <a:avLst/>
          </a:prstGeom>
          <a:solidFill>
            <a:srgbClr val="BDD2F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algn="r" eaLnBrk="0" fontAlgn="base" hangingPunct="0">
              <a:spcBef>
                <a:spcPct val="0"/>
              </a:spcBef>
              <a:spcAft>
                <a:spcPct val="0"/>
              </a:spcAft>
              <a:defRPr sz="1000" b="1">
                <a:solidFill>
                  <a:schemeClr val="bg1"/>
                </a:solidFill>
                <a:latin typeface="Arial" charset="0"/>
              </a:defRPr>
            </a:lvl6pPr>
            <a:lvl7pPr marL="2971800" indent="-228600" algn="r" eaLnBrk="0" fontAlgn="base" hangingPunct="0">
              <a:spcBef>
                <a:spcPct val="0"/>
              </a:spcBef>
              <a:spcAft>
                <a:spcPct val="0"/>
              </a:spcAft>
              <a:defRPr sz="1000" b="1">
                <a:solidFill>
                  <a:schemeClr val="bg1"/>
                </a:solidFill>
                <a:latin typeface="Arial" charset="0"/>
              </a:defRPr>
            </a:lvl7pPr>
            <a:lvl8pPr marL="3429000" indent="-228600" algn="r" eaLnBrk="0" fontAlgn="base" hangingPunct="0">
              <a:spcBef>
                <a:spcPct val="0"/>
              </a:spcBef>
              <a:spcAft>
                <a:spcPct val="0"/>
              </a:spcAft>
              <a:defRPr sz="1000" b="1">
                <a:solidFill>
                  <a:schemeClr val="bg1"/>
                </a:solidFill>
                <a:latin typeface="Arial" charset="0"/>
              </a:defRPr>
            </a:lvl8pPr>
            <a:lvl9pPr marL="3886200" indent="-228600" algn="r" eaLnBrk="0" fontAlgn="base" hangingPunct="0">
              <a:spcBef>
                <a:spcPct val="0"/>
              </a:spcBef>
              <a:spcAft>
                <a:spcPct val="0"/>
              </a:spcAft>
              <a:defRPr sz="1000" b="1">
                <a:solidFill>
                  <a:schemeClr val="bg1"/>
                </a:solidFill>
                <a:latin typeface="Arial" charset="0"/>
              </a:defRPr>
            </a:lvl9pPr>
          </a:lstStyle>
          <a:p>
            <a:pPr algn="r" eaLnBrk="1" hangingPunct="1">
              <a:defRPr/>
            </a:pPr>
            <a:endParaRPr lang="en-US" altLang="en-US" smtClean="0">
              <a:solidFill>
                <a:srgbClr val="FFFFFF"/>
              </a:solidFill>
            </a:endParaRPr>
          </a:p>
        </p:txBody>
      </p:sp>
      <p:sp>
        <p:nvSpPr>
          <p:cNvPr id="1039" name="Oval 31"/>
          <p:cNvSpPr>
            <a:spLocks noChangeArrowheads="1"/>
          </p:cNvSpPr>
          <p:nvPr userDrawn="1"/>
        </p:nvSpPr>
        <p:spPr bwMode="auto">
          <a:xfrm>
            <a:off x="7518400" y="6159500"/>
            <a:ext cx="65088" cy="65088"/>
          </a:xfrm>
          <a:prstGeom prst="ellipse">
            <a:avLst/>
          </a:prstGeom>
          <a:solidFill>
            <a:srgbClr val="BDD2F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algn="r" eaLnBrk="0" fontAlgn="base" hangingPunct="0">
              <a:spcBef>
                <a:spcPct val="0"/>
              </a:spcBef>
              <a:spcAft>
                <a:spcPct val="0"/>
              </a:spcAft>
              <a:defRPr sz="1000" b="1">
                <a:solidFill>
                  <a:schemeClr val="bg1"/>
                </a:solidFill>
                <a:latin typeface="Arial" charset="0"/>
              </a:defRPr>
            </a:lvl6pPr>
            <a:lvl7pPr marL="2971800" indent="-228600" algn="r" eaLnBrk="0" fontAlgn="base" hangingPunct="0">
              <a:spcBef>
                <a:spcPct val="0"/>
              </a:spcBef>
              <a:spcAft>
                <a:spcPct val="0"/>
              </a:spcAft>
              <a:defRPr sz="1000" b="1">
                <a:solidFill>
                  <a:schemeClr val="bg1"/>
                </a:solidFill>
                <a:latin typeface="Arial" charset="0"/>
              </a:defRPr>
            </a:lvl7pPr>
            <a:lvl8pPr marL="3429000" indent="-228600" algn="r" eaLnBrk="0" fontAlgn="base" hangingPunct="0">
              <a:spcBef>
                <a:spcPct val="0"/>
              </a:spcBef>
              <a:spcAft>
                <a:spcPct val="0"/>
              </a:spcAft>
              <a:defRPr sz="1000" b="1">
                <a:solidFill>
                  <a:schemeClr val="bg1"/>
                </a:solidFill>
                <a:latin typeface="Arial" charset="0"/>
              </a:defRPr>
            </a:lvl8pPr>
            <a:lvl9pPr marL="3886200" indent="-228600" algn="r" eaLnBrk="0" fontAlgn="base" hangingPunct="0">
              <a:spcBef>
                <a:spcPct val="0"/>
              </a:spcBef>
              <a:spcAft>
                <a:spcPct val="0"/>
              </a:spcAft>
              <a:defRPr sz="1000" b="1">
                <a:solidFill>
                  <a:schemeClr val="bg1"/>
                </a:solidFill>
                <a:latin typeface="Arial" charset="0"/>
              </a:defRPr>
            </a:lvl9pPr>
          </a:lstStyle>
          <a:p>
            <a:pPr algn="r" eaLnBrk="1" hangingPunct="1">
              <a:defRPr/>
            </a:pPr>
            <a:endParaRPr lang="en-US" altLang="en-US" smtClean="0">
              <a:solidFill>
                <a:srgbClr val="FFFFFF"/>
              </a:solidFill>
            </a:endParaRPr>
          </a:p>
        </p:txBody>
      </p:sp>
      <p:sp>
        <p:nvSpPr>
          <p:cNvPr id="1040" name="Oval 32"/>
          <p:cNvSpPr>
            <a:spLocks noChangeArrowheads="1"/>
          </p:cNvSpPr>
          <p:nvPr userDrawn="1"/>
        </p:nvSpPr>
        <p:spPr bwMode="auto">
          <a:xfrm>
            <a:off x="8280400" y="6159500"/>
            <a:ext cx="65088" cy="65088"/>
          </a:xfrm>
          <a:prstGeom prst="ellipse">
            <a:avLst/>
          </a:prstGeom>
          <a:solidFill>
            <a:srgbClr val="BDD2F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1000" b="1">
                <a:solidFill>
                  <a:schemeClr val="bg1"/>
                </a:solidFill>
                <a:latin typeface="Arial" charset="0"/>
              </a:defRPr>
            </a:lvl1pPr>
            <a:lvl2pPr marL="742950" indent="-285750" eaLnBrk="0" hangingPunct="0">
              <a:defRPr sz="1000" b="1">
                <a:solidFill>
                  <a:schemeClr val="bg1"/>
                </a:solidFill>
                <a:latin typeface="Arial" charset="0"/>
              </a:defRPr>
            </a:lvl2pPr>
            <a:lvl3pPr marL="1143000" indent="-228600" eaLnBrk="0" hangingPunct="0">
              <a:defRPr sz="1000" b="1">
                <a:solidFill>
                  <a:schemeClr val="bg1"/>
                </a:solidFill>
                <a:latin typeface="Arial" charset="0"/>
              </a:defRPr>
            </a:lvl3pPr>
            <a:lvl4pPr marL="1600200" indent="-228600" eaLnBrk="0" hangingPunct="0">
              <a:defRPr sz="1000" b="1">
                <a:solidFill>
                  <a:schemeClr val="bg1"/>
                </a:solidFill>
                <a:latin typeface="Arial" charset="0"/>
              </a:defRPr>
            </a:lvl4pPr>
            <a:lvl5pPr marL="2057400" indent="-228600" eaLnBrk="0" hangingPunct="0">
              <a:defRPr sz="1000" b="1">
                <a:solidFill>
                  <a:schemeClr val="bg1"/>
                </a:solidFill>
                <a:latin typeface="Arial" charset="0"/>
              </a:defRPr>
            </a:lvl5pPr>
            <a:lvl6pPr marL="2514600" indent="-228600" algn="r" eaLnBrk="0" fontAlgn="base" hangingPunct="0">
              <a:spcBef>
                <a:spcPct val="0"/>
              </a:spcBef>
              <a:spcAft>
                <a:spcPct val="0"/>
              </a:spcAft>
              <a:defRPr sz="1000" b="1">
                <a:solidFill>
                  <a:schemeClr val="bg1"/>
                </a:solidFill>
                <a:latin typeface="Arial" charset="0"/>
              </a:defRPr>
            </a:lvl6pPr>
            <a:lvl7pPr marL="2971800" indent="-228600" algn="r" eaLnBrk="0" fontAlgn="base" hangingPunct="0">
              <a:spcBef>
                <a:spcPct val="0"/>
              </a:spcBef>
              <a:spcAft>
                <a:spcPct val="0"/>
              </a:spcAft>
              <a:defRPr sz="1000" b="1">
                <a:solidFill>
                  <a:schemeClr val="bg1"/>
                </a:solidFill>
                <a:latin typeface="Arial" charset="0"/>
              </a:defRPr>
            </a:lvl7pPr>
            <a:lvl8pPr marL="3429000" indent="-228600" algn="r" eaLnBrk="0" fontAlgn="base" hangingPunct="0">
              <a:spcBef>
                <a:spcPct val="0"/>
              </a:spcBef>
              <a:spcAft>
                <a:spcPct val="0"/>
              </a:spcAft>
              <a:defRPr sz="1000" b="1">
                <a:solidFill>
                  <a:schemeClr val="bg1"/>
                </a:solidFill>
                <a:latin typeface="Arial" charset="0"/>
              </a:defRPr>
            </a:lvl8pPr>
            <a:lvl9pPr marL="3886200" indent="-228600" algn="r" eaLnBrk="0" fontAlgn="base" hangingPunct="0">
              <a:spcBef>
                <a:spcPct val="0"/>
              </a:spcBef>
              <a:spcAft>
                <a:spcPct val="0"/>
              </a:spcAft>
              <a:defRPr sz="1000" b="1">
                <a:solidFill>
                  <a:schemeClr val="bg1"/>
                </a:solidFill>
                <a:latin typeface="Arial" charset="0"/>
              </a:defRPr>
            </a:lvl9pPr>
          </a:lstStyle>
          <a:p>
            <a:pPr algn="r" eaLnBrk="1" hangingPunct="1">
              <a:defRPr/>
            </a:pPr>
            <a:endParaRPr lang="en-US" altLang="en-US" smtClean="0">
              <a:solidFill>
                <a:srgbClr val="FFFFFF"/>
              </a:solidFill>
            </a:endParaRPr>
          </a:p>
        </p:txBody>
      </p:sp>
    </p:spTree>
    <p:extLst>
      <p:ext uri="{BB962C8B-B14F-4D97-AF65-F5344CB8AC3E}">
        <p14:creationId xmlns:p14="http://schemas.microsoft.com/office/powerpoint/2010/main" val="47972627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a:solidFill>
            <a:schemeClr val="tx1"/>
          </a:solidFill>
          <a:latin typeface="+mn-lt"/>
        </a:defRPr>
      </a:lvl2pPr>
      <a:lvl3pPr marL="1143000" indent="-228600" algn="l" rtl="0" eaLnBrk="0" fontAlgn="base" hangingPunct="0">
        <a:spcBef>
          <a:spcPct val="20000"/>
        </a:spcBef>
        <a:spcAft>
          <a:spcPct val="0"/>
        </a:spcAft>
        <a:buClr>
          <a:srgbClr val="B4CCE2"/>
        </a:buClr>
        <a:buChar char="•"/>
        <a:defRPr>
          <a:solidFill>
            <a:schemeClr val="tx1"/>
          </a:solidFill>
          <a:latin typeface="+mn-lt"/>
        </a:defRPr>
      </a:lvl3pPr>
      <a:lvl4pPr marL="1600200" indent="-228600" algn="l" rtl="0" eaLnBrk="0" fontAlgn="base" hangingPunct="0">
        <a:spcBef>
          <a:spcPct val="20000"/>
        </a:spcBef>
        <a:spcAft>
          <a:spcPct val="0"/>
        </a:spcAft>
        <a:buClr>
          <a:srgbClr val="B4CCE2"/>
        </a:buClr>
        <a:buChar char="–"/>
        <a:defRPr sz="1600">
          <a:solidFill>
            <a:schemeClr val="tx1"/>
          </a:solidFill>
          <a:latin typeface="+mn-lt"/>
        </a:defRPr>
      </a:lvl4pPr>
      <a:lvl5pPr marL="2057400" indent="-228600" algn="l" rtl="0" eaLnBrk="0" fontAlgn="base" hangingPunct="0">
        <a:spcBef>
          <a:spcPct val="20000"/>
        </a:spcBef>
        <a:spcAft>
          <a:spcPct val="0"/>
        </a:spcAft>
        <a:buClr>
          <a:srgbClr val="B4CCE2"/>
        </a:buClr>
        <a:buChar char="»"/>
        <a:defRPr sz="1600">
          <a:solidFill>
            <a:schemeClr val="tx1"/>
          </a:solidFill>
          <a:latin typeface="+mn-lt"/>
        </a:defRPr>
      </a:lvl5pPr>
      <a:lvl6pPr marL="2514600" indent="-228600" algn="l" rtl="0" fontAlgn="base">
        <a:spcBef>
          <a:spcPct val="20000"/>
        </a:spcBef>
        <a:spcAft>
          <a:spcPct val="0"/>
        </a:spcAft>
        <a:buClr>
          <a:srgbClr val="B4CCE2"/>
        </a:buClr>
        <a:buChar char="»"/>
        <a:defRPr sz="1600">
          <a:solidFill>
            <a:schemeClr val="tx1"/>
          </a:solidFill>
          <a:latin typeface="+mn-lt"/>
        </a:defRPr>
      </a:lvl6pPr>
      <a:lvl7pPr marL="2971800" indent="-228600" algn="l" rtl="0" fontAlgn="base">
        <a:spcBef>
          <a:spcPct val="20000"/>
        </a:spcBef>
        <a:spcAft>
          <a:spcPct val="0"/>
        </a:spcAft>
        <a:buClr>
          <a:srgbClr val="B4CCE2"/>
        </a:buClr>
        <a:buChar char="»"/>
        <a:defRPr sz="1600">
          <a:solidFill>
            <a:schemeClr val="tx1"/>
          </a:solidFill>
          <a:latin typeface="+mn-lt"/>
        </a:defRPr>
      </a:lvl7pPr>
      <a:lvl8pPr marL="3429000" indent="-228600" algn="l" rtl="0" fontAlgn="base">
        <a:spcBef>
          <a:spcPct val="20000"/>
        </a:spcBef>
        <a:spcAft>
          <a:spcPct val="0"/>
        </a:spcAft>
        <a:buClr>
          <a:srgbClr val="B4CCE2"/>
        </a:buClr>
        <a:buChar char="»"/>
        <a:defRPr sz="1600">
          <a:solidFill>
            <a:schemeClr val="tx1"/>
          </a:solidFill>
          <a:latin typeface="+mn-lt"/>
        </a:defRPr>
      </a:lvl8pPr>
      <a:lvl9pPr marL="3886200" indent="-228600" algn="l" rtl="0" fontAlgn="base">
        <a:spcBef>
          <a:spcPct val="20000"/>
        </a:spcBef>
        <a:spcAft>
          <a:spcPct val="0"/>
        </a:spcAft>
        <a:buClr>
          <a:srgbClr val="B4CCE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943282968"/>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775987420"/>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284710352"/>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282451091"/>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960772022"/>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59176710"/>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968560617"/>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38669857"/>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fontAlgn="auto">
              <a:spcBef>
                <a:spcPts val="0"/>
              </a:spcBef>
              <a:spcAft>
                <a:spcPts val="0"/>
              </a:spcAft>
            </a:pPr>
            <a:fld id="{C19177A9-53E0-314F-B4AC-10AFD41A79BD}" type="datetimeFigureOut">
              <a:rPr lang="en-US" smtClean="0">
                <a:solidFill>
                  <a:prstClr val="black">
                    <a:lumMod val="65000"/>
                    <a:lumOff val="35000"/>
                  </a:prstClr>
                </a:solidFill>
                <a:latin typeface="Rockwell"/>
                <a:cs typeface="+mn-cs"/>
              </a:rPr>
              <a:pPr defTabSz="457200" fontAlgn="auto">
                <a:spcBef>
                  <a:spcPts val="0"/>
                </a:spcBef>
                <a:spcAft>
                  <a:spcPts val="0"/>
                </a:spcAft>
              </a:pPr>
              <a:t>11/14/2016</a:t>
            </a:fld>
            <a:endParaRPr lang="en-US" dirty="0">
              <a:solidFill>
                <a:prstClr val="black">
                  <a:lumMod val="65000"/>
                  <a:lumOff val="35000"/>
                </a:prstClr>
              </a:solidFill>
              <a:latin typeface="Rockwell"/>
              <a:cs typeface="+mn-cs"/>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fontAlgn="auto">
              <a:spcBef>
                <a:spcPts val="0"/>
              </a:spcBef>
              <a:spcAft>
                <a:spcPts val="0"/>
              </a:spcAft>
            </a:pPr>
            <a:endParaRPr lang="en-US" dirty="0">
              <a:solidFill>
                <a:prstClr val="black">
                  <a:lumMod val="65000"/>
                  <a:lumOff val="35000"/>
                </a:prstClr>
              </a:solidFill>
              <a:latin typeface="Rockwell"/>
              <a:cs typeface="+mn-cs"/>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defTabSz="457200" fontAlgn="auto">
              <a:spcBef>
                <a:spcPts val="0"/>
              </a:spcBef>
              <a:spcAft>
                <a:spcPts val="0"/>
              </a:spcAft>
            </a:pPr>
            <a:fld id="{CF703A7F-48C5-CE4A-8231-460F79F2ED21}" type="slidenum">
              <a:rPr lang="en-US" smtClean="0">
                <a:solidFill>
                  <a:prstClr val="white"/>
                </a:solidFill>
                <a:latin typeface="Rockwell"/>
                <a:cs typeface="+mn-cs"/>
              </a:rPr>
              <a:pPr defTabSz="457200" fontAlgn="auto">
                <a:spcBef>
                  <a:spcPts val="0"/>
                </a:spcBef>
                <a:spcAft>
                  <a:spcPts val="0"/>
                </a:spcAft>
              </a:pPr>
              <a:t>‹#›</a:t>
            </a:fld>
            <a:endParaRPr lang="en-US" dirty="0">
              <a:solidFill>
                <a:prstClr val="white"/>
              </a:solidFill>
              <a:latin typeface="Rockwell"/>
              <a:cs typeface="+mn-cs"/>
            </a:endParaRPr>
          </a:p>
        </p:txBody>
      </p:sp>
    </p:spTree>
    <p:extLst>
      <p:ext uri="{BB962C8B-B14F-4D97-AF65-F5344CB8AC3E}">
        <p14:creationId xmlns:p14="http://schemas.microsoft.com/office/powerpoint/2010/main" val="2089391924"/>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 id="2147484214" r:id="rId17"/>
    <p:sldLayoutId id="2147484215" r:id="rId18"/>
    <p:sldLayoutId id="2147484216" r:id="rId19"/>
    <p:sldLayoutId id="2147484217"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fontAlgn="auto">
              <a:spcBef>
                <a:spcPts val="0"/>
              </a:spcBef>
              <a:spcAft>
                <a:spcPts val="0"/>
              </a:spcAft>
            </a:pPr>
            <a:fld id="{C19177A9-53E0-314F-B4AC-10AFD41A79BD}" type="datetimeFigureOut">
              <a:rPr lang="en-US" smtClean="0">
                <a:solidFill>
                  <a:prstClr val="black">
                    <a:lumMod val="65000"/>
                    <a:lumOff val="35000"/>
                  </a:prstClr>
                </a:solidFill>
                <a:latin typeface="Rockwell"/>
                <a:cs typeface="+mn-cs"/>
              </a:rPr>
              <a:pPr defTabSz="457200" fontAlgn="auto">
                <a:spcBef>
                  <a:spcPts val="0"/>
                </a:spcBef>
                <a:spcAft>
                  <a:spcPts val="0"/>
                </a:spcAft>
              </a:pPr>
              <a:t>11/14/2016</a:t>
            </a:fld>
            <a:endParaRPr lang="en-US" dirty="0">
              <a:solidFill>
                <a:prstClr val="black">
                  <a:lumMod val="65000"/>
                  <a:lumOff val="35000"/>
                </a:prstClr>
              </a:solidFill>
              <a:latin typeface="Rockwell"/>
              <a:cs typeface="+mn-cs"/>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fontAlgn="auto">
              <a:spcBef>
                <a:spcPts val="0"/>
              </a:spcBef>
              <a:spcAft>
                <a:spcPts val="0"/>
              </a:spcAft>
            </a:pPr>
            <a:endParaRPr lang="en-US" dirty="0">
              <a:solidFill>
                <a:prstClr val="black">
                  <a:lumMod val="65000"/>
                  <a:lumOff val="35000"/>
                </a:prstClr>
              </a:solidFill>
              <a:latin typeface="Rockwell"/>
              <a:cs typeface="+mn-cs"/>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defTabSz="457200" fontAlgn="auto">
              <a:spcBef>
                <a:spcPts val="0"/>
              </a:spcBef>
              <a:spcAft>
                <a:spcPts val="0"/>
              </a:spcAft>
            </a:pPr>
            <a:fld id="{CF703A7F-48C5-CE4A-8231-460F79F2ED21}" type="slidenum">
              <a:rPr lang="en-US" smtClean="0">
                <a:solidFill>
                  <a:prstClr val="white"/>
                </a:solidFill>
                <a:latin typeface="Rockwell"/>
                <a:cs typeface="+mn-cs"/>
              </a:rPr>
              <a:pPr defTabSz="457200" fontAlgn="auto">
                <a:spcBef>
                  <a:spcPts val="0"/>
                </a:spcBef>
                <a:spcAft>
                  <a:spcPts val="0"/>
                </a:spcAft>
              </a:pPr>
              <a:t>‹#›</a:t>
            </a:fld>
            <a:endParaRPr lang="en-US" dirty="0">
              <a:solidFill>
                <a:prstClr val="white"/>
              </a:solidFill>
              <a:latin typeface="Rockwell"/>
              <a:cs typeface="+mn-cs"/>
            </a:endParaRPr>
          </a:p>
        </p:txBody>
      </p:sp>
    </p:spTree>
    <p:extLst>
      <p:ext uri="{BB962C8B-B14F-4D97-AF65-F5344CB8AC3E}">
        <p14:creationId xmlns:p14="http://schemas.microsoft.com/office/powerpoint/2010/main" val="4221989217"/>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 id="2147484231" r:id="rId13"/>
    <p:sldLayoutId id="2147484232" r:id="rId14"/>
    <p:sldLayoutId id="2147484233" r:id="rId15"/>
    <p:sldLayoutId id="2147484234" r:id="rId16"/>
    <p:sldLayoutId id="2147484235" r:id="rId17"/>
    <p:sldLayoutId id="2147484236" r:id="rId18"/>
    <p:sldLayoutId id="2147484237" r:id="rId19"/>
    <p:sldLayoutId id="2147484238"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028"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cs typeface="Arial" charset="0"/>
              </a:defRPr>
            </a:lvl1pPr>
          </a:lstStyle>
          <a:p>
            <a:pPr>
              <a:defRPr/>
            </a:pPr>
            <a:fld id="{D34522A7-99D1-4A61-9340-0C92042D1016}" type="datetimeFigureOut">
              <a:rPr lang="en-US">
                <a:solidFill>
                  <a:srgbClr val="696464"/>
                </a:solidFill>
              </a:rPr>
              <a:pPr>
                <a:defRPr/>
              </a:pPr>
              <a:t>11/14/2016</a:t>
            </a:fld>
            <a:endParaRPr lang="en-US">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cs typeface="Arial" charset="0"/>
              </a:defRPr>
            </a:lvl1pPr>
          </a:lstStyle>
          <a:p>
            <a:pPr>
              <a:defRPr/>
            </a:pPr>
            <a:endParaRPr lang="en-US">
              <a:solidFill>
                <a:srgbClr val="696464"/>
              </a:solidFill>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8FEBF70D-F051-4918-B7F3-D1C66B853564}" type="slidenum">
              <a:rPr lang="en-US"/>
              <a:pPr>
                <a:defRPr/>
              </a:pPr>
              <a:t>‹#›</a:t>
            </a:fld>
            <a:endParaRPr lang="en-US"/>
          </a:p>
        </p:txBody>
      </p:sp>
    </p:spTree>
    <p:extLst>
      <p:ext uri="{BB962C8B-B14F-4D97-AF65-F5344CB8AC3E}">
        <p14:creationId xmlns:p14="http://schemas.microsoft.com/office/powerpoint/2010/main" val="362244461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fontAlgn="auto">
              <a:spcBef>
                <a:spcPts val="0"/>
              </a:spcBef>
              <a:spcAft>
                <a:spcPts val="0"/>
              </a:spcAft>
            </a:pPr>
            <a:fld id="{C19177A9-53E0-314F-B4AC-10AFD41A79BD}" type="datetimeFigureOut">
              <a:rPr lang="en-US" smtClean="0">
                <a:solidFill>
                  <a:prstClr val="black">
                    <a:lumMod val="65000"/>
                    <a:lumOff val="35000"/>
                  </a:prstClr>
                </a:solidFill>
                <a:latin typeface="Rockwell"/>
                <a:cs typeface="+mn-cs"/>
              </a:rPr>
              <a:pPr defTabSz="457200" fontAlgn="auto">
                <a:spcBef>
                  <a:spcPts val="0"/>
                </a:spcBef>
                <a:spcAft>
                  <a:spcPts val="0"/>
                </a:spcAft>
              </a:pPr>
              <a:t>11/14/2016</a:t>
            </a:fld>
            <a:endParaRPr lang="en-US" dirty="0">
              <a:solidFill>
                <a:prstClr val="black">
                  <a:lumMod val="65000"/>
                  <a:lumOff val="35000"/>
                </a:prstClr>
              </a:solidFill>
              <a:latin typeface="Rockwell"/>
              <a:cs typeface="+mn-cs"/>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fontAlgn="auto">
              <a:spcBef>
                <a:spcPts val="0"/>
              </a:spcBef>
              <a:spcAft>
                <a:spcPts val="0"/>
              </a:spcAft>
            </a:pPr>
            <a:endParaRPr lang="en-US" dirty="0">
              <a:solidFill>
                <a:prstClr val="black">
                  <a:lumMod val="65000"/>
                  <a:lumOff val="35000"/>
                </a:prstClr>
              </a:solidFill>
              <a:latin typeface="Rockwell"/>
              <a:cs typeface="+mn-cs"/>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defTabSz="457200" fontAlgn="auto">
              <a:spcBef>
                <a:spcPts val="0"/>
              </a:spcBef>
              <a:spcAft>
                <a:spcPts val="0"/>
              </a:spcAft>
            </a:pPr>
            <a:fld id="{CF703A7F-48C5-CE4A-8231-460F79F2ED21}" type="slidenum">
              <a:rPr lang="en-US" smtClean="0">
                <a:solidFill>
                  <a:prstClr val="white"/>
                </a:solidFill>
                <a:latin typeface="Rockwell"/>
                <a:cs typeface="+mn-cs"/>
              </a:rPr>
              <a:pPr defTabSz="457200" fontAlgn="auto">
                <a:spcBef>
                  <a:spcPts val="0"/>
                </a:spcBef>
                <a:spcAft>
                  <a:spcPts val="0"/>
                </a:spcAft>
              </a:pPr>
              <a:t>‹#›</a:t>
            </a:fld>
            <a:endParaRPr lang="en-US" dirty="0">
              <a:solidFill>
                <a:prstClr val="white"/>
              </a:solidFill>
              <a:latin typeface="Rockwell"/>
              <a:cs typeface="+mn-cs"/>
            </a:endParaRPr>
          </a:p>
        </p:txBody>
      </p:sp>
    </p:spTree>
    <p:extLst>
      <p:ext uri="{BB962C8B-B14F-4D97-AF65-F5344CB8AC3E}">
        <p14:creationId xmlns:p14="http://schemas.microsoft.com/office/powerpoint/2010/main" val="2728679889"/>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 id="2147484251" r:id="rId12"/>
    <p:sldLayoutId id="2147484252" r:id="rId13"/>
    <p:sldLayoutId id="2147484253" r:id="rId14"/>
    <p:sldLayoutId id="2147484254" r:id="rId15"/>
    <p:sldLayoutId id="2147484255" r:id="rId16"/>
    <p:sldLayoutId id="2147484256" r:id="rId17"/>
    <p:sldLayoutId id="2147484257" r:id="rId18"/>
    <p:sldLayoutId id="2147484258" r:id="rId19"/>
    <p:sldLayoutId id="2147484259"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fontAlgn="auto">
              <a:spcBef>
                <a:spcPts val="0"/>
              </a:spcBef>
              <a:spcAft>
                <a:spcPts val="0"/>
              </a:spcAft>
            </a:pPr>
            <a:fld id="{C19177A9-53E0-314F-B4AC-10AFD41A79BD}" type="datetimeFigureOut">
              <a:rPr lang="en-US" smtClean="0">
                <a:solidFill>
                  <a:prstClr val="black">
                    <a:lumMod val="65000"/>
                    <a:lumOff val="35000"/>
                  </a:prstClr>
                </a:solidFill>
                <a:latin typeface="Rockwell"/>
                <a:cs typeface="+mn-cs"/>
              </a:rPr>
              <a:pPr defTabSz="457200" fontAlgn="auto">
                <a:spcBef>
                  <a:spcPts val="0"/>
                </a:spcBef>
                <a:spcAft>
                  <a:spcPts val="0"/>
                </a:spcAft>
              </a:pPr>
              <a:t>11/14/2016</a:t>
            </a:fld>
            <a:endParaRPr lang="en-US" dirty="0">
              <a:solidFill>
                <a:prstClr val="black">
                  <a:lumMod val="65000"/>
                  <a:lumOff val="35000"/>
                </a:prstClr>
              </a:solidFill>
              <a:latin typeface="Rockwell"/>
              <a:cs typeface="+mn-cs"/>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fontAlgn="auto">
              <a:spcBef>
                <a:spcPts val="0"/>
              </a:spcBef>
              <a:spcAft>
                <a:spcPts val="0"/>
              </a:spcAft>
            </a:pPr>
            <a:endParaRPr lang="en-US" dirty="0">
              <a:solidFill>
                <a:prstClr val="black">
                  <a:lumMod val="65000"/>
                  <a:lumOff val="35000"/>
                </a:prstClr>
              </a:solidFill>
              <a:latin typeface="Rockwell"/>
              <a:cs typeface="+mn-cs"/>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defTabSz="457200" fontAlgn="auto">
              <a:spcBef>
                <a:spcPts val="0"/>
              </a:spcBef>
              <a:spcAft>
                <a:spcPts val="0"/>
              </a:spcAft>
            </a:pPr>
            <a:fld id="{CF703A7F-48C5-CE4A-8231-460F79F2ED21}" type="slidenum">
              <a:rPr lang="en-US" smtClean="0">
                <a:solidFill>
                  <a:prstClr val="white"/>
                </a:solidFill>
                <a:latin typeface="Rockwell"/>
                <a:cs typeface="+mn-cs"/>
              </a:rPr>
              <a:pPr defTabSz="457200" fontAlgn="auto">
                <a:spcBef>
                  <a:spcPts val="0"/>
                </a:spcBef>
                <a:spcAft>
                  <a:spcPts val="0"/>
                </a:spcAft>
              </a:pPr>
              <a:t>‹#›</a:t>
            </a:fld>
            <a:endParaRPr lang="en-US" dirty="0">
              <a:solidFill>
                <a:prstClr val="white"/>
              </a:solidFill>
              <a:latin typeface="Rockwell"/>
              <a:cs typeface="+mn-cs"/>
            </a:endParaRPr>
          </a:p>
        </p:txBody>
      </p:sp>
    </p:spTree>
    <p:extLst>
      <p:ext uri="{BB962C8B-B14F-4D97-AF65-F5344CB8AC3E}">
        <p14:creationId xmlns:p14="http://schemas.microsoft.com/office/powerpoint/2010/main" val="2448482182"/>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 id="2147484274" r:id="rId14"/>
    <p:sldLayoutId id="2147484275" r:id="rId15"/>
    <p:sldLayoutId id="2147484276" r:id="rId16"/>
    <p:sldLayoutId id="2147484277" r:id="rId17"/>
    <p:sldLayoutId id="2147484278" r:id="rId18"/>
    <p:sldLayoutId id="2147484279" r:id="rId19"/>
    <p:sldLayoutId id="21474842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fontAlgn="auto">
              <a:spcBef>
                <a:spcPts val="0"/>
              </a:spcBef>
              <a:spcAft>
                <a:spcPts val="0"/>
              </a:spcAft>
            </a:pPr>
            <a:fld id="{C19177A9-53E0-314F-B4AC-10AFD41A79BD}" type="datetimeFigureOut">
              <a:rPr lang="en-US" smtClean="0">
                <a:solidFill>
                  <a:prstClr val="black">
                    <a:lumMod val="65000"/>
                    <a:lumOff val="35000"/>
                  </a:prstClr>
                </a:solidFill>
                <a:latin typeface="Rockwell"/>
                <a:cs typeface="+mn-cs"/>
              </a:rPr>
              <a:pPr defTabSz="457200" fontAlgn="auto">
                <a:spcBef>
                  <a:spcPts val="0"/>
                </a:spcBef>
                <a:spcAft>
                  <a:spcPts val="0"/>
                </a:spcAft>
              </a:pPr>
              <a:t>11/14/2016</a:t>
            </a:fld>
            <a:endParaRPr lang="en-US" dirty="0">
              <a:solidFill>
                <a:prstClr val="black">
                  <a:lumMod val="65000"/>
                  <a:lumOff val="35000"/>
                </a:prstClr>
              </a:solidFill>
              <a:latin typeface="Rockwell"/>
              <a:cs typeface="+mn-cs"/>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fontAlgn="auto">
              <a:spcBef>
                <a:spcPts val="0"/>
              </a:spcBef>
              <a:spcAft>
                <a:spcPts val="0"/>
              </a:spcAft>
            </a:pPr>
            <a:endParaRPr lang="en-US" dirty="0">
              <a:solidFill>
                <a:prstClr val="black">
                  <a:lumMod val="65000"/>
                  <a:lumOff val="35000"/>
                </a:prstClr>
              </a:solidFill>
              <a:latin typeface="Rockwell"/>
              <a:cs typeface="+mn-cs"/>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defTabSz="457200" fontAlgn="auto">
              <a:spcBef>
                <a:spcPts val="0"/>
              </a:spcBef>
              <a:spcAft>
                <a:spcPts val="0"/>
              </a:spcAft>
            </a:pPr>
            <a:fld id="{CF703A7F-48C5-CE4A-8231-460F79F2ED21}" type="slidenum">
              <a:rPr lang="en-US" smtClean="0">
                <a:solidFill>
                  <a:prstClr val="white"/>
                </a:solidFill>
                <a:latin typeface="Rockwell"/>
                <a:cs typeface="+mn-cs"/>
              </a:rPr>
              <a:pPr defTabSz="457200" fontAlgn="auto">
                <a:spcBef>
                  <a:spcPts val="0"/>
                </a:spcBef>
                <a:spcAft>
                  <a:spcPts val="0"/>
                </a:spcAft>
              </a:pPr>
              <a:t>‹#›</a:t>
            </a:fld>
            <a:endParaRPr lang="en-US" dirty="0">
              <a:solidFill>
                <a:prstClr val="white"/>
              </a:solidFill>
              <a:latin typeface="Rockwell"/>
              <a:cs typeface="+mn-cs"/>
            </a:endParaRPr>
          </a:p>
        </p:txBody>
      </p:sp>
    </p:spTree>
    <p:extLst>
      <p:ext uri="{BB962C8B-B14F-4D97-AF65-F5344CB8AC3E}">
        <p14:creationId xmlns:p14="http://schemas.microsoft.com/office/powerpoint/2010/main" val="1370545382"/>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 id="2147484298" r:id="rId17"/>
    <p:sldLayoutId id="2147484299" r:id="rId18"/>
    <p:sldLayoutId id="2147484300" r:id="rId19"/>
    <p:sldLayoutId id="2147484301"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fontAlgn="auto">
              <a:spcBef>
                <a:spcPts val="0"/>
              </a:spcBef>
              <a:spcAft>
                <a:spcPts val="0"/>
              </a:spcAft>
            </a:pPr>
            <a:fld id="{C19177A9-53E0-314F-B4AC-10AFD41A79BD}" type="datetimeFigureOut">
              <a:rPr lang="en-US" smtClean="0">
                <a:solidFill>
                  <a:prstClr val="black">
                    <a:lumMod val="65000"/>
                    <a:lumOff val="35000"/>
                  </a:prstClr>
                </a:solidFill>
                <a:latin typeface="Rockwell"/>
                <a:cs typeface="+mn-cs"/>
              </a:rPr>
              <a:pPr defTabSz="457200" fontAlgn="auto">
                <a:spcBef>
                  <a:spcPts val="0"/>
                </a:spcBef>
                <a:spcAft>
                  <a:spcPts val="0"/>
                </a:spcAft>
              </a:pPr>
              <a:t>11/14/2016</a:t>
            </a:fld>
            <a:endParaRPr lang="en-US" dirty="0">
              <a:solidFill>
                <a:prstClr val="black">
                  <a:lumMod val="65000"/>
                  <a:lumOff val="35000"/>
                </a:prstClr>
              </a:solidFill>
              <a:latin typeface="Rockwell"/>
              <a:cs typeface="+mn-cs"/>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fontAlgn="auto">
              <a:spcBef>
                <a:spcPts val="0"/>
              </a:spcBef>
              <a:spcAft>
                <a:spcPts val="0"/>
              </a:spcAft>
            </a:pPr>
            <a:endParaRPr lang="en-US" dirty="0">
              <a:solidFill>
                <a:prstClr val="black">
                  <a:lumMod val="65000"/>
                  <a:lumOff val="35000"/>
                </a:prstClr>
              </a:solidFill>
              <a:latin typeface="Rockwell"/>
              <a:cs typeface="+mn-cs"/>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defTabSz="457200" fontAlgn="auto">
              <a:spcBef>
                <a:spcPts val="0"/>
              </a:spcBef>
              <a:spcAft>
                <a:spcPts val="0"/>
              </a:spcAft>
            </a:pPr>
            <a:fld id="{CF703A7F-48C5-CE4A-8231-460F79F2ED21}" type="slidenum">
              <a:rPr lang="en-US" smtClean="0">
                <a:solidFill>
                  <a:prstClr val="white"/>
                </a:solidFill>
                <a:latin typeface="Rockwell"/>
                <a:cs typeface="+mn-cs"/>
              </a:rPr>
              <a:pPr defTabSz="457200" fontAlgn="auto">
                <a:spcBef>
                  <a:spcPts val="0"/>
                </a:spcBef>
                <a:spcAft>
                  <a:spcPts val="0"/>
                </a:spcAft>
              </a:pPr>
              <a:t>‹#›</a:t>
            </a:fld>
            <a:endParaRPr lang="en-US" dirty="0">
              <a:solidFill>
                <a:prstClr val="white"/>
              </a:solidFill>
              <a:latin typeface="Rockwell"/>
              <a:cs typeface="+mn-cs"/>
            </a:endParaRPr>
          </a:p>
        </p:txBody>
      </p:sp>
    </p:spTree>
    <p:extLst>
      <p:ext uri="{BB962C8B-B14F-4D97-AF65-F5344CB8AC3E}">
        <p14:creationId xmlns:p14="http://schemas.microsoft.com/office/powerpoint/2010/main" val="1885665617"/>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 id="2147484320" r:id="rId18"/>
    <p:sldLayoutId id="2147484321" r:id="rId19"/>
    <p:sldLayoutId id="2147484322"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pPr defTabSz="457200" fontAlgn="auto">
              <a:spcBef>
                <a:spcPts val="0"/>
              </a:spcBef>
              <a:spcAft>
                <a:spcPts val="0"/>
              </a:spcAft>
            </a:pPr>
            <a:fld id="{C19177A9-53E0-314F-B4AC-10AFD41A79BD}" type="datetimeFigureOut">
              <a:rPr lang="en-US" smtClean="0">
                <a:solidFill>
                  <a:prstClr val="black">
                    <a:lumMod val="65000"/>
                    <a:lumOff val="35000"/>
                  </a:prstClr>
                </a:solidFill>
                <a:latin typeface="Rockwell"/>
                <a:cs typeface="+mn-cs"/>
              </a:rPr>
              <a:pPr defTabSz="457200" fontAlgn="auto">
                <a:spcBef>
                  <a:spcPts val="0"/>
                </a:spcBef>
                <a:spcAft>
                  <a:spcPts val="0"/>
                </a:spcAft>
              </a:pPr>
              <a:t>11/14/2016</a:t>
            </a:fld>
            <a:endParaRPr lang="en-US" dirty="0">
              <a:solidFill>
                <a:prstClr val="black">
                  <a:lumMod val="65000"/>
                  <a:lumOff val="35000"/>
                </a:prstClr>
              </a:solidFill>
              <a:latin typeface="Rockwell"/>
              <a:cs typeface="+mn-cs"/>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defTabSz="457200" fontAlgn="auto">
              <a:spcBef>
                <a:spcPts val="0"/>
              </a:spcBef>
              <a:spcAft>
                <a:spcPts val="0"/>
              </a:spcAft>
            </a:pPr>
            <a:endParaRPr lang="en-US" dirty="0">
              <a:solidFill>
                <a:prstClr val="black">
                  <a:lumMod val="65000"/>
                  <a:lumOff val="35000"/>
                </a:prstClr>
              </a:solidFill>
              <a:latin typeface="Rockwell"/>
              <a:cs typeface="+mn-cs"/>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pPr defTabSz="457200" fontAlgn="auto">
              <a:spcBef>
                <a:spcPts val="0"/>
              </a:spcBef>
              <a:spcAft>
                <a:spcPts val="0"/>
              </a:spcAft>
            </a:pPr>
            <a:fld id="{CF703A7F-48C5-CE4A-8231-460F79F2ED21}" type="slidenum">
              <a:rPr lang="en-US" smtClean="0">
                <a:solidFill>
                  <a:prstClr val="white"/>
                </a:solidFill>
                <a:latin typeface="Rockwell"/>
                <a:cs typeface="+mn-cs"/>
              </a:rPr>
              <a:pPr defTabSz="457200" fontAlgn="auto">
                <a:spcBef>
                  <a:spcPts val="0"/>
                </a:spcBef>
                <a:spcAft>
                  <a:spcPts val="0"/>
                </a:spcAft>
              </a:pPr>
              <a:t>‹#›</a:t>
            </a:fld>
            <a:endParaRPr lang="en-US" dirty="0">
              <a:solidFill>
                <a:prstClr val="white"/>
              </a:solidFill>
              <a:latin typeface="Rockwell"/>
              <a:cs typeface="+mn-cs"/>
            </a:endParaRPr>
          </a:p>
        </p:txBody>
      </p:sp>
    </p:spTree>
    <p:extLst>
      <p:ext uri="{BB962C8B-B14F-4D97-AF65-F5344CB8AC3E}">
        <p14:creationId xmlns:p14="http://schemas.microsoft.com/office/powerpoint/2010/main" val="4207461124"/>
      </p:ext>
    </p:extLst>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 id="2147484336" r:id="rId13"/>
    <p:sldLayoutId id="2147484337" r:id="rId14"/>
    <p:sldLayoutId id="2147484338" r:id="rId15"/>
    <p:sldLayoutId id="2147484339" r:id="rId16"/>
    <p:sldLayoutId id="2147484340" r:id="rId17"/>
    <p:sldLayoutId id="2147484341" r:id="rId18"/>
    <p:sldLayoutId id="2147484342" r:id="rId19"/>
    <p:sldLayoutId id="2147484343"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2113BE4A-8F61-49CB-AD88-68BCE9EE1A9E}" type="datetimeFigureOut">
              <a:rPr lang="en-US" smtClean="0">
                <a:solidFill>
                  <a:prstClr val="black">
                    <a:tint val="75000"/>
                  </a:prstClr>
                </a:solidFill>
                <a:latin typeface="Calibri" panose="020F0502020204030204"/>
                <a:cs typeface="+mn-cs"/>
              </a:rPr>
              <a:pPr fontAlgn="auto">
                <a:spcBef>
                  <a:spcPts val="0"/>
                </a:spcBef>
                <a:spcAft>
                  <a:spcPts val="0"/>
                </a:spcAft>
              </a:pPr>
              <a:t>11/14/2016</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58637444-795E-459D-94BA-23968FBE18B8}"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5034117"/>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695545108"/>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42100322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67673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18856922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2A37D6E-6433-4442-B425-DE4A735CA650}" type="datetimeFigureOut">
              <a:rPr lang="en-US" smtClean="0">
                <a:solidFill>
                  <a:prstClr val="black">
                    <a:tint val="75000"/>
                  </a:prstClr>
                </a:solidFill>
                <a:latin typeface="Calibri"/>
                <a:cs typeface="+mn-cs"/>
              </a:rPr>
              <a:pPr defTabSz="457200" fontAlgn="auto">
                <a:spcBef>
                  <a:spcPts val="0"/>
                </a:spcBef>
                <a:spcAft>
                  <a:spcPts val="0"/>
                </a:spcAft>
              </a:pPr>
              <a:t>11/14/2016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576A31D-4AE2-0342-AF2A-45C27778C33A}"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348149437"/>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vecelatln.weebly.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3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5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6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34.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hyperlink" Target="http://www.kvecelatln.weebly.com/" TargetMode="External"/><Relationship Id="rId2" Type="http://schemas.openxmlformats.org/officeDocument/2006/relationships/notesSlide" Target="../notesSlides/notesSlide23.xml"/><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14.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36.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4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58.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69.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80.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91.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0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20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20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0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0.xml"/><Relationship Id="rId1" Type="http://schemas.openxmlformats.org/officeDocument/2006/relationships/slideLayout" Target="../slideLayouts/slideLayout212.xm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1.xml"/><Relationship Id="rId1" Type="http://schemas.openxmlformats.org/officeDocument/2006/relationships/slideLayout" Target="../slideLayouts/slideLayout224.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2.xml"/><Relationship Id="rId1" Type="http://schemas.openxmlformats.org/officeDocument/2006/relationships/slideLayout" Target="../slideLayouts/slideLayout235.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46.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257.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5.xml"/><Relationship Id="rId1" Type="http://schemas.openxmlformats.org/officeDocument/2006/relationships/slideLayout" Target="../slideLayouts/slideLayout268.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279.xml"/></Relationships>
</file>

<file path=ppt/slides/_rels/slide57.xml.rels><?xml version="1.0" encoding="UTF-8" standalone="yes"?>
<Relationships xmlns="http://schemas.openxmlformats.org/package/2006/relationships"><Relationship Id="rId3" Type="http://schemas.openxmlformats.org/officeDocument/2006/relationships/hyperlink" Target="https://www.teachingchannel.org/videos/teaching-the-n-word" TargetMode="External"/><Relationship Id="rId2" Type="http://schemas.openxmlformats.org/officeDocument/2006/relationships/notesSlide" Target="../notesSlides/notesSlide57.xml"/><Relationship Id="rId1" Type="http://schemas.openxmlformats.org/officeDocument/2006/relationships/slideLayout" Target="../slideLayouts/slideLayout290.xml"/><Relationship Id="rId5" Type="http://schemas.openxmlformats.org/officeDocument/2006/relationships/image" Target="../media/image60.png"/><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8.xml"/><Relationship Id="rId1" Type="http://schemas.openxmlformats.org/officeDocument/2006/relationships/slideLayout" Target="../slideLayouts/slideLayout289.xml"/></Relationships>
</file>

<file path=ppt/slides/_rels/slide5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9.xml"/><Relationship Id="rId1" Type="http://schemas.openxmlformats.org/officeDocument/2006/relationships/slideLayout" Target="../slideLayouts/slideLayout29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0.xml"/><Relationship Id="rId1" Type="http://schemas.openxmlformats.org/officeDocument/2006/relationships/slideLayout" Target="../slideLayouts/slideLayout294.xml"/><Relationship Id="rId4" Type="http://schemas.openxmlformats.org/officeDocument/2006/relationships/image" Target="http://jottings.blogspot.com/calvin.jp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294.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294.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294.xml"/><Relationship Id="rId4" Type="http://schemas.openxmlformats.org/officeDocument/2006/relationships/image" Target="../media/image67.png"/></Relationships>
</file>

<file path=ppt/slides/_rels/slide6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4.xml"/><Relationship Id="rId1" Type="http://schemas.openxmlformats.org/officeDocument/2006/relationships/slideLayout" Target="../slideLayouts/slideLayout294.xml"/><Relationship Id="rId4" Type="http://schemas.openxmlformats.org/officeDocument/2006/relationships/image" Target="../media/image67.png"/></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5.xml"/><Relationship Id="rId1" Type="http://schemas.openxmlformats.org/officeDocument/2006/relationships/slideLayout" Target="../slideLayouts/slideLayout294.xml"/></Relationships>
</file>

<file path=ppt/slides/_rels/slide66.xml.rels><?xml version="1.0" encoding="UTF-8" standalone="yes"?>
<Relationships xmlns="http://schemas.openxmlformats.org/package/2006/relationships"><Relationship Id="rId3" Type="http://schemas.openxmlformats.org/officeDocument/2006/relationships/hyperlink" Target="https://www.teachingchannel.org/videos/using-socratic-seminars-in-classroom" TargetMode="External"/><Relationship Id="rId2" Type="http://schemas.openxmlformats.org/officeDocument/2006/relationships/notesSlide" Target="../notesSlides/notesSlide66.xml"/><Relationship Id="rId1" Type="http://schemas.openxmlformats.org/officeDocument/2006/relationships/slideLayout" Target="../slideLayouts/slideLayout290.xml"/><Relationship Id="rId4" Type="http://schemas.openxmlformats.org/officeDocument/2006/relationships/image" Target="../media/image70.png"/></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mailto:carole.mullins@hazard.kyschools.us" TargetMode="External"/><Relationship Id="rId7" Type="http://schemas.openxmlformats.org/officeDocument/2006/relationships/hyperlink" Target="mailto:rachel.holbrook@johnson.kyschools.u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mailto:sonya.slone@floyd.kyschools.us" TargetMode="External"/><Relationship Id="rId5" Type="http://schemas.openxmlformats.org/officeDocument/2006/relationships/hyperlink" Target="mailto:rebecca.king@pikeville.kyschools.us" TargetMode="External"/><Relationship Id="rId4" Type="http://schemas.openxmlformats.org/officeDocument/2006/relationships/hyperlink" Target="mailto:diedra.carpenter@magoffin.kyschools.us" TargetMode="External"/><Relationship Id="rId9"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00.xml"/><Relationship Id="rId6" Type="http://schemas.openxmlformats.org/officeDocument/2006/relationships/hyperlink" Target="http://www.rightquestion.org/" TargetMode="External"/><Relationship Id="rId5" Type="http://schemas.openxmlformats.org/officeDocument/2006/relationships/image" Target="../media/image16.jp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 y="0"/>
            <a:ext cx="9144000" cy="1676400"/>
          </a:xfrm>
        </p:spPr>
        <p:txBody>
          <a:bodyPr/>
          <a:lstStyle/>
          <a:p>
            <a:pPr eaLnBrk="1" fontAlgn="auto" hangingPunct="1">
              <a:spcAft>
                <a:spcPts val="0"/>
              </a:spcAft>
              <a:defRPr/>
            </a:pPr>
            <a:r>
              <a:rPr lang="en-US" sz="3600" dirty="0" smtClean="0">
                <a:solidFill>
                  <a:schemeClr val="tx2"/>
                </a:solidFill>
                <a:latin typeface="Arial" pitchFamily="34" charset="0"/>
                <a:cs typeface="Arial" pitchFamily="34" charset="0"/>
              </a:rPr>
              <a:t>Reading and Writing</a:t>
            </a:r>
            <a:r>
              <a:rPr lang="en-US" sz="3600" dirty="0">
                <a:solidFill>
                  <a:schemeClr val="tx2"/>
                </a:solidFill>
                <a:latin typeface="Arial" pitchFamily="34" charset="0"/>
                <a:cs typeface="Arial" pitchFamily="34" charset="0"/>
              </a:rPr>
              <a:t/>
            </a:r>
            <a:br>
              <a:rPr lang="en-US" sz="3600" dirty="0">
                <a:solidFill>
                  <a:schemeClr val="tx2"/>
                </a:solidFill>
                <a:latin typeface="Arial" pitchFamily="34" charset="0"/>
                <a:cs typeface="Arial" pitchFamily="34" charset="0"/>
              </a:rPr>
            </a:br>
            <a:r>
              <a:rPr lang="en-US" sz="3600" dirty="0">
                <a:solidFill>
                  <a:schemeClr val="tx2"/>
                </a:solidFill>
                <a:latin typeface="Arial" pitchFamily="34" charset="0"/>
                <a:cs typeface="Arial" pitchFamily="34" charset="0"/>
              </a:rPr>
              <a:t>Grades 6-12 </a:t>
            </a:r>
            <a:r>
              <a:rPr lang="en-US" sz="3600" dirty="0">
                <a:solidFill>
                  <a:schemeClr val="tx2"/>
                </a:solidFill>
                <a:effectLst>
                  <a:outerShdw blurRad="38100" dist="38100" dir="2700000" algn="tl">
                    <a:srgbClr val="000000">
                      <a:alpha val="43137"/>
                    </a:srgbClr>
                  </a:outerShdw>
                </a:effectLst>
              </a:rPr>
              <a:t/>
            </a:r>
            <a:br>
              <a:rPr lang="en-US" sz="3600" dirty="0">
                <a:solidFill>
                  <a:schemeClr val="tx2"/>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altLang="en-US" sz="2400" dirty="0" smtClean="0">
                <a:solidFill>
                  <a:schemeClr val="tx2"/>
                </a:solidFill>
                <a:latin typeface="Calibri" panose="020F0502020204030204" pitchFamily="34" charset="0"/>
              </a:rPr>
              <a:t>Presented </a:t>
            </a:r>
            <a:r>
              <a:rPr lang="en-US" altLang="en-US" sz="2400" dirty="0">
                <a:solidFill>
                  <a:schemeClr val="tx2"/>
                </a:solidFill>
                <a:latin typeface="Calibri" panose="020F0502020204030204" pitchFamily="34" charset="0"/>
              </a:rPr>
              <a:t>by:</a:t>
            </a:r>
            <a:r>
              <a:rPr lang="en-US" altLang="en-US" sz="3600" dirty="0">
                <a:solidFill>
                  <a:schemeClr val="tx2"/>
                </a:solidFill>
                <a:latin typeface="Calibri" panose="020F0502020204030204" pitchFamily="34" charset="0"/>
              </a:rPr>
              <a:t/>
            </a:r>
            <a:br>
              <a:rPr lang="en-US" altLang="en-US" sz="3600" dirty="0">
                <a:solidFill>
                  <a:schemeClr val="tx2"/>
                </a:solidFill>
                <a:latin typeface="Calibri" panose="020F0502020204030204" pitchFamily="34" charset="0"/>
              </a:rPr>
            </a:br>
            <a:r>
              <a:rPr lang="en-US" altLang="en-US" sz="3600" dirty="0">
                <a:solidFill>
                  <a:schemeClr val="tx2"/>
                </a:solidFill>
                <a:latin typeface="Calibri" panose="020F0502020204030204" pitchFamily="34" charset="0"/>
              </a:rPr>
              <a:t>The KVEC/ARI English/Language Arts:  Professional Action Network</a:t>
            </a:r>
            <a:br>
              <a:rPr lang="en-US" altLang="en-US" sz="3600" dirty="0">
                <a:solidFill>
                  <a:schemeClr val="tx2"/>
                </a:solidFill>
                <a:latin typeface="Calibri" panose="020F0502020204030204" pitchFamily="34" charset="0"/>
              </a:rPr>
            </a:br>
            <a:r>
              <a:rPr lang="en-US" altLang="en-US" sz="3200" dirty="0" smtClean="0">
                <a:latin typeface="Calibri" panose="020F0502020204030204" pitchFamily="34" charset="0"/>
                <a:hlinkClick r:id="rId3"/>
              </a:rPr>
              <a:t>www.kvecelatln.weebly.com</a:t>
            </a:r>
            <a:r>
              <a:rPr lang="en-US" altLang="en-US" sz="3200" dirty="0" smtClean="0">
                <a:latin typeface="Calibri" panose="020F0502020204030204" pitchFamily="34" charset="0"/>
              </a:rPr>
              <a:t> </a:t>
            </a: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2000" dirty="0" smtClean="0">
                <a:solidFill>
                  <a:schemeClr val="tx2"/>
                </a:solidFill>
              </a:rPr>
              <a:t>Conducted </a:t>
            </a:r>
            <a:r>
              <a:rPr lang="en-US" sz="2000" dirty="0">
                <a:solidFill>
                  <a:schemeClr val="tx2"/>
                </a:solidFill>
              </a:rPr>
              <a:t>by ARI Literacy Fellows:</a:t>
            </a:r>
            <a:br>
              <a:rPr lang="en-US" sz="2000" dirty="0">
                <a:solidFill>
                  <a:schemeClr val="tx2"/>
                </a:solidFill>
              </a:rPr>
            </a:br>
            <a:r>
              <a:rPr lang="en-US" sz="2000" dirty="0">
                <a:solidFill>
                  <a:schemeClr val="tx2"/>
                </a:solidFill>
              </a:rPr>
              <a:t>Diedra Carpenter, Rachel Holbrook Ed.D.,</a:t>
            </a:r>
            <a:br>
              <a:rPr lang="en-US" sz="2000" dirty="0">
                <a:solidFill>
                  <a:schemeClr val="tx2"/>
                </a:solidFill>
              </a:rPr>
            </a:br>
            <a:r>
              <a:rPr lang="en-US" sz="2000" dirty="0">
                <a:solidFill>
                  <a:schemeClr val="tx2"/>
                </a:solidFill>
              </a:rPr>
              <a:t> Rebecca King and Sonya </a:t>
            </a:r>
            <a:r>
              <a:rPr lang="en-US" sz="2000" dirty="0" smtClean="0">
                <a:solidFill>
                  <a:schemeClr val="tx2"/>
                </a:solidFill>
              </a:rPr>
              <a:t>Slone, NBCT</a:t>
            </a:r>
            <a:r>
              <a:rPr lang="en-US" sz="2000" dirty="0">
                <a:solidFill>
                  <a:schemeClr val="tx2"/>
                </a:solidFill>
              </a:rPr>
              <a:t/>
            </a:r>
            <a:br>
              <a:rPr lang="en-US" sz="2000" dirty="0">
                <a:solidFill>
                  <a:schemeClr val="tx2"/>
                </a:solidFill>
              </a:rPr>
            </a:br>
            <a:r>
              <a:rPr lang="en-US" sz="2000" dirty="0">
                <a:solidFill>
                  <a:schemeClr val="tx2"/>
                </a:solidFill>
                <a:effectLst>
                  <a:outerShdw blurRad="38100" dist="38100" dir="2700000" algn="tl">
                    <a:srgbClr val="000000">
                      <a:alpha val="43137"/>
                    </a:srgbClr>
                  </a:outerShdw>
                </a:effectLst>
              </a:rPr>
              <a:t/>
            </a:r>
            <a:br>
              <a:rPr lang="en-US" sz="2000" dirty="0">
                <a:solidFill>
                  <a:schemeClr val="tx2"/>
                </a:solidFill>
                <a:effectLst>
                  <a:outerShdw blurRad="38100" dist="38100" dir="2700000" algn="tl">
                    <a:srgbClr val="000000">
                      <a:alpha val="43137"/>
                    </a:srgbClr>
                  </a:outerShdw>
                </a:effectLst>
              </a:rPr>
            </a:br>
            <a:r>
              <a:rPr lang="en-US" sz="2000" dirty="0" smtClean="0">
                <a:solidFill>
                  <a:schemeClr val="tx2"/>
                </a:solidFill>
                <a:effectLst>
                  <a:outerShdw blurRad="38100" dist="38100" dir="2700000" algn="tl">
                    <a:srgbClr val="000000">
                      <a:alpha val="43137"/>
                    </a:srgbClr>
                  </a:outerShdw>
                </a:effectLst>
              </a:rPr>
              <a:t/>
            </a:r>
            <a:br>
              <a:rPr lang="en-US" sz="2000" dirty="0" smtClean="0">
                <a:solidFill>
                  <a:schemeClr val="tx2"/>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600" dirty="0">
                <a:solidFill>
                  <a:schemeClr val="tx1"/>
                </a:solidFill>
                <a:effectLst>
                  <a:outerShdw blurRad="38100" dist="38100" dir="2700000" algn="tl">
                    <a:srgbClr val="000000">
                      <a:alpha val="43137"/>
                    </a:srgbClr>
                  </a:outerShdw>
                </a:effectLst>
              </a:rPr>
              <a:t/>
            </a:r>
            <a:br>
              <a:rPr lang="en-US" sz="3600" dirty="0">
                <a:solidFill>
                  <a:schemeClr val="tx1"/>
                </a:solidFill>
                <a:effectLst>
                  <a:outerShdw blurRad="38100" dist="38100" dir="2700000" algn="tl">
                    <a:srgbClr val="000000">
                      <a:alpha val="43137"/>
                    </a:srgbClr>
                  </a:outerShdw>
                </a:effectLst>
              </a:rPr>
            </a:br>
            <a:r>
              <a:rPr lang="en-US" sz="3600" dirty="0" smtClean="0">
                <a:solidFill>
                  <a:schemeClr val="tx1"/>
                </a:solidFill>
                <a:effectLst>
                  <a:outerShdw blurRad="38100" dist="38100" dir="2700000" algn="tl">
                    <a:srgbClr val="000000">
                      <a:alpha val="43137"/>
                    </a:srgbClr>
                  </a:outerShdw>
                </a:effectLst>
              </a:rPr>
              <a:t/>
            </a:r>
            <a:br>
              <a:rPr lang="en-US" sz="3600" dirty="0" smtClean="0">
                <a:solidFill>
                  <a:schemeClr val="tx1"/>
                </a:solidFill>
                <a:effectLst>
                  <a:outerShdw blurRad="38100" dist="38100" dir="2700000" algn="tl">
                    <a:srgbClr val="000000">
                      <a:alpha val="43137"/>
                    </a:srgbClr>
                  </a:outerShdw>
                </a:effectLst>
              </a:rPr>
            </a:br>
            <a:r>
              <a:rPr lang="en-US" sz="3200" b="1" dirty="0" smtClean="0">
                <a:latin typeface="Arial" pitchFamily="34" charset="0"/>
                <a:cs typeface="Arial" pitchFamily="34" charset="0"/>
              </a:rPr>
              <a:t> </a:t>
            </a:r>
            <a:endParaRPr lang="en-US" sz="3200" b="1" dirty="0">
              <a:latin typeface="Arial" pitchFamily="34" charset="0"/>
              <a:cs typeface="Arial" pitchFamily="34" charset="0"/>
            </a:endParaRPr>
          </a:p>
        </p:txBody>
      </p:sp>
      <p:sp>
        <p:nvSpPr>
          <p:cNvPr id="17411" name="Subtitle 2"/>
          <p:cNvSpPr>
            <a:spLocks noGrp="1"/>
          </p:cNvSpPr>
          <p:nvPr>
            <p:ph type="subTitle" idx="1"/>
          </p:nvPr>
        </p:nvSpPr>
        <p:spPr>
          <a:xfrm>
            <a:off x="646906" y="1190625"/>
            <a:ext cx="7799388" cy="466725"/>
          </a:xfrm>
        </p:spPr>
        <p:txBody>
          <a:bodyPr/>
          <a:lstStyle/>
          <a:p>
            <a:pPr algn="ctr" eaLnBrk="1" hangingPunct="1">
              <a:spcBef>
                <a:spcPct val="0"/>
              </a:spcBef>
            </a:pPr>
            <a:r>
              <a:rPr lang="en-US" sz="2800" b="1" dirty="0" smtClean="0">
                <a:solidFill>
                  <a:schemeClr val="tx1"/>
                </a:solidFill>
                <a:latin typeface="Arial" charset="0"/>
                <a:cs typeface="Arial" charset="0"/>
              </a:rPr>
              <a:t> November 17, 2016</a:t>
            </a:r>
          </a:p>
        </p:txBody>
      </p:sp>
      <p:sp>
        <p:nvSpPr>
          <p:cNvPr id="17412" name="Rectangle 4"/>
          <p:cNvSpPr>
            <a:spLocks noChangeArrowheads="1"/>
          </p:cNvSpPr>
          <p:nvPr/>
        </p:nvSpPr>
        <p:spPr bwMode="auto">
          <a:xfrm>
            <a:off x="2354263" y="4191000"/>
            <a:ext cx="457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dirty="0" smtClean="0">
              <a:solidFill>
                <a:prstClr val="black"/>
              </a:solidFill>
              <a:latin typeface="Arial" charset="0"/>
            </a:endParaRPr>
          </a:p>
          <a:p>
            <a:pPr algn="ctr" eaLnBrk="1" hangingPunct="1"/>
            <a:r>
              <a:rPr lang="en-US" dirty="0" smtClean="0">
                <a:solidFill>
                  <a:prstClr val="black"/>
                </a:solidFill>
                <a:latin typeface="Arial" charset="0"/>
              </a:rPr>
              <a:t> </a:t>
            </a:r>
          </a:p>
        </p:txBody>
      </p:sp>
      <p:pic>
        <p:nvPicPr>
          <p:cNvPr id="174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269706"/>
            <a:ext cx="13716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334000"/>
            <a:ext cx="2717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837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44" t="22574" r="15352" b="6781"/>
          <a:stretch/>
        </p:blipFill>
        <p:spPr bwMode="auto">
          <a:xfrm>
            <a:off x="5687" y="1494043"/>
            <a:ext cx="9138313" cy="52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726510" y="310334"/>
            <a:ext cx="8187303" cy="914400"/>
          </a:xfrm>
        </p:spPr>
        <p:txBody>
          <a:bodyPr>
            <a:normAutofit fontScale="90000"/>
          </a:bodyPr>
          <a:lstStyle/>
          <a:p>
            <a:r>
              <a:rPr lang="en-US" dirty="0" smtClean="0"/>
              <a:t>Domain 3: Instruction</a:t>
            </a:r>
            <a:br>
              <a:rPr lang="en-US" dirty="0" smtClean="0"/>
            </a:br>
            <a:r>
              <a:rPr lang="en-US" sz="2700" dirty="0" smtClean="0"/>
              <a:t>3b – Questioning &amp; Discussion </a:t>
            </a:r>
            <a:r>
              <a:rPr lang="en-US" sz="2700" dirty="0"/>
              <a:t>T</a:t>
            </a:r>
            <a:r>
              <a:rPr lang="en-US" sz="2700" dirty="0" smtClean="0"/>
              <a:t>echniques</a:t>
            </a:r>
            <a:endParaRPr lang="en-US" sz="2700" dirty="0"/>
          </a:p>
        </p:txBody>
      </p:sp>
      <p:sp>
        <p:nvSpPr>
          <p:cNvPr id="5" name="Rounded Rectangle 4"/>
          <p:cNvSpPr/>
          <p:nvPr/>
        </p:nvSpPr>
        <p:spPr>
          <a:xfrm>
            <a:off x="1143000" y="1838146"/>
            <a:ext cx="7772400" cy="170092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entury Gothic"/>
            </a:endParaRPr>
          </a:p>
        </p:txBody>
      </p:sp>
      <p:sp>
        <p:nvSpPr>
          <p:cNvPr id="6" name="Rounded Rectangle 5"/>
          <p:cNvSpPr/>
          <p:nvPr/>
        </p:nvSpPr>
        <p:spPr>
          <a:xfrm>
            <a:off x="4978400" y="3766851"/>
            <a:ext cx="3937000" cy="136395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latin typeface="Century Gothic"/>
            </a:endParaRPr>
          </a:p>
        </p:txBody>
      </p:sp>
    </p:spTree>
    <p:extLst>
      <p:ext uri="{BB962C8B-B14F-4D97-AF65-F5344CB8AC3E}">
        <p14:creationId xmlns:p14="http://schemas.microsoft.com/office/powerpoint/2010/main" val="240905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3-14 at 12.29.3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827" y="0"/>
            <a:ext cx="9566994" cy="7364251"/>
          </a:xfrm>
          <a:prstGeom prst="rect">
            <a:avLst/>
          </a:prstGeom>
        </p:spPr>
      </p:pic>
    </p:spTree>
    <p:extLst>
      <p:ext uri="{BB962C8B-B14F-4D97-AF65-F5344CB8AC3E}">
        <p14:creationId xmlns:p14="http://schemas.microsoft.com/office/powerpoint/2010/main" val="3633974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712788"/>
            <a:ext cx="7556500" cy="1116012"/>
          </a:xfrm>
        </p:spPr>
        <p:txBody>
          <a:bodyPr/>
          <a:lstStyle/>
          <a:p>
            <a:r>
              <a:rPr lang="en-US" sz="4000" b="1" dirty="0" smtClean="0">
                <a:effectLst>
                  <a:outerShdw blurRad="38100" dist="38100" dir="2700000" algn="tl">
                    <a:srgbClr val="000000">
                      <a:alpha val="43137"/>
                    </a:srgbClr>
                  </a:outerShdw>
                </a:effectLst>
              </a:rPr>
              <a:t>Students Learn To:</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8475" y="1993900"/>
            <a:ext cx="7556500" cy="4635500"/>
          </a:xfrm>
        </p:spPr>
        <p:txBody>
          <a:bodyPr>
            <a:normAutofit fontScale="92500" lnSpcReduction="10000"/>
          </a:bodyPr>
          <a:lstStyle/>
          <a:p>
            <a:pPr lvl="1" eaLnBrk="1" hangingPunct="1">
              <a:spcAft>
                <a:spcPts val="1800"/>
              </a:spcAft>
              <a:buClr>
                <a:schemeClr val="accent2"/>
              </a:buClr>
              <a:buFont typeface="Wingdings" panose="05000000000000000000" pitchFamily="2" charset="2"/>
              <a:buChar char="§"/>
            </a:pPr>
            <a:r>
              <a:rPr lang="en-US" sz="3600" b="1" u="sng" dirty="0">
                <a:solidFill>
                  <a:schemeClr val="tx1"/>
                </a:solidFill>
              </a:rPr>
              <a:t>Produce</a:t>
            </a:r>
            <a:r>
              <a:rPr lang="en-US" sz="3600" b="1" dirty="0">
                <a:solidFill>
                  <a:schemeClr val="tx1"/>
                </a:solidFill>
              </a:rPr>
              <a:t> their own </a:t>
            </a:r>
            <a:r>
              <a:rPr lang="en-US" sz="3600" b="1" dirty="0" smtClean="0">
                <a:solidFill>
                  <a:schemeClr val="tx1"/>
                </a:solidFill>
              </a:rPr>
              <a:t>questions</a:t>
            </a:r>
          </a:p>
          <a:p>
            <a:pPr lvl="1" eaLnBrk="1" hangingPunct="1">
              <a:spcAft>
                <a:spcPts val="1800"/>
              </a:spcAft>
              <a:buClr>
                <a:schemeClr val="accent2"/>
              </a:buClr>
              <a:buFont typeface="Wingdings" panose="05000000000000000000" pitchFamily="2" charset="2"/>
              <a:buChar char="§"/>
            </a:pPr>
            <a:r>
              <a:rPr lang="en-US" sz="3600" b="1" u="sng" dirty="0" smtClean="0">
                <a:solidFill>
                  <a:schemeClr val="tx1"/>
                </a:solidFill>
              </a:rPr>
              <a:t>Improve</a:t>
            </a:r>
            <a:r>
              <a:rPr lang="en-US" sz="3600" b="1" dirty="0" smtClean="0">
                <a:solidFill>
                  <a:schemeClr val="tx1"/>
                </a:solidFill>
              </a:rPr>
              <a:t> </a:t>
            </a:r>
            <a:r>
              <a:rPr lang="en-US" sz="3600" b="1" dirty="0">
                <a:solidFill>
                  <a:schemeClr val="tx1"/>
                </a:solidFill>
              </a:rPr>
              <a:t>their questions </a:t>
            </a:r>
            <a:endParaRPr lang="en-US" sz="3600" b="1" dirty="0" smtClean="0">
              <a:solidFill>
                <a:schemeClr val="tx1"/>
              </a:solidFill>
            </a:endParaRPr>
          </a:p>
          <a:p>
            <a:pPr lvl="1" eaLnBrk="1" hangingPunct="1">
              <a:spcAft>
                <a:spcPts val="1800"/>
              </a:spcAft>
              <a:buClr>
                <a:schemeClr val="accent2"/>
              </a:buClr>
              <a:buFont typeface="Wingdings" panose="05000000000000000000" pitchFamily="2" charset="2"/>
              <a:buChar char="§"/>
            </a:pPr>
            <a:r>
              <a:rPr lang="en-US" sz="3600" b="1" u="sng" dirty="0" smtClean="0">
                <a:solidFill>
                  <a:schemeClr val="tx1"/>
                </a:solidFill>
              </a:rPr>
              <a:t>Strategize</a:t>
            </a:r>
            <a:r>
              <a:rPr lang="en-US" sz="3600" b="1" dirty="0" smtClean="0">
                <a:solidFill>
                  <a:schemeClr val="tx1"/>
                </a:solidFill>
              </a:rPr>
              <a:t> how to use their questions</a:t>
            </a:r>
          </a:p>
          <a:p>
            <a:pPr lvl="1" eaLnBrk="1" hangingPunct="1">
              <a:spcAft>
                <a:spcPts val="1800"/>
              </a:spcAft>
              <a:buClr>
                <a:schemeClr val="accent2"/>
              </a:buClr>
              <a:buFont typeface="Wingdings" panose="05000000000000000000" pitchFamily="2" charset="2"/>
              <a:buChar char="§"/>
            </a:pPr>
            <a:r>
              <a:rPr lang="en-US" sz="3600" b="1" u="sng" dirty="0" smtClean="0">
                <a:solidFill>
                  <a:schemeClr val="tx1"/>
                </a:solidFill>
                <a:cs typeface="Rockwell" charset="0"/>
              </a:rPr>
              <a:t>Reflect</a:t>
            </a:r>
            <a:r>
              <a:rPr lang="en-US" sz="3600" b="1" dirty="0" smtClean="0">
                <a:solidFill>
                  <a:schemeClr val="tx1"/>
                </a:solidFill>
                <a:cs typeface="Rockwell" charset="0"/>
              </a:rPr>
              <a:t> </a:t>
            </a:r>
            <a:r>
              <a:rPr lang="en-US" sz="3600" b="1" dirty="0">
                <a:solidFill>
                  <a:schemeClr val="tx1"/>
                </a:solidFill>
                <a:cs typeface="Rockwell" charset="0"/>
              </a:rPr>
              <a:t>on what they have learned and how they learned it</a:t>
            </a:r>
            <a:r>
              <a:rPr lang="en-US" sz="3600" b="1" dirty="0"/>
              <a:t/>
            </a:r>
            <a:br>
              <a:rPr lang="en-US" sz="3600" b="1" dirty="0"/>
            </a:br>
            <a:endParaRPr lang="en-US" sz="3600" b="1"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6153492"/>
            <a:ext cx="2676983" cy="475908"/>
          </a:xfrm>
          <a:prstGeom prst="rect">
            <a:avLst/>
          </a:prstGeom>
        </p:spPr>
      </p:pic>
    </p:spTree>
    <p:extLst>
      <p:ext uri="{BB962C8B-B14F-4D97-AF65-F5344CB8AC3E}">
        <p14:creationId xmlns:p14="http://schemas.microsoft.com/office/powerpoint/2010/main" val="3845180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247650" y="914400"/>
            <a:ext cx="7826187" cy="1116106"/>
          </a:xfrm>
        </p:spPr>
        <p:txBody>
          <a:bodyPr/>
          <a:lstStyle/>
          <a:p>
            <a:pPr eaLnBrk="1" hangingPunct="1"/>
            <a:r>
              <a:rPr lang="en-US" sz="4000" b="1" dirty="0">
                <a:effectLst>
                  <a:outerShdw blurRad="38100" dist="38100" dir="2700000" algn="tl">
                    <a:srgbClr val="000000">
                      <a:alpha val="43137"/>
                    </a:srgbClr>
                  </a:outerShdw>
                </a:effectLst>
                <a:latin typeface="Rockwell" charset="0"/>
              </a:rPr>
              <a:t>Rules for Producing Questions</a:t>
            </a:r>
          </a:p>
        </p:txBody>
      </p:sp>
      <p:sp>
        <p:nvSpPr>
          <p:cNvPr id="5" name="Rounded Rectangle 11"/>
          <p:cNvSpPr>
            <a:spLocks noChangeArrowheads="1"/>
          </p:cNvSpPr>
          <p:nvPr/>
        </p:nvSpPr>
        <p:spPr bwMode="auto">
          <a:xfrm>
            <a:off x="228600" y="2209800"/>
            <a:ext cx="8686800" cy="4267200"/>
          </a:xfrm>
          <a:prstGeom prst="roundRect">
            <a:avLst>
              <a:gd name="adj" fmla="val 16667"/>
            </a:avLst>
          </a:prstGeom>
          <a:solidFill>
            <a:schemeClr val="bg2">
              <a:lumMod val="50000"/>
            </a:schemeClr>
          </a:solidFill>
          <a:ln/>
          <a:extLst/>
        </p:spPr>
        <p:style>
          <a:lnRef idx="2">
            <a:schemeClr val="accent3">
              <a:shade val="50000"/>
            </a:schemeClr>
          </a:lnRef>
          <a:fillRef idx="1">
            <a:schemeClr val="accent3"/>
          </a:fillRef>
          <a:effectRef idx="0">
            <a:schemeClr val="accent3"/>
          </a:effectRef>
          <a:fontRef idx="minor">
            <a:schemeClr val="lt1"/>
          </a:fontRef>
        </p:style>
        <p:txBody>
          <a:bodyPr/>
          <a:lstStyle/>
          <a:p>
            <a:pPr marL="222250" indent="-222250" fontAlgn="auto">
              <a:spcBef>
                <a:spcPts val="0"/>
              </a:spcBef>
              <a:spcAft>
                <a:spcPts val="1800"/>
              </a:spcAft>
              <a:defRPr/>
            </a:pPr>
            <a:r>
              <a:rPr lang="en-US" sz="2800" b="1" dirty="0">
                <a:solidFill>
                  <a:prstClr val="white"/>
                </a:solidFill>
                <a:latin typeface="Rockwell (body)"/>
                <a:cs typeface="Rockwell (body)"/>
              </a:rPr>
              <a:t>1. </a:t>
            </a:r>
            <a:r>
              <a:rPr lang="en-US" sz="3200" b="1" dirty="0">
                <a:solidFill>
                  <a:prstClr val="white"/>
                </a:solidFill>
                <a:latin typeface="Rockwell (body)"/>
                <a:cs typeface="Rockwell (body)"/>
              </a:rPr>
              <a:t>Ask as many questions as you can</a:t>
            </a:r>
          </a:p>
          <a:p>
            <a:pPr marL="222250" indent="-222250" fontAlgn="auto">
              <a:spcBef>
                <a:spcPts val="0"/>
              </a:spcBef>
              <a:spcAft>
                <a:spcPts val="1800"/>
              </a:spcAft>
              <a:defRPr/>
            </a:pPr>
            <a:r>
              <a:rPr lang="en-US" sz="3200" b="1" dirty="0">
                <a:solidFill>
                  <a:prstClr val="white"/>
                </a:solidFill>
                <a:latin typeface="Rockwell (body)"/>
                <a:cs typeface="Rockwell (body)"/>
              </a:rPr>
              <a:t>2. Do not stop to answer, </a:t>
            </a:r>
            <a:r>
              <a:rPr lang="en-US" sz="3200" b="1" dirty="0" smtClean="0">
                <a:solidFill>
                  <a:prstClr val="white"/>
                </a:solidFill>
                <a:latin typeface="Rockwell (body)"/>
                <a:cs typeface="Rockwell (body)"/>
              </a:rPr>
              <a:t>judge </a:t>
            </a:r>
            <a:r>
              <a:rPr lang="en-US" sz="3200" b="1" dirty="0">
                <a:solidFill>
                  <a:prstClr val="white"/>
                </a:solidFill>
                <a:latin typeface="Rockwell (body)"/>
                <a:cs typeface="Rockwell (body)"/>
              </a:rPr>
              <a:t>or discuss</a:t>
            </a:r>
          </a:p>
          <a:p>
            <a:pPr marL="222250" indent="-222250" fontAlgn="auto">
              <a:spcBef>
                <a:spcPts val="0"/>
              </a:spcBef>
              <a:spcAft>
                <a:spcPts val="1800"/>
              </a:spcAft>
              <a:defRPr/>
            </a:pPr>
            <a:r>
              <a:rPr lang="en-US" sz="3200" b="1" dirty="0">
                <a:solidFill>
                  <a:prstClr val="white"/>
                </a:solidFill>
                <a:latin typeface="Rockwell (body)"/>
                <a:cs typeface="Rockwell (body)"/>
              </a:rPr>
              <a:t>3. Write down every question exactly as stated</a:t>
            </a:r>
          </a:p>
          <a:p>
            <a:pPr marL="222250" indent="-222250" fontAlgn="auto">
              <a:spcBef>
                <a:spcPts val="0"/>
              </a:spcBef>
              <a:spcAft>
                <a:spcPts val="1800"/>
              </a:spcAft>
              <a:defRPr/>
            </a:pPr>
            <a:r>
              <a:rPr lang="en-US" sz="3200" b="1" dirty="0">
                <a:solidFill>
                  <a:prstClr val="white"/>
                </a:solidFill>
                <a:latin typeface="Rockwell (body)"/>
                <a:cs typeface="Rockwell (body)"/>
              </a:rPr>
              <a:t>4. Change any statements into questions</a:t>
            </a:r>
          </a:p>
          <a:p>
            <a:pPr marL="222250" indent="-222250" algn="ctr" fontAlgn="auto">
              <a:spcBef>
                <a:spcPts val="0"/>
              </a:spcBef>
              <a:spcAft>
                <a:spcPts val="1800"/>
              </a:spcAft>
              <a:defRPr/>
            </a:pPr>
            <a:endParaRPr lang="en-US" sz="2800" dirty="0">
              <a:solidFill>
                <a:prstClr val="white"/>
              </a:solidFill>
              <a:latin typeface="Rockwell (body)"/>
              <a:cs typeface="Rockwell (body)"/>
            </a:endParaRPr>
          </a:p>
        </p:txBody>
      </p:sp>
    </p:spTree>
    <p:extLst>
      <p:ext uri="{BB962C8B-B14F-4D97-AF65-F5344CB8AC3E}">
        <p14:creationId xmlns:p14="http://schemas.microsoft.com/office/powerpoint/2010/main" val="2105030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effectLst>
                  <a:outerShdw blurRad="38100" dist="38100" dir="2700000" algn="tl">
                    <a:srgbClr val="000000">
                      <a:alpha val="43137"/>
                    </a:srgbClr>
                  </a:outerShdw>
                </a:effectLst>
              </a:rPr>
              <a:t>Question Focus</a:t>
            </a:r>
            <a:endParaRPr lang="en-US" sz="40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79424" y="2286001"/>
            <a:ext cx="8035926" cy="3200400"/>
          </a:xfrm>
        </p:spPr>
        <p:txBody>
          <a:bodyPr>
            <a:normAutofit/>
          </a:bodyPr>
          <a:lstStyle/>
          <a:p>
            <a:pPr marL="0" indent="0" algn="ctr">
              <a:lnSpc>
                <a:spcPct val="110000"/>
              </a:lnSpc>
              <a:spcBef>
                <a:spcPts val="0"/>
              </a:spcBef>
              <a:buNone/>
            </a:pPr>
            <a:r>
              <a:rPr lang="en-US" sz="4000" b="1" dirty="0" smtClean="0">
                <a:solidFill>
                  <a:schemeClr val="bg2">
                    <a:lumMod val="75000"/>
                  </a:schemeClr>
                </a:solidFill>
              </a:rPr>
              <a:t>Teachers must change their instructional practices to meet the rigor of the KAS for English Language Arts/Literacy.</a:t>
            </a:r>
            <a:endParaRPr lang="en-US" sz="4000" b="1" dirty="0">
              <a:solidFill>
                <a:schemeClr val="bg2">
                  <a:lumMod val="75000"/>
                </a:schemeClr>
              </a:solidFill>
            </a:endParaRPr>
          </a:p>
        </p:txBody>
      </p:sp>
    </p:spTree>
    <p:extLst>
      <p:ext uri="{BB962C8B-B14F-4D97-AF65-F5344CB8AC3E}">
        <p14:creationId xmlns:p14="http://schemas.microsoft.com/office/powerpoint/2010/main" val="842230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48787" y="484094"/>
            <a:ext cx="7556313" cy="1116106"/>
          </a:xfrm>
        </p:spPr>
        <p:txBody>
          <a:bodyPr/>
          <a:lstStyle/>
          <a:p>
            <a:pPr eaLnBrk="1" hangingPunct="1"/>
            <a:r>
              <a:rPr lang="en-US" sz="4000" b="1" dirty="0">
                <a:effectLst>
                  <a:outerShdw blurRad="38100" dist="38100" dir="2700000" algn="tl">
                    <a:srgbClr val="000000">
                      <a:alpha val="43137"/>
                    </a:srgbClr>
                  </a:outerShdw>
                </a:effectLst>
                <a:latin typeface="Rockwell" charset="0"/>
              </a:rPr>
              <a:t>Producing Questions</a:t>
            </a:r>
          </a:p>
        </p:txBody>
      </p:sp>
      <p:sp>
        <p:nvSpPr>
          <p:cNvPr id="3" name="Content Placeholder 2"/>
          <p:cNvSpPr>
            <a:spLocks noGrp="1"/>
          </p:cNvSpPr>
          <p:nvPr>
            <p:ph idx="1"/>
          </p:nvPr>
        </p:nvSpPr>
        <p:spPr>
          <a:xfrm>
            <a:off x="292102" y="1600200"/>
            <a:ext cx="5270498" cy="4546600"/>
          </a:xfrm>
        </p:spPr>
        <p:txBody>
          <a:bodyPr rtlCol="0">
            <a:normAutofit fontScale="92500"/>
          </a:bodyPr>
          <a:lstStyle/>
          <a:p>
            <a:pPr marL="514350" indent="-514350" eaLnBrk="1" fontAlgn="auto" hangingPunct="1">
              <a:spcAft>
                <a:spcPts val="0"/>
              </a:spcAft>
              <a:buClr>
                <a:schemeClr val="tx2">
                  <a:lumMod val="60000"/>
                  <a:lumOff val="40000"/>
                </a:schemeClr>
              </a:buClr>
              <a:buSzPct val="100000"/>
              <a:buFont typeface="Wingdings" pitchFamily="2" charset="2"/>
              <a:buAutoNum type="arabicPeriod"/>
              <a:defRPr/>
            </a:pPr>
            <a:r>
              <a:rPr lang="en-US" sz="3000" dirty="0" smtClean="0">
                <a:solidFill>
                  <a:schemeClr val="tx1"/>
                </a:solidFill>
                <a:ea typeface="+mn-ea"/>
                <a:cs typeface="+mn-cs"/>
              </a:rPr>
              <a:t>Ask questions</a:t>
            </a:r>
          </a:p>
          <a:p>
            <a:pPr marL="514350" indent="-514350" eaLnBrk="1" fontAlgn="auto" hangingPunct="1">
              <a:spcAft>
                <a:spcPts val="0"/>
              </a:spcAft>
              <a:buClr>
                <a:schemeClr val="tx2">
                  <a:lumMod val="60000"/>
                  <a:lumOff val="40000"/>
                </a:schemeClr>
              </a:buClr>
              <a:buSzPct val="100000"/>
              <a:buFont typeface="Wingdings" pitchFamily="2" charset="2"/>
              <a:buAutoNum type="arabicPeriod"/>
              <a:defRPr/>
            </a:pPr>
            <a:r>
              <a:rPr lang="en-US" sz="3000" dirty="0" smtClean="0">
                <a:solidFill>
                  <a:schemeClr val="tx1"/>
                </a:solidFill>
                <a:ea typeface="+mn-ea"/>
                <a:cs typeface="+mn-cs"/>
              </a:rPr>
              <a:t>Follow the rules</a:t>
            </a:r>
          </a:p>
          <a:p>
            <a:pPr lvl="3" eaLnBrk="1" hangingPunct="1">
              <a:buClr>
                <a:schemeClr val="tx2">
                  <a:lumMod val="60000"/>
                  <a:lumOff val="40000"/>
                </a:schemeClr>
              </a:buClr>
              <a:buSzPct val="100000"/>
              <a:defRPr/>
            </a:pPr>
            <a:r>
              <a:rPr lang="en-US" sz="2200" dirty="0">
                <a:solidFill>
                  <a:schemeClr val="tx1"/>
                </a:solidFill>
                <a:latin typeface="Rockwell" charset="0"/>
              </a:rPr>
              <a:t>Ask as many questions as you can.</a:t>
            </a:r>
          </a:p>
          <a:p>
            <a:pPr lvl="3" eaLnBrk="1" hangingPunct="1">
              <a:buClr>
                <a:schemeClr val="tx2">
                  <a:lumMod val="60000"/>
                  <a:lumOff val="40000"/>
                </a:schemeClr>
              </a:buClr>
              <a:buSzPct val="100000"/>
              <a:defRPr/>
            </a:pPr>
            <a:r>
              <a:rPr lang="en-US" sz="2200" dirty="0" smtClean="0">
                <a:solidFill>
                  <a:schemeClr val="tx1"/>
                </a:solidFill>
                <a:latin typeface="Rockwell" charset="0"/>
              </a:rPr>
              <a:t>Do </a:t>
            </a:r>
            <a:r>
              <a:rPr lang="en-US" sz="2200" dirty="0">
                <a:solidFill>
                  <a:schemeClr val="tx1"/>
                </a:solidFill>
                <a:latin typeface="Rockwell" charset="0"/>
              </a:rPr>
              <a:t>not stop to answer, judge, or discuss.</a:t>
            </a:r>
          </a:p>
          <a:p>
            <a:pPr lvl="3" eaLnBrk="1" hangingPunct="1">
              <a:buClr>
                <a:schemeClr val="tx2">
                  <a:lumMod val="60000"/>
                  <a:lumOff val="40000"/>
                </a:schemeClr>
              </a:buClr>
              <a:buSzPct val="100000"/>
              <a:defRPr/>
            </a:pPr>
            <a:r>
              <a:rPr lang="en-US" sz="2200" dirty="0" smtClean="0">
                <a:solidFill>
                  <a:schemeClr val="tx1"/>
                </a:solidFill>
                <a:latin typeface="Rockwell" charset="0"/>
              </a:rPr>
              <a:t>Write </a:t>
            </a:r>
            <a:r>
              <a:rPr lang="en-US" sz="2200" dirty="0">
                <a:solidFill>
                  <a:schemeClr val="tx1"/>
                </a:solidFill>
                <a:latin typeface="Rockwell" charset="0"/>
              </a:rPr>
              <a:t>down every question exactly as </a:t>
            </a:r>
            <a:r>
              <a:rPr lang="en-US" sz="2200" dirty="0" smtClean="0">
                <a:solidFill>
                  <a:schemeClr val="tx1"/>
                </a:solidFill>
                <a:latin typeface="Rockwell" charset="0"/>
              </a:rPr>
              <a:t>stated</a:t>
            </a:r>
            <a:r>
              <a:rPr lang="en-US" sz="2200" dirty="0">
                <a:solidFill>
                  <a:schemeClr val="tx1"/>
                </a:solidFill>
                <a:latin typeface="Rockwell" charset="0"/>
              </a:rPr>
              <a:t>.</a:t>
            </a:r>
          </a:p>
          <a:p>
            <a:pPr lvl="3" eaLnBrk="1" hangingPunct="1">
              <a:buClr>
                <a:schemeClr val="tx2">
                  <a:lumMod val="60000"/>
                  <a:lumOff val="40000"/>
                </a:schemeClr>
              </a:buClr>
              <a:buSzPct val="100000"/>
              <a:defRPr/>
            </a:pPr>
            <a:r>
              <a:rPr lang="en-US" sz="2200" dirty="0" smtClean="0">
                <a:solidFill>
                  <a:schemeClr val="tx1"/>
                </a:solidFill>
                <a:latin typeface="Rockwell" charset="0"/>
              </a:rPr>
              <a:t>Change </a:t>
            </a:r>
            <a:r>
              <a:rPr lang="en-US" sz="2200" dirty="0">
                <a:solidFill>
                  <a:schemeClr val="tx1"/>
                </a:solidFill>
                <a:latin typeface="Rockwell" charset="0"/>
              </a:rPr>
              <a:t>any statements into questions</a:t>
            </a:r>
            <a:r>
              <a:rPr lang="en-US" sz="2200" dirty="0" smtClean="0">
                <a:solidFill>
                  <a:schemeClr val="tx1"/>
                </a:solidFill>
                <a:latin typeface="Rockwell" charset="0"/>
              </a:rPr>
              <a:t>.</a:t>
            </a:r>
            <a:endParaRPr lang="en-US" sz="2200" dirty="0" smtClean="0">
              <a:solidFill>
                <a:schemeClr val="tx1"/>
              </a:solidFill>
            </a:endParaRPr>
          </a:p>
          <a:p>
            <a:pPr marL="514350" indent="-514350" eaLnBrk="1" fontAlgn="auto" hangingPunct="1">
              <a:spcAft>
                <a:spcPts val="0"/>
              </a:spcAft>
              <a:buClr>
                <a:schemeClr val="tx2">
                  <a:lumMod val="60000"/>
                  <a:lumOff val="40000"/>
                </a:schemeClr>
              </a:buClr>
              <a:buSzPct val="100000"/>
              <a:buFont typeface="Wingdings" pitchFamily="2" charset="2"/>
              <a:buAutoNum type="arabicPeriod"/>
              <a:defRPr/>
            </a:pPr>
            <a:r>
              <a:rPr lang="en-US" sz="3000" dirty="0" smtClean="0">
                <a:solidFill>
                  <a:schemeClr val="tx1"/>
                </a:solidFill>
                <a:ea typeface="+mn-ea"/>
                <a:cs typeface="+mn-cs"/>
              </a:rPr>
              <a:t>Number the questions</a:t>
            </a:r>
          </a:p>
          <a:p>
            <a:pPr marL="514350" indent="-514350" algn="ctr" eaLnBrk="1" fontAlgn="auto" hangingPunct="1">
              <a:spcAft>
                <a:spcPts val="0"/>
              </a:spcAft>
              <a:buFont typeface="Wingdings" pitchFamily="2" charset="2"/>
              <a:buAutoNum type="arabicPeriod"/>
              <a:defRPr/>
            </a:pPr>
            <a:endParaRPr lang="en-US" sz="3000" dirty="0">
              <a:solidFill>
                <a:schemeClr val="tx1">
                  <a:lumMod val="65000"/>
                  <a:lumOff val="35000"/>
                </a:schemeClr>
              </a:solidFill>
              <a:ea typeface="+mn-ea"/>
              <a:cs typeface="+mn-cs"/>
            </a:endParaRPr>
          </a:p>
        </p:txBody>
      </p:sp>
      <p:sp>
        <p:nvSpPr>
          <p:cNvPr id="5" name="Rectangle 4"/>
          <p:cNvSpPr/>
          <p:nvPr/>
        </p:nvSpPr>
        <p:spPr>
          <a:xfrm>
            <a:off x="5334000" y="2553722"/>
            <a:ext cx="3810000" cy="2246769"/>
          </a:xfrm>
          <a:prstGeom prst="rect">
            <a:avLst/>
          </a:prstGeom>
        </p:spPr>
        <p:txBody>
          <a:bodyPr wrap="square">
            <a:spAutoFit/>
          </a:bodyPr>
          <a:lstStyle/>
          <a:p>
            <a:r>
              <a:rPr lang="en-US" sz="2800" b="1" dirty="0">
                <a:solidFill>
                  <a:schemeClr val="bg2">
                    <a:lumMod val="75000"/>
                  </a:schemeClr>
                </a:solidFill>
              </a:rPr>
              <a:t>Teachers must change their instructional practices to meet the </a:t>
            </a:r>
            <a:r>
              <a:rPr lang="en-US" sz="2800" b="1" dirty="0" smtClean="0">
                <a:solidFill>
                  <a:schemeClr val="bg2">
                    <a:lumMod val="75000"/>
                  </a:schemeClr>
                </a:solidFill>
              </a:rPr>
              <a:t>rigor of the KAS </a:t>
            </a:r>
            <a:r>
              <a:rPr lang="en-US" sz="2800" b="1" dirty="0">
                <a:solidFill>
                  <a:schemeClr val="bg2">
                    <a:lumMod val="75000"/>
                  </a:schemeClr>
                </a:solidFill>
              </a:rPr>
              <a:t>English Language Arts/Literacy.</a:t>
            </a:r>
          </a:p>
        </p:txBody>
      </p:sp>
    </p:spTree>
    <p:extLst>
      <p:ext uri="{BB962C8B-B14F-4D97-AF65-F5344CB8AC3E}">
        <p14:creationId xmlns:p14="http://schemas.microsoft.com/office/powerpoint/2010/main" val="1847193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98475" y="228600"/>
            <a:ext cx="7556313" cy="1116106"/>
          </a:xfrm>
        </p:spPr>
        <p:txBody>
          <a:bodyPr/>
          <a:lstStyle/>
          <a:p>
            <a:pPr eaLnBrk="1" hangingPunct="1"/>
            <a:r>
              <a:rPr lang="en-US" sz="4000" b="1" dirty="0">
                <a:effectLst>
                  <a:outerShdw blurRad="38100" dist="38100" dir="2700000" algn="tl">
                    <a:srgbClr val="000000">
                      <a:alpha val="43137"/>
                    </a:srgbClr>
                  </a:outerShdw>
                </a:effectLst>
                <a:latin typeface="Rockwell" charset="0"/>
              </a:rPr>
              <a:t>Categorizing Questions: </a:t>
            </a:r>
            <a:br>
              <a:rPr lang="en-US" sz="4000" b="1" dirty="0">
                <a:effectLst>
                  <a:outerShdw blurRad="38100" dist="38100" dir="2700000" algn="tl">
                    <a:srgbClr val="000000">
                      <a:alpha val="43137"/>
                    </a:srgbClr>
                  </a:outerShdw>
                </a:effectLst>
                <a:latin typeface="Rockwell" charset="0"/>
              </a:rPr>
            </a:br>
            <a:r>
              <a:rPr lang="en-US" sz="4000" b="1" dirty="0">
                <a:effectLst>
                  <a:outerShdw blurRad="38100" dist="38100" dir="2700000" algn="tl">
                    <a:srgbClr val="000000">
                      <a:alpha val="43137"/>
                    </a:srgbClr>
                  </a:outerShdw>
                </a:effectLst>
                <a:latin typeface="Rockwell" charset="0"/>
              </a:rPr>
              <a:t>Closed/Open</a:t>
            </a:r>
          </a:p>
        </p:txBody>
      </p:sp>
      <p:sp>
        <p:nvSpPr>
          <p:cNvPr id="46082" name="Content Placeholder 2"/>
          <p:cNvSpPr>
            <a:spLocks noGrp="1"/>
          </p:cNvSpPr>
          <p:nvPr>
            <p:ph idx="1"/>
          </p:nvPr>
        </p:nvSpPr>
        <p:spPr>
          <a:xfrm>
            <a:off x="152400" y="1981200"/>
            <a:ext cx="8763000" cy="4144963"/>
          </a:xfrm>
        </p:spPr>
        <p:txBody>
          <a:bodyPr>
            <a:normAutofit/>
          </a:bodyPr>
          <a:lstStyle/>
          <a:p>
            <a:pPr marL="0" indent="0" eaLnBrk="1" hangingPunct="1">
              <a:buFont typeface="Wingdings" charset="0"/>
              <a:buNone/>
              <a:defRPr/>
            </a:pPr>
            <a:r>
              <a:rPr lang="en-US" sz="3000" u="sng" dirty="0" smtClean="0">
                <a:solidFill>
                  <a:schemeClr val="tx1"/>
                </a:solidFill>
                <a:latin typeface="Rockwell" charset="0"/>
              </a:rPr>
              <a:t>Definitions</a:t>
            </a:r>
            <a:r>
              <a:rPr lang="en-US" sz="3000" dirty="0" smtClean="0">
                <a:solidFill>
                  <a:schemeClr val="tx1"/>
                </a:solidFill>
                <a:latin typeface="Rockwell" charset="0"/>
              </a:rPr>
              <a:t>: </a:t>
            </a:r>
            <a:endParaRPr lang="en-US" sz="3000" b="1" dirty="0" smtClean="0">
              <a:solidFill>
                <a:schemeClr val="tx1"/>
              </a:solidFill>
              <a:latin typeface="Rockwell" charset="0"/>
            </a:endParaRPr>
          </a:p>
          <a:p>
            <a:pPr lvl="1" eaLnBrk="1" hangingPunct="1">
              <a:defRPr/>
            </a:pPr>
            <a:r>
              <a:rPr lang="en-US" sz="2800" b="1" dirty="0" smtClean="0">
                <a:solidFill>
                  <a:schemeClr val="tx1"/>
                </a:solidFill>
                <a:latin typeface="Rockwell" charset="0"/>
              </a:rPr>
              <a:t>Closed</a:t>
            </a:r>
            <a:r>
              <a:rPr lang="en-US" sz="2800" b="1" dirty="0">
                <a:solidFill>
                  <a:schemeClr val="tx1"/>
                </a:solidFill>
                <a:latin typeface="Rockwell" charset="0"/>
              </a:rPr>
              <a:t>-ended </a:t>
            </a:r>
            <a:r>
              <a:rPr lang="en-US" sz="2800" dirty="0">
                <a:solidFill>
                  <a:schemeClr val="tx1"/>
                </a:solidFill>
                <a:latin typeface="Rockwell" charset="0"/>
              </a:rPr>
              <a:t>questions can be answered with a “yes” or  “no” or with a </a:t>
            </a:r>
            <a:r>
              <a:rPr lang="en-US" sz="2800" b="1" dirty="0">
                <a:solidFill>
                  <a:schemeClr val="tx1"/>
                </a:solidFill>
                <a:latin typeface="Rockwell" charset="0"/>
              </a:rPr>
              <a:t>one-word </a:t>
            </a:r>
            <a:r>
              <a:rPr lang="en-US" sz="2800" dirty="0">
                <a:solidFill>
                  <a:schemeClr val="tx1"/>
                </a:solidFill>
                <a:latin typeface="Rockwell" charset="0"/>
              </a:rPr>
              <a:t>answer.</a:t>
            </a:r>
          </a:p>
          <a:p>
            <a:pPr lvl="1" eaLnBrk="1" hangingPunct="1">
              <a:spcBef>
                <a:spcPts val="1800"/>
              </a:spcBef>
              <a:spcAft>
                <a:spcPts val="0"/>
              </a:spcAft>
              <a:defRPr/>
            </a:pPr>
            <a:r>
              <a:rPr lang="en-US" sz="2800" b="1" dirty="0" smtClean="0">
                <a:solidFill>
                  <a:schemeClr val="tx1"/>
                </a:solidFill>
                <a:latin typeface="Rockwell" charset="0"/>
              </a:rPr>
              <a:t>Open</a:t>
            </a:r>
            <a:r>
              <a:rPr lang="en-US" sz="2800" b="1" dirty="0">
                <a:solidFill>
                  <a:schemeClr val="tx1"/>
                </a:solidFill>
                <a:latin typeface="Rockwell" charset="0"/>
              </a:rPr>
              <a:t>-ended</a:t>
            </a:r>
            <a:r>
              <a:rPr lang="en-US" sz="2800" dirty="0">
                <a:solidFill>
                  <a:schemeClr val="tx1"/>
                </a:solidFill>
                <a:latin typeface="Rockwell" charset="0"/>
              </a:rPr>
              <a:t> questions require </a:t>
            </a:r>
            <a:r>
              <a:rPr lang="en-US" sz="2800" dirty="0" smtClean="0">
                <a:solidFill>
                  <a:schemeClr val="tx1"/>
                </a:solidFill>
                <a:latin typeface="Rockwell" charset="0"/>
              </a:rPr>
              <a:t>more </a:t>
            </a:r>
            <a:r>
              <a:rPr lang="en-US" sz="2800" b="1" dirty="0" smtClean="0">
                <a:solidFill>
                  <a:schemeClr val="tx1"/>
                </a:solidFill>
                <a:latin typeface="Rockwell" charset="0"/>
              </a:rPr>
              <a:t>explanation</a:t>
            </a:r>
            <a:r>
              <a:rPr lang="en-US" sz="2800" dirty="0" smtClean="0">
                <a:solidFill>
                  <a:schemeClr val="tx1"/>
                </a:solidFill>
                <a:latin typeface="Rockwell" charset="0"/>
              </a:rPr>
              <a:t>. </a:t>
            </a:r>
          </a:p>
          <a:p>
            <a:pPr marL="0" indent="0" eaLnBrk="1" hangingPunct="1">
              <a:spcBef>
                <a:spcPts val="0"/>
              </a:spcBef>
              <a:buFont typeface="Wingdings" charset="0"/>
              <a:buNone/>
              <a:defRPr/>
            </a:pPr>
            <a:endParaRPr lang="en-US" sz="3000" u="sng" dirty="0" smtClean="0">
              <a:solidFill>
                <a:schemeClr val="tx1"/>
              </a:solidFill>
              <a:latin typeface="Rockwell" charset="0"/>
            </a:endParaRPr>
          </a:p>
          <a:p>
            <a:pPr marL="0" indent="0" eaLnBrk="1" hangingPunct="1">
              <a:spcBef>
                <a:spcPts val="0"/>
              </a:spcBef>
              <a:buFont typeface="Wingdings" charset="0"/>
              <a:buNone/>
              <a:defRPr/>
            </a:pPr>
            <a:r>
              <a:rPr lang="en-US" sz="3000" u="sng" dirty="0" smtClean="0">
                <a:solidFill>
                  <a:schemeClr val="tx1"/>
                </a:solidFill>
                <a:latin typeface="Rockwell" charset="0"/>
              </a:rPr>
              <a:t>Directions</a:t>
            </a:r>
            <a:r>
              <a:rPr lang="en-US" sz="3000" dirty="0" smtClean="0">
                <a:solidFill>
                  <a:schemeClr val="tx1"/>
                </a:solidFill>
                <a:latin typeface="Rockwell" charset="0"/>
              </a:rPr>
              <a:t>: Identify </a:t>
            </a:r>
            <a:r>
              <a:rPr lang="en-US" sz="3000" dirty="0">
                <a:solidFill>
                  <a:schemeClr val="tx1"/>
                </a:solidFill>
                <a:latin typeface="Rockwell" charset="0"/>
              </a:rPr>
              <a:t>your questions as </a:t>
            </a:r>
            <a:r>
              <a:rPr lang="en-US" sz="3000" dirty="0" smtClean="0">
                <a:solidFill>
                  <a:schemeClr val="tx1"/>
                </a:solidFill>
                <a:latin typeface="Rockwell" charset="0"/>
              </a:rPr>
              <a:t>closed</a:t>
            </a:r>
            <a:r>
              <a:rPr lang="en-US" sz="3000" dirty="0">
                <a:solidFill>
                  <a:schemeClr val="tx1"/>
                </a:solidFill>
                <a:latin typeface="Rockwell" charset="0"/>
              </a:rPr>
              <a:t>-ended or open-ended by </a:t>
            </a:r>
            <a:r>
              <a:rPr lang="en-US" sz="3000" b="1" dirty="0" smtClean="0">
                <a:solidFill>
                  <a:schemeClr val="tx1"/>
                </a:solidFill>
                <a:latin typeface="Rockwell" charset="0"/>
              </a:rPr>
              <a:t>marking </a:t>
            </a:r>
            <a:r>
              <a:rPr lang="en-US" sz="3000" b="1" dirty="0">
                <a:solidFill>
                  <a:schemeClr val="tx1"/>
                </a:solidFill>
                <a:latin typeface="Rockwell" charset="0"/>
              </a:rPr>
              <a:t>them </a:t>
            </a:r>
            <a:r>
              <a:rPr lang="en-US" sz="3000" dirty="0">
                <a:solidFill>
                  <a:schemeClr val="tx1"/>
                </a:solidFill>
                <a:latin typeface="Rockwell" charset="0"/>
              </a:rPr>
              <a:t>with a </a:t>
            </a:r>
            <a:r>
              <a:rPr lang="en-US" sz="3000" b="1" dirty="0">
                <a:solidFill>
                  <a:schemeClr val="tx1"/>
                </a:solidFill>
                <a:latin typeface="Rockwell" charset="0"/>
              </a:rPr>
              <a:t>“C”</a:t>
            </a:r>
            <a:r>
              <a:rPr lang="en-US" sz="3000" dirty="0">
                <a:solidFill>
                  <a:schemeClr val="tx1"/>
                </a:solidFill>
                <a:latin typeface="Rockwell" charset="0"/>
              </a:rPr>
              <a:t> or an </a:t>
            </a:r>
            <a:r>
              <a:rPr lang="en-US" sz="3000" b="1" dirty="0">
                <a:solidFill>
                  <a:schemeClr val="tx1"/>
                </a:solidFill>
                <a:latin typeface="Rockwell" charset="0"/>
              </a:rPr>
              <a:t>“O”</a:t>
            </a:r>
            <a:r>
              <a:rPr lang="en-US" sz="3000" dirty="0">
                <a:solidFill>
                  <a:schemeClr val="tx1"/>
                </a:solidFill>
                <a:latin typeface="Rockwell" charset="0"/>
              </a:rPr>
              <a:t>.</a:t>
            </a:r>
          </a:p>
        </p:txBody>
      </p:sp>
    </p:spTree>
    <p:extLst>
      <p:ext uri="{BB962C8B-B14F-4D97-AF65-F5344CB8AC3E}">
        <p14:creationId xmlns:p14="http://schemas.microsoft.com/office/powerpoint/2010/main" val="1480503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2">
                                            <p:txEl>
                                              <p:pRg st="2" end="2"/>
                                            </p:txEl>
                                          </p:spTgt>
                                        </p:tgtEl>
                                        <p:attrNameLst>
                                          <p:attrName>style.visibility</p:attrName>
                                        </p:attrNameLst>
                                      </p:cBhvr>
                                      <p:to>
                                        <p:strVal val="visible"/>
                                      </p:to>
                                    </p:set>
                                    <p:animEffect transition="in" filter="fade">
                                      <p:cBhvr>
                                        <p:cTn id="10" dur="500"/>
                                        <p:tgtEl>
                                          <p:spTgt spid="46082">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6082">
                                            <p:txEl>
                                              <p:pRg st="4" end="4"/>
                                            </p:txEl>
                                          </p:spTgt>
                                        </p:tgtEl>
                                        <p:attrNameLst>
                                          <p:attrName>style.visibility</p:attrName>
                                        </p:attrNameLst>
                                      </p:cBhvr>
                                      <p:to>
                                        <p:strVal val="visible"/>
                                      </p:to>
                                    </p:set>
                                    <p:animEffect transition="in" filter="fade">
                                      <p:cBhvr>
                                        <p:cTn id="15" dur="500"/>
                                        <p:tgtEl>
                                          <p:spTgt spid="460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ubtitle 2"/>
          <p:cNvSpPr txBox="1">
            <a:spLocks/>
          </p:cNvSpPr>
          <p:nvPr/>
        </p:nvSpPr>
        <p:spPr bwMode="auto">
          <a:xfrm>
            <a:off x="862013" y="22812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Font typeface="Arial" charset="0"/>
              <a:buChar char="•"/>
            </a:pPr>
            <a:endParaRPr lang="en-US" sz="3200" b="1" dirty="0">
              <a:latin typeface="Arial" charset="0"/>
              <a:cs typeface="Arial" charset="0"/>
            </a:endParaRPr>
          </a:p>
        </p:txBody>
      </p:sp>
      <p:sp>
        <p:nvSpPr>
          <p:cNvPr id="60418"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latin typeface="Rockwell" charset="0"/>
              </a:rPr>
              <a:t>Improve Questions</a:t>
            </a:r>
          </a:p>
        </p:txBody>
      </p:sp>
      <p:sp>
        <p:nvSpPr>
          <p:cNvPr id="4" name="Content Placeholder 3"/>
          <p:cNvSpPr>
            <a:spLocks noGrp="1"/>
          </p:cNvSpPr>
          <p:nvPr>
            <p:ph idx="1"/>
          </p:nvPr>
        </p:nvSpPr>
        <p:spPr>
          <a:xfrm>
            <a:off x="457200" y="1905000"/>
            <a:ext cx="8229600" cy="4133850"/>
          </a:xfrm>
        </p:spPr>
        <p:txBody>
          <a:bodyPr/>
          <a:lstStyle/>
          <a:p>
            <a:pPr>
              <a:defRPr/>
            </a:pPr>
            <a:r>
              <a:rPr lang="en-US" sz="2800" dirty="0" smtClean="0">
                <a:solidFill>
                  <a:schemeClr val="tx1"/>
                </a:solidFill>
                <a:latin typeface="+mj-lt"/>
                <a:cs typeface="Gill Sans"/>
              </a:rPr>
              <a:t>Take one </a:t>
            </a:r>
            <a:r>
              <a:rPr lang="en-US" sz="2800" b="1" dirty="0" smtClean="0">
                <a:solidFill>
                  <a:schemeClr val="accent6"/>
                </a:solidFill>
                <a:latin typeface="+mj-lt"/>
                <a:cs typeface="Gill Sans"/>
              </a:rPr>
              <a:t>closed-ended </a:t>
            </a:r>
            <a:r>
              <a:rPr lang="en-US" sz="2800" b="1" dirty="0" smtClean="0">
                <a:solidFill>
                  <a:schemeClr val="tx1"/>
                </a:solidFill>
                <a:latin typeface="+mj-lt"/>
                <a:cs typeface="Gill Sans"/>
              </a:rPr>
              <a:t>question </a:t>
            </a:r>
            <a:r>
              <a:rPr lang="en-US" sz="2800" dirty="0" smtClean="0">
                <a:solidFill>
                  <a:schemeClr val="tx1"/>
                </a:solidFill>
                <a:latin typeface="+mj-lt"/>
                <a:cs typeface="Gill Sans"/>
              </a:rPr>
              <a:t>and change it</a:t>
            </a:r>
            <a:r>
              <a:rPr lang="en-US" sz="2800" b="1" dirty="0" smtClean="0">
                <a:solidFill>
                  <a:schemeClr val="tx1"/>
                </a:solidFill>
                <a:latin typeface="+mj-lt"/>
                <a:cs typeface="Gill Sans"/>
              </a:rPr>
              <a:t> </a:t>
            </a:r>
            <a:r>
              <a:rPr lang="en-US" sz="2800" dirty="0" smtClean="0">
                <a:solidFill>
                  <a:schemeClr val="tx1"/>
                </a:solidFill>
                <a:latin typeface="+mj-lt"/>
                <a:cs typeface="Gill Sans"/>
              </a:rPr>
              <a:t>into an</a:t>
            </a:r>
            <a:r>
              <a:rPr lang="en-US" sz="2800" dirty="0" smtClean="0">
                <a:solidFill>
                  <a:srgbClr val="000000"/>
                </a:solidFill>
                <a:latin typeface="+mj-lt"/>
                <a:cs typeface="Gill Sans"/>
              </a:rPr>
              <a:t> </a:t>
            </a:r>
            <a:r>
              <a:rPr lang="en-US" sz="2800" b="1" dirty="0" smtClean="0">
                <a:solidFill>
                  <a:schemeClr val="accent1"/>
                </a:solidFill>
                <a:latin typeface="+mj-lt"/>
                <a:cs typeface="Gill Sans"/>
              </a:rPr>
              <a:t>open-ended question</a:t>
            </a:r>
            <a:r>
              <a:rPr lang="en-US" sz="2800" dirty="0" smtClean="0">
                <a:solidFill>
                  <a:srgbClr val="000000"/>
                </a:solidFill>
                <a:latin typeface="+mj-lt"/>
                <a:cs typeface="Gill Sans"/>
              </a:rPr>
              <a:t>.</a:t>
            </a:r>
          </a:p>
          <a:p>
            <a:pPr marL="0" indent="0">
              <a:buFont typeface="Wingdings" charset="0"/>
              <a:buNone/>
              <a:defRPr/>
            </a:pPr>
            <a:endParaRPr lang="en-US" dirty="0" smtClean="0">
              <a:solidFill>
                <a:srgbClr val="000000"/>
              </a:solidFill>
              <a:latin typeface="+mj-lt"/>
              <a:cs typeface="Gill Sans"/>
            </a:endParaRPr>
          </a:p>
          <a:p>
            <a:pPr marL="0" indent="0">
              <a:buFont typeface="Wingdings" charset="0"/>
              <a:buNone/>
              <a:defRPr/>
            </a:pPr>
            <a:endParaRPr lang="en-US" dirty="0" smtClean="0">
              <a:solidFill>
                <a:srgbClr val="000000"/>
              </a:solidFill>
              <a:latin typeface="+mj-lt"/>
              <a:cs typeface="Gill Sans"/>
            </a:endParaRPr>
          </a:p>
          <a:p>
            <a:pPr>
              <a:defRPr/>
            </a:pPr>
            <a:r>
              <a:rPr lang="en-US" sz="2800" dirty="0" smtClean="0">
                <a:solidFill>
                  <a:schemeClr val="tx1"/>
                </a:solidFill>
                <a:latin typeface="+mj-lt"/>
                <a:cs typeface="Gill Sans"/>
              </a:rPr>
              <a:t>Take one </a:t>
            </a:r>
            <a:r>
              <a:rPr lang="en-US" sz="2800" b="1" dirty="0" smtClean="0">
                <a:solidFill>
                  <a:srgbClr val="4F81BD"/>
                </a:solidFill>
                <a:latin typeface="+mj-lt"/>
                <a:cs typeface="Gill Sans"/>
              </a:rPr>
              <a:t>open-ended question </a:t>
            </a:r>
            <a:r>
              <a:rPr lang="en-US" sz="2800" dirty="0" smtClean="0">
                <a:solidFill>
                  <a:schemeClr val="tx1"/>
                </a:solidFill>
                <a:latin typeface="+mj-lt"/>
                <a:cs typeface="Gill Sans"/>
              </a:rPr>
              <a:t>and change it</a:t>
            </a:r>
            <a:r>
              <a:rPr lang="en-US" sz="2800" b="1" dirty="0" smtClean="0">
                <a:solidFill>
                  <a:schemeClr val="tx1"/>
                </a:solidFill>
                <a:latin typeface="+mj-lt"/>
                <a:cs typeface="Gill Sans"/>
              </a:rPr>
              <a:t> </a:t>
            </a:r>
            <a:r>
              <a:rPr lang="en-US" sz="2800" dirty="0" smtClean="0">
                <a:solidFill>
                  <a:schemeClr val="tx1"/>
                </a:solidFill>
                <a:latin typeface="+mj-lt"/>
                <a:cs typeface="Gill Sans"/>
              </a:rPr>
              <a:t>into a </a:t>
            </a:r>
            <a:r>
              <a:rPr lang="en-US" sz="2800" b="1" dirty="0" smtClean="0">
                <a:solidFill>
                  <a:schemeClr val="accent6"/>
                </a:solidFill>
                <a:latin typeface="+mj-lt"/>
                <a:cs typeface="Gill Sans"/>
              </a:rPr>
              <a:t>closed-ended question</a:t>
            </a:r>
            <a:r>
              <a:rPr lang="en-US" sz="2800" dirty="0" smtClean="0">
                <a:solidFill>
                  <a:srgbClr val="000000"/>
                </a:solidFill>
                <a:latin typeface="+mj-lt"/>
                <a:cs typeface="Gill Sans"/>
              </a:rPr>
              <a:t>.</a:t>
            </a:r>
          </a:p>
          <a:p>
            <a:pPr>
              <a:defRPr/>
            </a:pPr>
            <a:endParaRPr lang="en-US" dirty="0" smtClean="0">
              <a:solidFill>
                <a:srgbClr val="000000"/>
              </a:solidFill>
              <a:latin typeface="Gill Sans"/>
              <a:cs typeface="Gill Sans"/>
            </a:endParaRPr>
          </a:p>
          <a:p>
            <a:pPr>
              <a:defRPr/>
            </a:pPr>
            <a:endParaRPr lang="en-US" dirty="0"/>
          </a:p>
        </p:txBody>
      </p:sp>
      <p:sp>
        <p:nvSpPr>
          <p:cNvPr id="3" name="TextBox 2"/>
          <p:cNvSpPr txBox="1"/>
          <p:nvPr/>
        </p:nvSpPr>
        <p:spPr>
          <a:xfrm>
            <a:off x="1100138" y="3006725"/>
            <a:ext cx="2481262" cy="7699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n-US" sz="4400" dirty="0"/>
              <a:t>CLOSED</a:t>
            </a:r>
          </a:p>
        </p:txBody>
      </p:sp>
      <p:cxnSp>
        <p:nvCxnSpPr>
          <p:cNvPr id="6" name="Straight Arrow Connector 5"/>
          <p:cNvCxnSpPr/>
          <p:nvPr/>
        </p:nvCxnSpPr>
        <p:spPr>
          <a:xfrm flipV="1">
            <a:off x="3810000" y="33416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022975" y="3017838"/>
            <a:ext cx="1809750" cy="769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4400" dirty="0"/>
              <a:t>OPEN</a:t>
            </a:r>
          </a:p>
        </p:txBody>
      </p:sp>
      <p:sp>
        <p:nvSpPr>
          <p:cNvPr id="13" name="TextBox 12"/>
          <p:cNvSpPr txBox="1"/>
          <p:nvPr/>
        </p:nvSpPr>
        <p:spPr>
          <a:xfrm>
            <a:off x="5351463" y="5168900"/>
            <a:ext cx="2481262" cy="7699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a:defRPr/>
            </a:pPr>
            <a:r>
              <a:rPr lang="en-US" sz="4400" dirty="0"/>
              <a:t>CLOSED</a:t>
            </a:r>
          </a:p>
        </p:txBody>
      </p:sp>
      <p:cxnSp>
        <p:nvCxnSpPr>
          <p:cNvPr id="14" name="Straight Arrow Connector 13"/>
          <p:cNvCxnSpPr/>
          <p:nvPr/>
        </p:nvCxnSpPr>
        <p:spPr>
          <a:xfrm flipV="1">
            <a:off x="3194050" y="5562600"/>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00138" y="5203825"/>
            <a:ext cx="1809750" cy="769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en-US" sz="4400" dirty="0"/>
              <a:t>OPEN</a:t>
            </a:r>
          </a:p>
        </p:txBody>
      </p:sp>
    </p:spTree>
    <p:extLst>
      <p:ext uri="{BB962C8B-B14F-4D97-AF65-F5344CB8AC3E}">
        <p14:creationId xmlns:p14="http://schemas.microsoft.com/office/powerpoint/2010/main" val="12650124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3" end="3"/>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536575" y="223744"/>
            <a:ext cx="7556313" cy="1116106"/>
          </a:xfrm>
        </p:spPr>
        <p:txBody>
          <a:bodyPr/>
          <a:lstStyle/>
          <a:p>
            <a:pPr eaLnBrk="1" hangingPunct="1"/>
            <a:r>
              <a:rPr lang="en-US" sz="4000" b="1" dirty="0" smtClean="0">
                <a:effectLst>
                  <a:outerShdw blurRad="38100" dist="38100" dir="2700000" algn="tl">
                    <a:srgbClr val="000000">
                      <a:alpha val="43137"/>
                    </a:srgbClr>
                  </a:outerShdw>
                </a:effectLst>
                <a:latin typeface="Rockwell" charset="0"/>
              </a:rPr>
              <a:t>Prioritize </a:t>
            </a:r>
            <a:r>
              <a:rPr lang="en-US" sz="4000" b="1" dirty="0">
                <a:effectLst>
                  <a:outerShdw blurRad="38100" dist="38100" dir="2700000" algn="tl">
                    <a:srgbClr val="000000">
                      <a:alpha val="43137"/>
                    </a:srgbClr>
                  </a:outerShdw>
                </a:effectLst>
                <a:latin typeface="Rockwell" charset="0"/>
              </a:rPr>
              <a:t>Questions </a:t>
            </a:r>
          </a:p>
        </p:txBody>
      </p:sp>
      <p:sp>
        <p:nvSpPr>
          <p:cNvPr id="3" name="Content Placeholder 2"/>
          <p:cNvSpPr>
            <a:spLocks noGrp="1"/>
          </p:cNvSpPr>
          <p:nvPr>
            <p:ph idx="1"/>
          </p:nvPr>
        </p:nvSpPr>
        <p:spPr>
          <a:xfrm>
            <a:off x="304800" y="1143000"/>
            <a:ext cx="4953000" cy="5334000"/>
          </a:xfrm>
        </p:spPr>
        <p:txBody>
          <a:bodyPr rtlCol="0">
            <a:normAutofit fontScale="92500" lnSpcReduction="20000"/>
          </a:bodyPr>
          <a:lstStyle/>
          <a:p>
            <a:pPr marL="0" indent="0" eaLnBrk="1" fontAlgn="auto" hangingPunct="1">
              <a:spcAft>
                <a:spcPts val="0"/>
              </a:spcAft>
              <a:buFont typeface="Wingdings" charset="0"/>
              <a:buNone/>
              <a:defRPr/>
            </a:pPr>
            <a:r>
              <a:rPr lang="en-US" sz="3000" b="1" dirty="0" smtClean="0">
                <a:solidFill>
                  <a:schemeClr val="tx1"/>
                </a:solidFill>
                <a:ea typeface="+mn-ea"/>
                <a:cs typeface="+mn-cs"/>
              </a:rPr>
              <a:t>Review your list of questions </a:t>
            </a:r>
          </a:p>
          <a:p>
            <a:pPr eaLnBrk="1" fontAlgn="auto" hangingPunct="1">
              <a:spcBef>
                <a:spcPts val="800"/>
              </a:spcBef>
              <a:spcAft>
                <a:spcPts val="600"/>
              </a:spcAft>
              <a:buFont typeface="Wingdings" pitchFamily="2" charset="2"/>
              <a:buChar char="n"/>
              <a:defRPr/>
            </a:pPr>
            <a:r>
              <a:rPr lang="en-US" sz="2400" dirty="0" smtClean="0">
                <a:solidFill>
                  <a:schemeClr val="tx1"/>
                </a:solidFill>
                <a:ea typeface="+mn-ea"/>
                <a:cs typeface="+mn-cs"/>
              </a:rPr>
              <a:t>Choose the three questions you consider most useful in informing instructional changes teachers can make to meet the shifts in KAS for </a:t>
            </a:r>
            <a:r>
              <a:rPr lang="en-US" sz="2400" dirty="0" err="1" smtClean="0">
                <a:solidFill>
                  <a:schemeClr val="tx1"/>
                </a:solidFill>
                <a:ea typeface="+mn-ea"/>
                <a:cs typeface="+mn-cs"/>
              </a:rPr>
              <a:t>Eng</a:t>
            </a:r>
            <a:r>
              <a:rPr lang="en-US" sz="2400" dirty="0" smtClean="0">
                <a:solidFill>
                  <a:schemeClr val="tx1"/>
                </a:solidFill>
                <a:ea typeface="+mn-ea"/>
                <a:cs typeface="+mn-cs"/>
              </a:rPr>
              <a:t>/LA. </a:t>
            </a:r>
          </a:p>
          <a:p>
            <a:pPr eaLnBrk="1" fontAlgn="auto" hangingPunct="1">
              <a:spcBef>
                <a:spcPts val="800"/>
              </a:spcBef>
              <a:spcAft>
                <a:spcPts val="0"/>
              </a:spcAft>
              <a:buFont typeface="Wingdings" pitchFamily="2" charset="2"/>
              <a:buChar char="n"/>
              <a:defRPr/>
            </a:pPr>
            <a:r>
              <a:rPr lang="en-US" sz="2400" dirty="0" smtClean="0">
                <a:solidFill>
                  <a:schemeClr val="tx1"/>
                </a:solidFill>
                <a:ea typeface="+mn-ea"/>
                <a:cs typeface="+mn-cs"/>
              </a:rPr>
              <a:t> While </a:t>
            </a:r>
            <a:r>
              <a:rPr lang="en-US" sz="2400" dirty="0">
                <a:solidFill>
                  <a:schemeClr val="tx1"/>
                </a:solidFill>
                <a:ea typeface="+mn-ea"/>
                <a:cs typeface="+mn-cs"/>
              </a:rPr>
              <a:t>prioritizing, think about your </a:t>
            </a:r>
            <a:r>
              <a:rPr lang="en-US" sz="2400" dirty="0" smtClean="0">
                <a:solidFill>
                  <a:schemeClr val="tx1"/>
                </a:solidFill>
                <a:ea typeface="+mn-ea"/>
                <a:cs typeface="+mn-cs"/>
              </a:rPr>
              <a:t>Question Focus</a:t>
            </a:r>
            <a:r>
              <a:rPr lang="en-US" sz="2400" dirty="0">
                <a:solidFill>
                  <a:schemeClr val="tx1"/>
                </a:solidFill>
                <a:ea typeface="+mn-ea"/>
                <a:cs typeface="+mn-cs"/>
              </a:rPr>
              <a:t>: </a:t>
            </a:r>
            <a:endParaRPr lang="en-US" sz="1050" dirty="0" smtClean="0">
              <a:solidFill>
                <a:schemeClr val="tx1"/>
              </a:solidFill>
              <a:ea typeface="+mn-ea"/>
              <a:cs typeface="+mn-cs"/>
            </a:endParaRPr>
          </a:p>
          <a:p>
            <a:pPr marL="0" indent="0" eaLnBrk="1" hangingPunct="1">
              <a:spcAft>
                <a:spcPts val="600"/>
              </a:spcAft>
              <a:buFont typeface="Wingdings" charset="0"/>
              <a:buNone/>
              <a:defRPr/>
            </a:pPr>
            <a:r>
              <a:rPr lang="en-US" sz="3000" b="1" dirty="0" smtClean="0">
                <a:solidFill>
                  <a:schemeClr val="tx1"/>
                </a:solidFill>
                <a:ea typeface="Gill Sans Light" charset="0"/>
                <a:cs typeface="Gill Sans Light" charset="0"/>
              </a:rPr>
              <a:t>After </a:t>
            </a:r>
            <a:r>
              <a:rPr lang="en-US" sz="3000" b="1" dirty="0">
                <a:solidFill>
                  <a:schemeClr val="tx1"/>
                </a:solidFill>
                <a:ea typeface="Gill Sans Light" charset="0"/>
                <a:cs typeface="Gill Sans Light" charset="0"/>
              </a:rPr>
              <a:t>prioritizing consider…</a:t>
            </a:r>
            <a:endParaRPr lang="en-US" sz="3000" b="1" dirty="0">
              <a:solidFill>
                <a:schemeClr val="tx1"/>
              </a:solidFill>
            </a:endParaRPr>
          </a:p>
          <a:p>
            <a:pPr>
              <a:spcBef>
                <a:spcPts val="800"/>
              </a:spcBef>
              <a:spcAft>
                <a:spcPts val="600"/>
              </a:spcAft>
              <a:defRPr/>
            </a:pPr>
            <a:r>
              <a:rPr lang="en-US" sz="2400" dirty="0">
                <a:solidFill>
                  <a:schemeClr val="tx1"/>
                </a:solidFill>
                <a:latin typeface="Rockwell" charset="0"/>
              </a:rPr>
              <a:t>Why did you choose those three </a:t>
            </a:r>
            <a:r>
              <a:rPr lang="en-US" sz="2400" dirty="0" smtClean="0">
                <a:solidFill>
                  <a:schemeClr val="tx1"/>
                </a:solidFill>
                <a:latin typeface="Rockwell" charset="0"/>
              </a:rPr>
              <a:t>questions?</a:t>
            </a:r>
            <a:endParaRPr lang="en-US" sz="2400" dirty="0">
              <a:solidFill>
                <a:schemeClr val="tx1"/>
              </a:solidFill>
              <a:latin typeface="Rockwell" charset="0"/>
            </a:endParaRPr>
          </a:p>
          <a:p>
            <a:pPr>
              <a:spcBef>
                <a:spcPts val="800"/>
              </a:spcBef>
              <a:spcAft>
                <a:spcPts val="1800"/>
              </a:spcAft>
              <a:defRPr/>
            </a:pPr>
            <a:r>
              <a:rPr lang="en-US" sz="2400" dirty="0">
                <a:solidFill>
                  <a:schemeClr val="tx1"/>
                </a:solidFill>
                <a:latin typeface="Rockwell" charset="0"/>
              </a:rPr>
              <a:t>Where are your priority questions in the sequence of your entire list of questions</a:t>
            </a:r>
            <a:r>
              <a:rPr lang="en-US" sz="2400" dirty="0" smtClean="0">
                <a:solidFill>
                  <a:schemeClr val="tx1"/>
                </a:solidFill>
                <a:latin typeface="Rockwell" charset="0"/>
              </a:rPr>
              <a:t>?</a:t>
            </a:r>
            <a:endParaRPr lang="en-US" sz="2400" dirty="0">
              <a:solidFill>
                <a:schemeClr val="tx1"/>
              </a:solidFill>
              <a:latin typeface="Rockwell" charset="0"/>
            </a:endParaRPr>
          </a:p>
        </p:txBody>
      </p:sp>
      <p:sp>
        <p:nvSpPr>
          <p:cNvPr id="6" name="Rectangle 5"/>
          <p:cNvSpPr/>
          <p:nvPr/>
        </p:nvSpPr>
        <p:spPr>
          <a:xfrm>
            <a:off x="5257800" y="2308731"/>
            <a:ext cx="3696222" cy="2246769"/>
          </a:xfrm>
          <a:prstGeom prst="rect">
            <a:avLst/>
          </a:prstGeom>
        </p:spPr>
        <p:txBody>
          <a:bodyPr wrap="square">
            <a:spAutoFit/>
          </a:bodyPr>
          <a:lstStyle/>
          <a:p>
            <a:r>
              <a:rPr lang="en-US" sz="2800" b="1" dirty="0">
                <a:solidFill>
                  <a:schemeClr val="bg2">
                    <a:lumMod val="75000"/>
                  </a:schemeClr>
                </a:solidFill>
              </a:rPr>
              <a:t>Teachers must change their instructional practices to meet the </a:t>
            </a:r>
            <a:r>
              <a:rPr lang="en-US" sz="2800" b="1" dirty="0" smtClean="0">
                <a:solidFill>
                  <a:schemeClr val="bg2">
                    <a:lumMod val="75000"/>
                  </a:schemeClr>
                </a:solidFill>
              </a:rPr>
              <a:t>rigor of the KAS </a:t>
            </a:r>
            <a:r>
              <a:rPr lang="en-US" sz="2800" b="1" dirty="0">
                <a:solidFill>
                  <a:schemeClr val="bg2">
                    <a:lumMod val="75000"/>
                  </a:schemeClr>
                </a:solidFill>
              </a:rPr>
              <a:t>English Language Arts/Literacy.</a:t>
            </a:r>
          </a:p>
        </p:txBody>
      </p:sp>
    </p:spTree>
    <p:extLst>
      <p:ext uri="{BB962C8B-B14F-4D97-AF65-F5344CB8AC3E}">
        <p14:creationId xmlns:p14="http://schemas.microsoft.com/office/powerpoint/2010/main" val="3760937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536574" y="533400"/>
            <a:ext cx="7556313" cy="1116106"/>
          </a:xfrm>
        </p:spPr>
        <p:txBody>
          <a:bodyPr/>
          <a:lstStyle/>
          <a:p>
            <a:pPr eaLnBrk="1" hangingPunct="1"/>
            <a:r>
              <a:rPr lang="en-US" sz="4400" b="1" dirty="0" smtClean="0">
                <a:effectLst>
                  <a:outerShdw blurRad="38100" dist="38100" dir="2700000" algn="tl">
                    <a:srgbClr val="000000">
                      <a:alpha val="43137"/>
                    </a:srgbClr>
                  </a:outerShdw>
                </a:effectLst>
                <a:latin typeface="Rockwell" charset="0"/>
              </a:rPr>
              <a:t>Share</a:t>
            </a:r>
            <a:endParaRPr lang="en-US" sz="2000" b="1" dirty="0">
              <a:solidFill>
                <a:schemeClr val="tx1"/>
              </a:solidFill>
              <a:effectLst>
                <a:outerShdw blurRad="38100" dist="38100" dir="2700000" algn="tl">
                  <a:srgbClr val="000000">
                    <a:alpha val="43137"/>
                  </a:srgbClr>
                </a:outerShdw>
              </a:effectLst>
              <a:latin typeface="Rockwell" charset="0"/>
            </a:endParaRPr>
          </a:p>
        </p:txBody>
      </p:sp>
      <p:sp>
        <p:nvSpPr>
          <p:cNvPr id="53250" name="Content Placeholder 2"/>
          <p:cNvSpPr>
            <a:spLocks noGrp="1"/>
          </p:cNvSpPr>
          <p:nvPr>
            <p:ph idx="1"/>
          </p:nvPr>
        </p:nvSpPr>
        <p:spPr>
          <a:xfrm>
            <a:off x="498474" y="2362200"/>
            <a:ext cx="8320088" cy="4144962"/>
          </a:xfrm>
        </p:spPr>
        <p:txBody>
          <a:bodyPr/>
          <a:lstStyle/>
          <a:p>
            <a:pPr marL="514350" indent="-514350" eaLnBrk="1" hangingPunct="1">
              <a:buSzPct val="100000"/>
              <a:buFont typeface="+mj-lt"/>
              <a:buAutoNum type="arabicPeriod"/>
              <a:defRPr/>
            </a:pPr>
            <a:r>
              <a:rPr lang="en-US" sz="3000" b="1" dirty="0" smtClean="0">
                <a:solidFill>
                  <a:schemeClr val="tx1"/>
                </a:solidFill>
                <a:latin typeface="Rockwell" charset="0"/>
              </a:rPr>
              <a:t>Questions </a:t>
            </a:r>
            <a:r>
              <a:rPr lang="en-US" sz="3000" b="1" dirty="0">
                <a:solidFill>
                  <a:schemeClr val="tx1"/>
                </a:solidFill>
                <a:latin typeface="Rockwell" charset="0"/>
              </a:rPr>
              <a:t>you changed from open/closed</a:t>
            </a:r>
          </a:p>
          <a:p>
            <a:pPr marL="514350" indent="-514350" eaLnBrk="1" hangingPunct="1">
              <a:buSzPct val="100000"/>
              <a:buFont typeface="Wingdings" charset="0"/>
              <a:buAutoNum type="arabicPeriod"/>
              <a:defRPr/>
            </a:pPr>
            <a:r>
              <a:rPr lang="en-US" sz="3000" b="1" dirty="0">
                <a:solidFill>
                  <a:schemeClr val="tx1"/>
                </a:solidFill>
                <a:latin typeface="Rockwell" charset="0"/>
              </a:rPr>
              <a:t>Your three priority questions and their numbers in your original sequence</a:t>
            </a:r>
          </a:p>
          <a:p>
            <a:pPr marL="514350" indent="-514350" eaLnBrk="1" hangingPunct="1">
              <a:buSzPct val="100000"/>
              <a:buFont typeface="Wingdings" charset="0"/>
              <a:buAutoNum type="arabicPeriod"/>
              <a:defRPr/>
            </a:pPr>
            <a:r>
              <a:rPr lang="en-US" sz="3000" b="1" dirty="0">
                <a:solidFill>
                  <a:schemeClr val="tx1"/>
                </a:solidFill>
                <a:latin typeface="Rockwell" charset="0"/>
              </a:rPr>
              <a:t>Rationale for choosing priority </a:t>
            </a:r>
            <a:r>
              <a:rPr lang="en-US" sz="3000" b="1" dirty="0" smtClean="0">
                <a:solidFill>
                  <a:schemeClr val="tx1"/>
                </a:solidFill>
                <a:latin typeface="Rockwell" charset="0"/>
              </a:rPr>
              <a:t>questions</a:t>
            </a:r>
          </a:p>
          <a:p>
            <a:pPr marL="514350" indent="-514350" eaLnBrk="1" hangingPunct="1">
              <a:buSzPct val="100000"/>
              <a:buFont typeface="Wingdings" charset="0"/>
              <a:buAutoNum type="arabicPeriod"/>
              <a:defRPr/>
            </a:pPr>
            <a:r>
              <a:rPr lang="en-US" sz="3000" b="1" dirty="0" smtClean="0">
                <a:solidFill>
                  <a:schemeClr val="tx1"/>
                </a:solidFill>
                <a:latin typeface="Rockwell" charset="0"/>
              </a:rPr>
              <a:t>What you will do with the questions</a:t>
            </a:r>
            <a:endParaRPr lang="en-US" sz="3000" b="1" dirty="0">
              <a:solidFill>
                <a:schemeClr val="tx1"/>
              </a:solidFill>
              <a:latin typeface="Rockwell" charset="0"/>
            </a:endParaRPr>
          </a:p>
        </p:txBody>
      </p:sp>
    </p:spTree>
    <p:extLst>
      <p:ext uri="{BB962C8B-B14F-4D97-AF65-F5344CB8AC3E}">
        <p14:creationId xmlns:p14="http://schemas.microsoft.com/office/powerpoint/2010/main" val="377586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5416550"/>
            <a:ext cx="17732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806" y="5253039"/>
            <a:ext cx="167640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2057400" y="527049"/>
            <a:ext cx="6500813" cy="566737"/>
          </a:xfrm>
          <a:prstGeom prst="rect">
            <a:avLst/>
          </a:prstGeom>
        </p:spPr>
        <p:txBody>
          <a:bodyPr lIns="68580" tIns="34290" rIns="68580" bIns="34290">
            <a:normAutofit fontScale="90000" lnSpcReduction="20000"/>
          </a:bodyPr>
          <a:lst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4100" b="1" dirty="0">
                <a:solidFill>
                  <a:srgbClr val="C00000"/>
                </a:solidFill>
              </a:rPr>
              <a:t>Agreements for Learning</a:t>
            </a:r>
            <a:r>
              <a:rPr lang="en-US" sz="3300" b="1" dirty="0">
                <a:solidFill>
                  <a:srgbClr val="C00000"/>
                </a:solidFill>
                <a:latin typeface="Georgia"/>
              </a:rPr>
              <a:t>	</a:t>
            </a:r>
          </a:p>
        </p:txBody>
      </p:sp>
      <p:sp>
        <p:nvSpPr>
          <p:cNvPr id="124934" name="Text Placeholder 2"/>
          <p:cNvSpPr txBox="1">
            <a:spLocks/>
          </p:cNvSpPr>
          <p:nvPr/>
        </p:nvSpPr>
        <p:spPr bwMode="auto">
          <a:xfrm>
            <a:off x="1519238" y="2362200"/>
            <a:ext cx="6211887"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ts val="1000"/>
              </a:spcBef>
              <a:buClr>
                <a:srgbClr val="D2BD24"/>
              </a:buClr>
              <a:buFont typeface="Wingdings 3" panose="05040102010807070707" pitchFamily="18" charset="2"/>
              <a:buChar char="}"/>
            </a:pPr>
            <a:endParaRPr lang="en-US" altLang="en-US" sz="2700">
              <a:solidFill>
                <a:srgbClr val="404040"/>
              </a:solidFill>
              <a:latin typeface="Franklin Gothic Medium" panose="020B0603020102020204" pitchFamily="34" charset="0"/>
            </a:endParaRPr>
          </a:p>
        </p:txBody>
      </p:sp>
      <p:sp>
        <p:nvSpPr>
          <p:cNvPr id="124935" name="Text Placeholder 2"/>
          <p:cNvSpPr txBox="1">
            <a:spLocks/>
          </p:cNvSpPr>
          <p:nvPr/>
        </p:nvSpPr>
        <p:spPr bwMode="auto">
          <a:xfrm>
            <a:off x="1066800" y="1027112"/>
            <a:ext cx="7924800" cy="4256088"/>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lvl1pPr marL="342900" indent="-342900" defTabSz="457200">
              <a:defRPr>
                <a:solidFill>
                  <a:schemeClr val="tx1"/>
                </a:solidFill>
                <a:latin typeface="Arial" panose="020B0604020202020204" pitchFamily="34" charset="0"/>
                <a:ea typeface="MS PGothic" panose="020B0600070205080204" pitchFamily="34" charset="-128"/>
              </a:defRPr>
            </a:lvl1pPr>
            <a:lvl2pPr marL="742950" indent="-285750" defTabSz="457200">
              <a:defRPr>
                <a:solidFill>
                  <a:schemeClr val="tx1"/>
                </a:solidFill>
                <a:latin typeface="Arial" panose="020B0604020202020204" pitchFamily="34" charset="0"/>
                <a:ea typeface="MS PGothic" panose="020B0600070205080204" pitchFamily="34" charset="-128"/>
              </a:defRPr>
            </a:lvl2pPr>
            <a:lvl3pPr marL="1143000" indent="-228600" defTabSz="457200">
              <a:defRPr>
                <a:solidFill>
                  <a:schemeClr val="tx1"/>
                </a:solidFill>
                <a:latin typeface="Arial" panose="020B0604020202020204" pitchFamily="34" charset="0"/>
                <a:ea typeface="MS PGothic" panose="020B0600070205080204" pitchFamily="34" charset="-128"/>
              </a:defRPr>
            </a:lvl3pPr>
            <a:lvl4pPr marL="1600200" indent="-228600" defTabSz="457200">
              <a:defRPr>
                <a:solidFill>
                  <a:schemeClr val="tx1"/>
                </a:solidFill>
                <a:latin typeface="Arial" panose="020B0604020202020204" pitchFamily="34" charset="0"/>
                <a:ea typeface="MS PGothic" panose="020B0600070205080204" pitchFamily="34" charset="-128"/>
              </a:defRPr>
            </a:lvl4pPr>
            <a:lvl5pPr marL="2057400" indent="-228600" defTabSz="4572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ts val="1000"/>
              </a:spcBef>
              <a:buClr>
                <a:srgbClr val="D2BD24"/>
              </a:buClr>
              <a:buFont typeface="Wingdings 3" panose="05040102010807070707" pitchFamily="18" charset="2"/>
              <a:buChar char="}"/>
            </a:pPr>
            <a:endParaRPr lang="en-US" altLang="en-US" sz="1100" dirty="0">
              <a:solidFill>
                <a:srgbClr val="404040"/>
              </a:solidFill>
              <a:latin typeface="Franklin Gothic Medium" panose="020B0603020102020204" pitchFamily="34" charset="0"/>
            </a:endParaRPr>
          </a:p>
          <a:p>
            <a:pPr eaLnBrk="1" hangingPunct="1">
              <a:lnSpc>
                <a:spcPct val="90000"/>
              </a:lnSpc>
              <a:spcBef>
                <a:spcPts val="1000"/>
              </a:spcBef>
              <a:buClr>
                <a:srgbClr val="C00000"/>
              </a:buClr>
              <a:buFont typeface="Wingdings" panose="05000000000000000000" pitchFamily="2" charset="2"/>
              <a:buChar char="§"/>
            </a:pPr>
            <a:r>
              <a:rPr lang="en-US" altLang="en-US" sz="2400" dirty="0">
                <a:solidFill>
                  <a:srgbClr val="404040"/>
                </a:solidFill>
                <a:latin typeface="Franklin Gothic Medium" panose="020B0603020102020204" pitchFamily="34" charset="0"/>
              </a:rPr>
              <a:t>Be open to new ways of thinking about </a:t>
            </a:r>
            <a:r>
              <a:rPr lang="en-US" altLang="en-US" sz="2400" dirty="0" smtClean="0">
                <a:solidFill>
                  <a:srgbClr val="404040"/>
                </a:solidFill>
                <a:latin typeface="Franklin Gothic Medium" panose="020B0603020102020204" pitchFamily="34" charset="0"/>
              </a:rPr>
              <a:t>the instructional shifts needed </a:t>
            </a:r>
            <a:r>
              <a:rPr lang="en-US" altLang="en-US" sz="2400" dirty="0">
                <a:solidFill>
                  <a:srgbClr val="404040"/>
                </a:solidFill>
                <a:latin typeface="Franklin Gothic Medium" panose="020B0603020102020204" pitchFamily="34" charset="0"/>
              </a:rPr>
              <a:t>to implement classroom instruction utilizing the </a:t>
            </a:r>
            <a:r>
              <a:rPr lang="en-US" altLang="en-US" sz="2400" dirty="0" smtClean="0">
                <a:solidFill>
                  <a:srgbClr val="404040"/>
                </a:solidFill>
                <a:latin typeface="Franklin Gothic Medium" panose="020B0603020102020204" pitchFamily="34" charset="0"/>
              </a:rPr>
              <a:t>KAS for </a:t>
            </a:r>
            <a:r>
              <a:rPr lang="en-US" altLang="en-US" sz="2400" dirty="0">
                <a:solidFill>
                  <a:srgbClr val="404040"/>
                </a:solidFill>
                <a:latin typeface="Franklin Gothic Medium" panose="020B0603020102020204" pitchFamily="34" charset="0"/>
              </a:rPr>
              <a:t>English/Language Arts.</a:t>
            </a:r>
          </a:p>
          <a:p>
            <a:pPr eaLnBrk="1" hangingPunct="1">
              <a:lnSpc>
                <a:spcPct val="90000"/>
              </a:lnSpc>
              <a:spcBef>
                <a:spcPts val="1000"/>
              </a:spcBef>
              <a:buClr>
                <a:srgbClr val="C00000"/>
              </a:buClr>
              <a:buFont typeface="Wingdings" panose="05000000000000000000" pitchFamily="2" charset="2"/>
              <a:buChar char="§"/>
            </a:pPr>
            <a:r>
              <a:rPr lang="en-US" altLang="en-US" sz="2400" dirty="0">
                <a:solidFill>
                  <a:srgbClr val="404040"/>
                </a:solidFill>
                <a:latin typeface="Franklin Gothic Medium" panose="020B0603020102020204" pitchFamily="34" charset="0"/>
              </a:rPr>
              <a:t>During group work be respectful of others</a:t>
            </a:r>
            <a:r>
              <a:rPr lang="ja-JP" altLang="en-US" sz="2400" dirty="0" smtClean="0">
                <a:solidFill>
                  <a:srgbClr val="404040"/>
                </a:solidFill>
                <a:latin typeface="Franklin Gothic Medium" panose="020B0603020102020204" pitchFamily="34" charset="0"/>
              </a:rPr>
              <a:t>’</a:t>
            </a:r>
            <a:r>
              <a:rPr lang="en-US" altLang="ja-JP" sz="2400" dirty="0" smtClean="0">
                <a:solidFill>
                  <a:srgbClr val="404040"/>
                </a:solidFill>
                <a:latin typeface="Franklin Gothic Medium" panose="020B0603020102020204" pitchFamily="34" charset="0"/>
              </a:rPr>
              <a:t>opinions </a:t>
            </a:r>
            <a:r>
              <a:rPr lang="en-US" altLang="ja-JP" sz="2400" dirty="0">
                <a:solidFill>
                  <a:srgbClr val="404040"/>
                </a:solidFill>
                <a:latin typeface="Franklin Gothic Medium" panose="020B0603020102020204" pitchFamily="34" charset="0"/>
              </a:rPr>
              <a:t>and points of view.</a:t>
            </a:r>
          </a:p>
          <a:p>
            <a:pPr eaLnBrk="1" hangingPunct="1">
              <a:lnSpc>
                <a:spcPct val="90000"/>
              </a:lnSpc>
              <a:spcBef>
                <a:spcPts val="1000"/>
              </a:spcBef>
              <a:buClr>
                <a:srgbClr val="C00000"/>
              </a:buClr>
              <a:buFont typeface="Wingdings" panose="05000000000000000000" pitchFamily="2" charset="2"/>
              <a:buChar char="§"/>
            </a:pPr>
            <a:r>
              <a:rPr lang="en-US" altLang="en-US" sz="2400" dirty="0">
                <a:solidFill>
                  <a:srgbClr val="404040"/>
                </a:solidFill>
                <a:latin typeface="Franklin Gothic Medium" panose="020B0603020102020204" pitchFamily="34" charset="0"/>
              </a:rPr>
              <a:t>Don</a:t>
            </a:r>
            <a:r>
              <a:rPr lang="ja-JP" altLang="en-US" sz="2400" dirty="0">
                <a:solidFill>
                  <a:srgbClr val="404040"/>
                </a:solidFill>
                <a:latin typeface="Franklin Gothic Medium" panose="020B0603020102020204" pitchFamily="34" charset="0"/>
              </a:rPr>
              <a:t>’</a:t>
            </a:r>
            <a:r>
              <a:rPr lang="en-US" altLang="ja-JP" sz="2400" dirty="0">
                <a:solidFill>
                  <a:srgbClr val="404040"/>
                </a:solidFill>
                <a:latin typeface="Franklin Gothic Medium" panose="020B0603020102020204" pitchFamily="34" charset="0"/>
              </a:rPr>
              <a:t>t forget your e-manners (phones on silent, use of electronic devices, etc.).</a:t>
            </a:r>
          </a:p>
          <a:p>
            <a:pPr eaLnBrk="1" hangingPunct="1">
              <a:lnSpc>
                <a:spcPct val="90000"/>
              </a:lnSpc>
              <a:spcBef>
                <a:spcPts val="1000"/>
              </a:spcBef>
              <a:buClr>
                <a:srgbClr val="C00000"/>
              </a:buClr>
              <a:buFont typeface="Wingdings" panose="05000000000000000000" pitchFamily="2" charset="2"/>
              <a:buChar char="§"/>
            </a:pPr>
            <a:r>
              <a:rPr lang="en-US" altLang="en-US" sz="2400" dirty="0">
                <a:solidFill>
                  <a:srgbClr val="404040"/>
                </a:solidFill>
                <a:latin typeface="Franklin Gothic Medium" panose="020B0603020102020204" pitchFamily="34" charset="0"/>
              </a:rPr>
              <a:t>Keep side conversations to a minimum. </a:t>
            </a:r>
          </a:p>
          <a:p>
            <a:pPr eaLnBrk="1" hangingPunct="1">
              <a:lnSpc>
                <a:spcPct val="90000"/>
              </a:lnSpc>
              <a:spcBef>
                <a:spcPts val="1000"/>
              </a:spcBef>
              <a:buClr>
                <a:srgbClr val="D2BD24"/>
              </a:buClr>
              <a:buFont typeface="Wingdings 3" panose="05040102010807070707" pitchFamily="18" charset="2"/>
              <a:buNone/>
            </a:pPr>
            <a:endParaRPr lang="en-US" altLang="en-US" sz="2200" dirty="0">
              <a:solidFill>
                <a:srgbClr val="404040"/>
              </a:solidFill>
              <a:latin typeface="Franklin Gothic Medium" panose="020B0603020102020204" pitchFamily="34" charset="0"/>
            </a:endParaRPr>
          </a:p>
          <a:p>
            <a:pPr algn="ctr" eaLnBrk="1" hangingPunct="1">
              <a:lnSpc>
                <a:spcPct val="105000"/>
              </a:lnSpc>
              <a:buClr>
                <a:srgbClr val="D2BD24"/>
              </a:buClr>
              <a:buFont typeface="Wingdings 3" panose="05040102010807070707" pitchFamily="18" charset="2"/>
              <a:buNone/>
            </a:pPr>
            <a:r>
              <a:rPr lang="en-US" altLang="en-US" sz="2400" b="1" dirty="0">
                <a:solidFill>
                  <a:srgbClr val="C00000"/>
                </a:solidFill>
                <a:latin typeface="Calibri" panose="020F0502020204030204" pitchFamily="34" charset="0"/>
              </a:rPr>
              <a:t>Recognize that this is very important work and deserves </a:t>
            </a:r>
          </a:p>
          <a:p>
            <a:pPr algn="ctr" eaLnBrk="1" hangingPunct="1">
              <a:lnSpc>
                <a:spcPct val="105000"/>
              </a:lnSpc>
              <a:buClr>
                <a:srgbClr val="D2BD24"/>
              </a:buClr>
              <a:buFont typeface="Wingdings 3" panose="05040102010807070707" pitchFamily="18" charset="2"/>
              <a:buNone/>
            </a:pPr>
            <a:r>
              <a:rPr lang="en-US" altLang="en-US" sz="2400" b="1" dirty="0">
                <a:solidFill>
                  <a:srgbClr val="C00000"/>
                </a:solidFill>
                <a:latin typeface="Calibri" panose="020F0502020204030204" pitchFamily="34" charset="0"/>
              </a:rPr>
              <a:t>your full attention and commitment!</a:t>
            </a:r>
            <a:endParaRPr lang="en-US" altLang="en-US" sz="2400" dirty="0">
              <a:solidFill>
                <a:srgbClr val="C00000"/>
              </a:solidFill>
              <a:latin typeface="Calibri" panose="020F0502020204030204" pitchFamily="34" charset="0"/>
            </a:endParaRPr>
          </a:p>
          <a:p>
            <a:pPr eaLnBrk="1" hangingPunct="1">
              <a:lnSpc>
                <a:spcPct val="90000"/>
              </a:lnSpc>
              <a:spcBef>
                <a:spcPts val="1000"/>
              </a:spcBef>
              <a:buClr>
                <a:srgbClr val="D2BD24"/>
              </a:buClr>
              <a:buFont typeface="Wingdings 3" panose="05040102010807070707" pitchFamily="18" charset="2"/>
              <a:buNone/>
            </a:pPr>
            <a:endParaRPr lang="en-US" altLang="en-US" sz="1700" dirty="0">
              <a:solidFill>
                <a:srgbClr val="C00000"/>
              </a:solidFill>
              <a:latin typeface="Franklin Gothic Medium" panose="020B0603020102020204" pitchFamily="34" charset="0"/>
            </a:endParaRPr>
          </a:p>
          <a:p>
            <a:pPr eaLnBrk="1" hangingPunct="1">
              <a:lnSpc>
                <a:spcPct val="90000"/>
              </a:lnSpc>
              <a:spcBef>
                <a:spcPts val="1000"/>
              </a:spcBef>
              <a:buClr>
                <a:srgbClr val="D2BD24"/>
              </a:buClr>
              <a:buFont typeface="Wingdings 3" panose="05040102010807070707" pitchFamily="18" charset="2"/>
              <a:buNone/>
            </a:pPr>
            <a:endParaRPr lang="en-US" altLang="en-US" sz="2500" dirty="0">
              <a:solidFill>
                <a:srgbClr val="404040"/>
              </a:solidFill>
              <a:latin typeface="Franklin Gothic Medium" panose="020B0603020102020204" pitchFamily="34" charset="0"/>
            </a:endParaRPr>
          </a:p>
        </p:txBody>
      </p:sp>
      <p:sp>
        <p:nvSpPr>
          <p:cNvPr id="124936" name="TextBox 1"/>
          <p:cNvSpPr txBox="1">
            <a:spLocks noChangeArrowheads="1"/>
          </p:cNvSpPr>
          <p:nvPr/>
        </p:nvSpPr>
        <p:spPr bwMode="auto">
          <a:xfrm>
            <a:off x="5849541" y="5463382"/>
            <a:ext cx="19669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pic>
        <p:nvPicPr>
          <p:cNvPr id="12493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19838" y="5416550"/>
            <a:ext cx="257968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150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nvPr>
        </p:nvGraphicFramePr>
        <p:xfrm>
          <a:off x="5091862" y="1412859"/>
          <a:ext cx="3901825" cy="5016911"/>
        </p:xfrm>
        <a:graphic>
          <a:graphicData uri="http://schemas.openxmlformats.org/presentationml/2006/ole">
            <mc:AlternateContent xmlns:mc="http://schemas.openxmlformats.org/markup-compatibility/2006">
              <mc:Choice xmlns:v="urn:schemas-microsoft-com:vml" Requires="v">
                <p:oleObj spid="_x0000_s1047" name="Acrobat Document" r:id="rId4" imgW="6000516" imgH="7715242" progId="AcroExch.Document.7">
                  <p:embed/>
                </p:oleObj>
              </mc:Choice>
              <mc:Fallback>
                <p:oleObj name="Acrobat Document" r:id="rId4" imgW="6000516" imgH="7715242" progId="AcroExch.Document.7">
                  <p:embed/>
                  <p:pic>
                    <p:nvPicPr>
                      <p:cNvPr id="0" name=""/>
                      <p:cNvPicPr/>
                      <p:nvPr/>
                    </p:nvPicPr>
                    <p:blipFill>
                      <a:blip r:embed="rId5"/>
                      <a:stretch>
                        <a:fillRect/>
                      </a:stretch>
                    </p:blipFill>
                    <p:spPr>
                      <a:xfrm>
                        <a:off x="5091862" y="1412859"/>
                        <a:ext cx="3901825" cy="5016911"/>
                      </a:xfrm>
                      <a:prstGeom prst="rect">
                        <a:avLst/>
                      </a:prstGeom>
                    </p:spPr>
                  </p:pic>
                </p:oleObj>
              </mc:Fallback>
            </mc:AlternateContent>
          </a:graphicData>
        </a:graphic>
      </p:graphicFrame>
      <p:sp>
        <p:nvSpPr>
          <p:cNvPr id="10" name="Rectangle 9"/>
          <p:cNvSpPr/>
          <p:nvPr/>
        </p:nvSpPr>
        <p:spPr>
          <a:xfrm>
            <a:off x="237995" y="274239"/>
            <a:ext cx="6288065" cy="769441"/>
          </a:xfrm>
          <a:prstGeom prst="rect">
            <a:avLst/>
          </a:prstGeom>
          <a:noFill/>
        </p:spPr>
        <p:txBody>
          <a:bodyPr wrap="square" lIns="91440" tIns="45720" rIns="91440" bIns="45720">
            <a:spAutoFit/>
          </a:bodyPr>
          <a:lstStyle/>
          <a:p>
            <a:pPr algn="ctr"/>
            <a:r>
              <a:rPr lang="en-US" sz="4400" b="1" cap="none" spc="0" dirty="0" smtClean="0">
                <a:ln w="18000">
                  <a:solidFill>
                    <a:schemeClr val="accent2">
                      <a:satMod val="140000"/>
                    </a:schemeClr>
                  </a:solidFill>
                  <a:prstDash val="solid"/>
                  <a:miter lim="800000"/>
                </a:ln>
                <a:solidFill>
                  <a:srgbClr val="003366"/>
                </a:solidFill>
                <a:effectLst>
                  <a:outerShdw blurRad="25500" dist="23000" dir="7020000" algn="tl">
                    <a:srgbClr val="000000">
                      <a:alpha val="50000"/>
                    </a:srgbClr>
                  </a:outerShdw>
                </a:effectLst>
              </a:rPr>
              <a:t>Close Reading Activity</a:t>
            </a:r>
            <a:endParaRPr lang="en-US" sz="4400" b="1" cap="none" spc="0" dirty="0">
              <a:ln w="18000">
                <a:solidFill>
                  <a:schemeClr val="accent2">
                    <a:satMod val="140000"/>
                  </a:schemeClr>
                </a:solidFill>
                <a:prstDash val="solid"/>
                <a:miter lim="800000"/>
              </a:ln>
              <a:solidFill>
                <a:srgbClr val="003366"/>
              </a:solidFill>
              <a:effectLst>
                <a:outerShdw blurRad="25500" dist="23000" dir="7020000" algn="tl">
                  <a:srgbClr val="000000">
                    <a:alpha val="50000"/>
                  </a:srgbClr>
                </a:outerShdw>
              </a:effectLst>
            </a:endParaRPr>
          </a:p>
        </p:txBody>
      </p:sp>
      <p:sp>
        <p:nvSpPr>
          <p:cNvPr id="11" name="TextBox 10"/>
          <p:cNvSpPr txBox="1"/>
          <p:nvPr/>
        </p:nvSpPr>
        <p:spPr>
          <a:xfrm>
            <a:off x="237996" y="1219201"/>
            <a:ext cx="4853866" cy="5693866"/>
          </a:xfrm>
          <a:prstGeom prst="rect">
            <a:avLst/>
          </a:prstGeom>
          <a:noFill/>
        </p:spPr>
        <p:txBody>
          <a:bodyPr wrap="square" rtlCol="0">
            <a:spAutoFit/>
          </a:bodyPr>
          <a:lstStyle/>
          <a:p>
            <a:pPr marL="342900" indent="-342900">
              <a:buAutoNum type="arabicPeriod"/>
            </a:pPr>
            <a:r>
              <a:rPr lang="en-US" sz="2800" b="1" dirty="0" smtClean="0">
                <a:solidFill>
                  <a:srgbClr val="0070C0"/>
                </a:solidFill>
              </a:rPr>
              <a:t>Locate “Text Codes” Handout in your packet.</a:t>
            </a:r>
          </a:p>
          <a:p>
            <a:pPr marL="342900" indent="-342900">
              <a:buAutoNum type="arabicPeriod"/>
            </a:pPr>
            <a:r>
              <a:rPr lang="en-US" sz="2800" b="1" dirty="0" smtClean="0">
                <a:solidFill>
                  <a:srgbClr val="0070C0"/>
                </a:solidFill>
              </a:rPr>
              <a:t>Use these text codes to read “Common Core Shifts for English Language Arts/Literacy” article which is also in your packet.</a:t>
            </a:r>
          </a:p>
          <a:p>
            <a:pPr marL="342900" indent="-342900">
              <a:buAutoNum type="arabicPeriod"/>
            </a:pPr>
            <a:r>
              <a:rPr lang="en-US" sz="2800" b="1" dirty="0" smtClean="0">
                <a:solidFill>
                  <a:srgbClr val="0070C0"/>
                </a:solidFill>
              </a:rPr>
              <a:t>As you read, keep in mind the questions generated using the Question Formulation Technique. Be sure to mark answers if you encounter them.</a:t>
            </a:r>
            <a:endParaRPr lang="en-US" sz="2800" b="1" dirty="0">
              <a:solidFill>
                <a:srgbClr val="0070C0"/>
              </a:solidFill>
            </a:endParaRPr>
          </a:p>
        </p:txBody>
      </p:sp>
      <p:sp>
        <p:nvSpPr>
          <p:cNvPr id="2" name="TextBox 1"/>
          <p:cNvSpPr txBox="1"/>
          <p:nvPr/>
        </p:nvSpPr>
        <p:spPr>
          <a:xfrm>
            <a:off x="127121" y="4648200"/>
            <a:ext cx="420490" cy="38100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1861953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900" y="1400703"/>
            <a:ext cx="5092700" cy="2149634"/>
          </a:xfrm>
          <a:ln w="38100">
            <a:solidFill>
              <a:srgbClr val="00B0F0"/>
            </a:solidFill>
          </a:ln>
        </p:spPr>
        <p:txBody>
          <a:bodyPr/>
          <a:lstStyle/>
          <a:p>
            <a:pPr algn="ctr"/>
            <a:r>
              <a:rPr lang="en-US" dirty="0" smtClean="0">
                <a:solidFill>
                  <a:prstClr val="black"/>
                </a:solidFill>
                <a:latin typeface="Calibri" panose="020F0502020204030204"/>
              </a:rPr>
              <a:t/>
            </a:r>
            <a:br>
              <a:rPr lang="en-US" dirty="0" smtClean="0">
                <a:solidFill>
                  <a:prstClr val="black"/>
                </a:solidFill>
                <a:latin typeface="Calibri" panose="020F0502020204030204"/>
              </a:rPr>
            </a:br>
            <a:r>
              <a:rPr lang="en-US" dirty="0">
                <a:solidFill>
                  <a:prstClr val="black"/>
                </a:solidFill>
                <a:latin typeface="Calibri" panose="020F0502020204030204"/>
              </a:rPr>
              <a:t/>
            </a:r>
            <a:br>
              <a:rPr lang="en-US" dirty="0">
                <a:solidFill>
                  <a:prstClr val="black"/>
                </a:solidFill>
                <a:latin typeface="Calibri" panose="020F0502020204030204"/>
              </a:rPr>
            </a:br>
            <a:r>
              <a:rPr lang="en-US" sz="3200" dirty="0" smtClean="0">
                <a:solidFill>
                  <a:prstClr val="black"/>
                </a:solidFill>
                <a:latin typeface="Calibri" panose="020F0502020204030204"/>
              </a:rPr>
              <a:t>Did reading the article with a specific question in mind affect your reading experience? How?</a:t>
            </a:r>
            <a:endParaRPr lang="en-US" sz="3200" dirty="0"/>
          </a:p>
        </p:txBody>
      </p:sp>
      <p:pic>
        <p:nvPicPr>
          <p:cNvPr id="5" name="Picture 4"/>
          <p:cNvPicPr>
            <a:picLocks noChangeAspect="1"/>
          </p:cNvPicPr>
          <p:nvPr/>
        </p:nvPicPr>
        <p:blipFill>
          <a:blip r:embed="rId3"/>
          <a:stretch>
            <a:fillRect/>
          </a:stretch>
        </p:blipFill>
        <p:spPr>
          <a:xfrm>
            <a:off x="5791200" y="1092359"/>
            <a:ext cx="2561697" cy="2561697"/>
          </a:xfrm>
          <a:prstGeom prst="rect">
            <a:avLst/>
          </a:prstGeom>
        </p:spPr>
      </p:pic>
      <p:sp>
        <p:nvSpPr>
          <p:cNvPr id="8" name="Rectangle 7"/>
          <p:cNvSpPr/>
          <p:nvPr/>
        </p:nvSpPr>
        <p:spPr>
          <a:xfrm>
            <a:off x="304799" y="384473"/>
            <a:ext cx="8686801" cy="707886"/>
          </a:xfrm>
          <a:prstGeom prst="rect">
            <a:avLst/>
          </a:prstGeom>
          <a:noFill/>
        </p:spPr>
        <p:txBody>
          <a:bodyPr wrap="square" lIns="91440" tIns="45720" rIns="91440" bIns="45720">
            <a:spAutoFit/>
          </a:bodyPr>
          <a:lstStyle/>
          <a:p>
            <a:pPr algn="ctr"/>
            <a:r>
              <a:rPr lang="en-US" sz="4000" dirty="0" smtClean="0">
                <a:ln w="0"/>
                <a:solidFill>
                  <a:srgbClr val="002060"/>
                </a:solidFill>
              </a:rPr>
              <a:t>Round Robin Discussion Partners</a:t>
            </a:r>
            <a:endParaRPr lang="en-US" sz="4000" b="0" cap="none" spc="0" dirty="0">
              <a:ln w="0"/>
              <a:solidFill>
                <a:srgbClr val="002060"/>
              </a:solidFill>
              <a:effectLst/>
            </a:endParaRPr>
          </a:p>
        </p:txBody>
      </p:sp>
      <p:sp>
        <p:nvSpPr>
          <p:cNvPr id="9" name="TextBox 8"/>
          <p:cNvSpPr txBox="1"/>
          <p:nvPr/>
        </p:nvSpPr>
        <p:spPr>
          <a:xfrm>
            <a:off x="304799" y="3962400"/>
            <a:ext cx="8542311" cy="2677656"/>
          </a:xfrm>
          <a:prstGeom prst="rect">
            <a:avLst/>
          </a:prstGeom>
          <a:noFill/>
          <a:ln w="38100">
            <a:solidFill>
              <a:srgbClr val="00B0F0"/>
            </a:solidFill>
          </a:ln>
        </p:spPr>
        <p:txBody>
          <a:bodyPr wrap="square" rtlCol="0">
            <a:spAutoFit/>
          </a:bodyPr>
          <a:lstStyle/>
          <a:p>
            <a:r>
              <a:rPr lang="en-US" sz="2400" b="1" dirty="0" smtClean="0"/>
              <a:t>Instructions: </a:t>
            </a:r>
          </a:p>
          <a:p>
            <a:pPr marL="457200" indent="-457200">
              <a:buFont typeface="+mj-lt"/>
              <a:buAutoNum type="arabicPeriod"/>
            </a:pPr>
            <a:r>
              <a:rPr lang="en-US" sz="2400" b="1" dirty="0" smtClean="0"/>
              <a:t>Four Partners will be given 45 seconds each to discuss their answer to the questions.</a:t>
            </a:r>
          </a:p>
          <a:p>
            <a:pPr marL="457200" indent="-457200">
              <a:buFont typeface="+mj-lt"/>
              <a:buAutoNum type="arabicPeriod"/>
            </a:pPr>
            <a:r>
              <a:rPr lang="en-US" sz="2400" b="1" dirty="0" smtClean="0"/>
              <a:t>Begin with Partner #3 and move clockwise.</a:t>
            </a:r>
          </a:p>
          <a:p>
            <a:pPr marL="457200" indent="-457200">
              <a:buFont typeface="+mj-lt"/>
              <a:buAutoNum type="arabicPeriod"/>
            </a:pPr>
            <a:r>
              <a:rPr lang="en-US" sz="2400" b="1" dirty="0" smtClean="0"/>
              <a:t>Only talk when it is your turn unless you need to encourage a partner with a “thinking question”.</a:t>
            </a:r>
          </a:p>
          <a:p>
            <a:pPr marL="457200" indent="-457200">
              <a:buFont typeface="+mj-lt"/>
              <a:buAutoNum type="arabicPeriod"/>
            </a:pPr>
            <a:r>
              <a:rPr lang="en-US" sz="2400" b="1" dirty="0" smtClean="0"/>
              <a:t>When time is up, the next partner will begin. </a:t>
            </a:r>
            <a:endParaRPr lang="en-US" sz="2400" b="1" dirty="0"/>
          </a:p>
        </p:txBody>
      </p:sp>
    </p:spTree>
    <p:extLst>
      <p:ext uri="{BB962C8B-B14F-4D97-AF65-F5344CB8AC3E}">
        <p14:creationId xmlns:p14="http://schemas.microsoft.com/office/powerpoint/2010/main" val="789123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57200"/>
            <a:ext cx="8001000" cy="6000750"/>
          </a:xfrm>
          <a:prstGeom prst="rect">
            <a:avLst/>
          </a:prstGeom>
        </p:spPr>
      </p:pic>
      <p:sp>
        <p:nvSpPr>
          <p:cNvPr id="6" name="TextBox 5"/>
          <p:cNvSpPr txBox="1"/>
          <p:nvPr/>
        </p:nvSpPr>
        <p:spPr>
          <a:xfrm>
            <a:off x="1600200" y="3886200"/>
            <a:ext cx="6172200" cy="461665"/>
          </a:xfrm>
          <a:prstGeom prst="rect">
            <a:avLst/>
          </a:prstGeom>
          <a:solidFill>
            <a:srgbClr val="003366"/>
          </a:solidFill>
        </p:spPr>
        <p:txBody>
          <a:bodyPr wrap="square" rtlCol="0">
            <a:spAutoFit/>
          </a:bodyPr>
          <a:lstStyle/>
          <a:p>
            <a:pPr lvl="0" algn="ctr" eaLnBrk="0" hangingPunct="0">
              <a:spcBef>
                <a:spcPct val="30000"/>
              </a:spcBef>
              <a:defRPr/>
            </a:pPr>
            <a:r>
              <a:rPr lang="en-US" sz="2400" b="1" dirty="0" smtClean="0">
                <a:solidFill>
                  <a:schemeClr val="bg1"/>
                </a:solidFill>
              </a:rPr>
              <a:t>Formative </a:t>
            </a:r>
            <a:r>
              <a:rPr lang="en-US" sz="2400" b="1" dirty="0">
                <a:solidFill>
                  <a:schemeClr val="bg1"/>
                </a:solidFill>
              </a:rPr>
              <a:t>Assessment </a:t>
            </a:r>
            <a:r>
              <a:rPr lang="en-US" sz="2400" b="1" dirty="0" smtClean="0">
                <a:solidFill>
                  <a:schemeClr val="bg1"/>
                </a:solidFill>
              </a:rPr>
              <a:t>Strategy</a:t>
            </a:r>
            <a:endParaRPr lang="en-US" sz="2400" b="1" dirty="0">
              <a:solidFill>
                <a:schemeClr val="bg1"/>
              </a:solidFill>
            </a:endParaRPr>
          </a:p>
        </p:txBody>
      </p:sp>
    </p:spTree>
    <p:extLst>
      <p:ext uri="{BB962C8B-B14F-4D97-AF65-F5344CB8AC3E}">
        <p14:creationId xmlns:p14="http://schemas.microsoft.com/office/powerpoint/2010/main" val="669122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019" y="3810000"/>
            <a:ext cx="8686800" cy="1143000"/>
          </a:xfrm>
        </p:spPr>
        <p:txBody>
          <a:bodyPr/>
          <a:lstStyle/>
          <a:p>
            <a:pPr algn="ctr"/>
            <a:r>
              <a:rPr lang="en-US" b="1" dirty="0" smtClean="0">
                <a:hlinkClick r:id="rId3"/>
              </a:rPr>
              <a:t>www.kvecelatln.weebly.com</a:t>
            </a:r>
            <a:r>
              <a:rPr lang="en-US" dirty="0" smtClean="0"/>
              <a:t> </a:t>
            </a:r>
            <a:endParaRPr lang="en-US" dirty="0"/>
          </a:p>
        </p:txBody>
      </p:sp>
      <p:pic>
        <p:nvPicPr>
          <p:cNvPr id="4" name="Content Placeholder 3"/>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1807276" y="389531"/>
            <a:ext cx="5714286" cy="3000000"/>
          </a:xfrm>
        </p:spPr>
      </p:pic>
      <p:sp>
        <p:nvSpPr>
          <p:cNvPr id="5" name="TextBox 4"/>
          <p:cNvSpPr txBox="1"/>
          <p:nvPr/>
        </p:nvSpPr>
        <p:spPr>
          <a:xfrm>
            <a:off x="1807276" y="2820769"/>
            <a:ext cx="5714286" cy="800219"/>
          </a:xfrm>
          <a:prstGeom prst="rect">
            <a:avLst/>
          </a:prstGeom>
          <a:solidFill>
            <a:srgbClr val="800080"/>
          </a:solidFill>
        </p:spPr>
        <p:txBody>
          <a:bodyPr wrap="square" rtlCol="0">
            <a:spAutoFit/>
          </a:bodyPr>
          <a:lstStyle/>
          <a:p>
            <a:endParaRPr lang="en-US" dirty="0" smtClean="0">
              <a:solidFill>
                <a:schemeClr val="bg1"/>
              </a:solidFill>
            </a:endParaRPr>
          </a:p>
          <a:p>
            <a:pPr algn="ctr"/>
            <a:r>
              <a:rPr lang="en-US" sz="2800" b="1" dirty="0" smtClean="0">
                <a:solidFill>
                  <a:schemeClr val="bg1"/>
                </a:solidFill>
              </a:rPr>
              <a:t>24 Formative Assessment Strategies</a:t>
            </a:r>
            <a:endParaRPr lang="en-US" sz="2800" b="1" dirty="0">
              <a:solidFill>
                <a:schemeClr val="bg1"/>
              </a:solidFill>
            </a:endParaRPr>
          </a:p>
        </p:txBody>
      </p:sp>
    </p:spTree>
    <p:extLst>
      <p:ext uri="{BB962C8B-B14F-4D97-AF65-F5344CB8AC3E}">
        <p14:creationId xmlns:p14="http://schemas.microsoft.com/office/powerpoint/2010/main" val="788447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47800" y="990600"/>
            <a:ext cx="6297951" cy="4191000"/>
          </a:xfrm>
          <a:prstGeom prst="rect">
            <a:avLst/>
          </a:prstGeom>
        </p:spPr>
      </p:pic>
    </p:spTree>
    <p:extLst>
      <p:ext uri="{BB962C8B-B14F-4D97-AF65-F5344CB8AC3E}">
        <p14:creationId xmlns:p14="http://schemas.microsoft.com/office/powerpoint/2010/main" val="3782790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AutoShape 2" descr="Image result for robin"/>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12" name="Picture 11"/>
          <p:cNvPicPr>
            <a:picLocks noChangeAspect="1"/>
          </p:cNvPicPr>
          <p:nvPr/>
        </p:nvPicPr>
        <p:blipFill>
          <a:blip r:embed="rId3"/>
          <a:stretch>
            <a:fillRect/>
          </a:stretch>
        </p:blipFill>
        <p:spPr>
          <a:xfrm>
            <a:off x="491319" y="845305"/>
            <a:ext cx="8139184" cy="5155445"/>
          </a:xfrm>
          <a:prstGeom prst="rect">
            <a:avLst/>
          </a:prstGeom>
        </p:spPr>
      </p:pic>
      <p:sp>
        <p:nvSpPr>
          <p:cNvPr id="13" name="Rectangle 12"/>
          <p:cNvSpPr/>
          <p:nvPr/>
        </p:nvSpPr>
        <p:spPr>
          <a:xfrm>
            <a:off x="3029803" y="3723280"/>
            <a:ext cx="81887" cy="19755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173905" y="3723280"/>
            <a:ext cx="81887" cy="19755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33818" y="4286250"/>
            <a:ext cx="7277669" cy="921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45758" y="4963522"/>
            <a:ext cx="7277669" cy="9212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80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 y="152400"/>
            <a:ext cx="8763000" cy="6490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017699" y="4254002"/>
            <a:ext cx="7677" cy="221093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13705" y="4275310"/>
            <a:ext cx="15354" cy="218963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93847" y="4800600"/>
            <a:ext cx="7411953"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93847" y="5682091"/>
            <a:ext cx="7411953" cy="3291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flipH="1">
            <a:off x="1975510" y="1221644"/>
            <a:ext cx="4419599" cy="584775"/>
          </a:xfrm>
          <a:prstGeom prst="rect">
            <a:avLst/>
          </a:prstGeom>
          <a:solidFill>
            <a:schemeClr val="accent3">
              <a:lumMod val="40000"/>
              <a:lumOff val="60000"/>
            </a:schemeClr>
          </a:solidFill>
        </p:spPr>
        <p:txBody>
          <a:bodyPr wrap="square" rtlCol="0">
            <a:spAutoFit/>
          </a:bodyPr>
          <a:lstStyle/>
          <a:p>
            <a:r>
              <a:rPr lang="en-US" sz="3200" b="1" dirty="0" smtClean="0"/>
              <a:t> Who is My Audience?</a:t>
            </a:r>
            <a:endParaRPr lang="en-US" sz="3200" b="1" dirty="0"/>
          </a:p>
        </p:txBody>
      </p:sp>
      <p:sp>
        <p:nvSpPr>
          <p:cNvPr id="19" name="TextBox 18"/>
          <p:cNvSpPr txBox="1"/>
          <p:nvPr/>
        </p:nvSpPr>
        <p:spPr>
          <a:xfrm>
            <a:off x="1975510" y="2382329"/>
            <a:ext cx="4419599" cy="584775"/>
          </a:xfrm>
          <a:prstGeom prst="rect">
            <a:avLst/>
          </a:prstGeom>
          <a:solidFill>
            <a:schemeClr val="accent3">
              <a:lumMod val="40000"/>
              <a:lumOff val="60000"/>
            </a:schemeClr>
          </a:solidFill>
        </p:spPr>
        <p:txBody>
          <a:bodyPr wrap="square" rtlCol="0">
            <a:spAutoFit/>
          </a:bodyPr>
          <a:lstStyle/>
          <a:p>
            <a:pPr algn="ctr"/>
            <a:r>
              <a:rPr lang="en-US" sz="3200" b="1" dirty="0" smtClean="0"/>
              <a:t>Why – Purpose – Thesis </a:t>
            </a:r>
            <a:endParaRPr lang="en-US" sz="3200" b="1" dirty="0"/>
          </a:p>
        </p:txBody>
      </p:sp>
      <p:sp>
        <p:nvSpPr>
          <p:cNvPr id="21" name="TextBox 20"/>
          <p:cNvSpPr txBox="1"/>
          <p:nvPr/>
        </p:nvSpPr>
        <p:spPr>
          <a:xfrm>
            <a:off x="2003495" y="3432571"/>
            <a:ext cx="4391614" cy="584775"/>
          </a:xfrm>
          <a:prstGeom prst="rect">
            <a:avLst/>
          </a:prstGeom>
          <a:solidFill>
            <a:schemeClr val="accent3">
              <a:lumMod val="40000"/>
              <a:lumOff val="60000"/>
            </a:schemeClr>
          </a:solidFill>
        </p:spPr>
        <p:txBody>
          <a:bodyPr wrap="square" rtlCol="0">
            <a:spAutoFit/>
          </a:bodyPr>
          <a:lstStyle/>
          <a:p>
            <a:r>
              <a:rPr lang="en-US" sz="3200" b="1" dirty="0" smtClean="0"/>
              <a:t> What – Format</a:t>
            </a:r>
            <a:endParaRPr lang="en-US" sz="3200" b="1" dirty="0"/>
          </a:p>
        </p:txBody>
      </p:sp>
      <p:pic>
        <p:nvPicPr>
          <p:cNvPr id="25" name="Picture 24"/>
          <p:cNvPicPr>
            <a:picLocks noChangeAspect="1"/>
          </p:cNvPicPr>
          <p:nvPr/>
        </p:nvPicPr>
        <p:blipFill>
          <a:blip r:embed="rId3"/>
          <a:stretch>
            <a:fillRect/>
          </a:stretch>
        </p:blipFill>
        <p:spPr>
          <a:xfrm>
            <a:off x="893847" y="966062"/>
            <a:ext cx="1100549" cy="1100549"/>
          </a:xfrm>
          <a:prstGeom prst="rect">
            <a:avLst/>
          </a:prstGeom>
        </p:spPr>
      </p:pic>
      <p:pic>
        <p:nvPicPr>
          <p:cNvPr id="26" name="Picture 25"/>
          <p:cNvPicPr>
            <a:picLocks noChangeAspect="1"/>
          </p:cNvPicPr>
          <p:nvPr/>
        </p:nvPicPr>
        <p:blipFill>
          <a:blip r:embed="rId4"/>
          <a:stretch>
            <a:fillRect/>
          </a:stretch>
        </p:blipFill>
        <p:spPr>
          <a:xfrm>
            <a:off x="882661" y="2015021"/>
            <a:ext cx="1120834" cy="1120834"/>
          </a:xfrm>
          <a:prstGeom prst="rect">
            <a:avLst/>
          </a:prstGeom>
        </p:spPr>
      </p:pic>
      <p:pic>
        <p:nvPicPr>
          <p:cNvPr id="27" name="Picture 26"/>
          <p:cNvPicPr>
            <a:picLocks noChangeAspect="1"/>
          </p:cNvPicPr>
          <p:nvPr/>
        </p:nvPicPr>
        <p:blipFill>
          <a:blip r:embed="rId4"/>
          <a:stretch>
            <a:fillRect/>
          </a:stretch>
        </p:blipFill>
        <p:spPr>
          <a:xfrm>
            <a:off x="884706" y="3115570"/>
            <a:ext cx="1090804" cy="1141072"/>
          </a:xfrm>
          <a:prstGeom prst="rect">
            <a:avLst/>
          </a:prstGeom>
        </p:spPr>
      </p:pic>
      <p:sp>
        <p:nvSpPr>
          <p:cNvPr id="32" name="Rectangle 31"/>
          <p:cNvSpPr/>
          <p:nvPr/>
        </p:nvSpPr>
        <p:spPr>
          <a:xfrm>
            <a:off x="389302" y="133210"/>
            <a:ext cx="7620000" cy="769441"/>
          </a:xfrm>
          <a:prstGeom prst="rect">
            <a:avLst/>
          </a:prstGeom>
          <a:noFill/>
        </p:spPr>
        <p:txBody>
          <a:bodyPr wrap="square" lIns="91440" tIns="45720" rIns="91440" bIns="45720">
            <a:spAutoFit/>
          </a:bodyPr>
          <a:lstStyle/>
          <a:p>
            <a:pPr algn="ctr"/>
            <a:r>
              <a:rPr lang="en-US" sz="4400" b="1" cap="none" spc="0" dirty="0" smtClean="0">
                <a:ln w="13462">
                  <a:solidFill>
                    <a:schemeClr val="bg1"/>
                  </a:solidFill>
                  <a:prstDash val="solid"/>
                </a:ln>
                <a:solidFill>
                  <a:schemeClr val="accent6">
                    <a:lumMod val="50000"/>
                  </a:schemeClr>
                </a:solidFill>
                <a:effectLst>
                  <a:outerShdw dist="38100" dir="2700000" algn="bl" rotWithShape="0">
                    <a:schemeClr val="accent5"/>
                  </a:outerShdw>
                </a:effectLst>
              </a:rPr>
              <a:t>Planning and Prewriting</a:t>
            </a:r>
            <a:endParaRPr lang="en-US" sz="4400" b="1" cap="none" spc="0" dirty="0">
              <a:ln w="13462">
                <a:solidFill>
                  <a:schemeClr val="bg1"/>
                </a:solidFill>
                <a:prstDash val="solid"/>
              </a:ln>
              <a:solidFill>
                <a:schemeClr val="accent6">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34822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312224"/>
            <a:ext cx="3200400" cy="941906"/>
          </a:xfrm>
        </p:spPr>
        <p:txBody>
          <a:bodyPr/>
          <a:lstStyle/>
          <a:p>
            <a:r>
              <a:rPr lang="en-US" dirty="0" smtClean="0">
                <a:solidFill>
                  <a:schemeClr val="tx1"/>
                </a:solidFill>
                <a:latin typeface="Aharoni" panose="02010803020104030203" pitchFamily="2" charset="-79"/>
                <a:cs typeface="Aharoni" panose="02010803020104030203" pitchFamily="2" charset="-79"/>
              </a:rPr>
              <a:t>Paragraph</a:t>
            </a:r>
            <a:endParaRPr lang="en-US" dirty="0">
              <a:solidFill>
                <a:schemeClr val="tx1"/>
              </a:solidFill>
              <a:latin typeface="Aharoni" panose="02010803020104030203" pitchFamily="2" charset="-79"/>
              <a:cs typeface="Aharoni" panose="02010803020104030203" pitchFamily="2" charset="-79"/>
            </a:endParaRPr>
          </a:p>
        </p:txBody>
      </p:sp>
      <p:sp>
        <p:nvSpPr>
          <p:cNvPr id="3" name="Content Placeholder 2"/>
          <p:cNvSpPr>
            <a:spLocks noGrp="1"/>
          </p:cNvSpPr>
          <p:nvPr>
            <p:ph sz="quarter" idx="1"/>
          </p:nvPr>
        </p:nvSpPr>
        <p:spPr>
          <a:xfrm>
            <a:off x="228600" y="1714500"/>
            <a:ext cx="8763000" cy="4572000"/>
          </a:xfrm>
        </p:spPr>
        <p:txBody>
          <a:bodyPr/>
          <a:lstStyle/>
          <a:p>
            <a:pPr marL="0" indent="0">
              <a:buNone/>
            </a:pPr>
            <a:r>
              <a:rPr lang="en-US" sz="3200" dirty="0" smtClean="0"/>
              <a:t>…a </a:t>
            </a:r>
            <a:r>
              <a:rPr lang="en-US" sz="3200" dirty="0"/>
              <a:t>paragraph that breaks a topic down into three points that </a:t>
            </a:r>
            <a:r>
              <a:rPr lang="en-US" sz="3200" dirty="0" smtClean="0"/>
              <a:t>illustrates </a:t>
            </a:r>
            <a:r>
              <a:rPr lang="en-US" sz="3200" dirty="0"/>
              <a:t>exactly what the topic means</a:t>
            </a:r>
            <a:r>
              <a:rPr lang="en-US" sz="3200" dirty="0" smtClean="0"/>
              <a:t>.  It contains</a:t>
            </a:r>
            <a:endParaRPr lang="en-US" sz="3200" dirty="0"/>
          </a:p>
          <a:p>
            <a:pPr lvl="0"/>
            <a:r>
              <a:rPr lang="en-US" sz="3200" dirty="0"/>
              <a:t>One clear idea, expressed in a topic sentence</a:t>
            </a:r>
          </a:p>
          <a:p>
            <a:pPr lvl="0"/>
            <a:r>
              <a:rPr lang="en-US" sz="3200" dirty="0"/>
              <a:t>Three reasons, points, or details which support that one idea</a:t>
            </a:r>
          </a:p>
          <a:p>
            <a:pPr lvl="0"/>
            <a:r>
              <a:rPr lang="en-US" sz="3200" dirty="0"/>
              <a:t>An example for EACH reason, point, or detail</a:t>
            </a:r>
          </a:p>
          <a:p>
            <a:pPr lvl="0"/>
            <a:r>
              <a:rPr lang="en-US" sz="3200" dirty="0"/>
              <a:t>A conclusion which summarizes or somehow ends the paragraph</a:t>
            </a:r>
          </a:p>
          <a:p>
            <a:endParaRPr lang="en-US" dirty="0"/>
          </a:p>
        </p:txBody>
      </p:sp>
      <p:pic>
        <p:nvPicPr>
          <p:cNvPr id="4" name="Picture 3"/>
          <p:cNvPicPr>
            <a:picLocks noChangeAspect="1"/>
          </p:cNvPicPr>
          <p:nvPr/>
        </p:nvPicPr>
        <p:blipFill>
          <a:blip r:embed="rId3"/>
          <a:stretch>
            <a:fillRect/>
          </a:stretch>
        </p:blipFill>
        <p:spPr>
          <a:xfrm>
            <a:off x="1219200" y="124854"/>
            <a:ext cx="1905000" cy="1595985"/>
          </a:xfrm>
          <a:prstGeom prst="rect">
            <a:avLst/>
          </a:prstGeom>
        </p:spPr>
      </p:pic>
    </p:spTree>
    <p:extLst>
      <p:ext uri="{BB962C8B-B14F-4D97-AF65-F5344CB8AC3E}">
        <p14:creationId xmlns:p14="http://schemas.microsoft.com/office/powerpoint/2010/main" val="2638082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669394"/>
            <a:ext cx="5181600" cy="1143000"/>
          </a:xfrm>
        </p:spPr>
        <p:txBody>
          <a:bodyPr/>
          <a:lstStyle/>
          <a:p>
            <a:r>
              <a:rPr lang="en-US" b="1" dirty="0">
                <a:solidFill>
                  <a:schemeClr val="tx1"/>
                </a:solidFill>
                <a:effectLst>
                  <a:outerShdw blurRad="38100" dist="38100" dir="2700000" algn="tl">
                    <a:srgbClr val="000000">
                      <a:alpha val="43137"/>
                    </a:srgbClr>
                  </a:outerShdw>
                </a:effectLst>
              </a:rPr>
              <a:t>Three colors </a:t>
            </a:r>
            <a:r>
              <a:rPr lang="en-US" b="1" dirty="0" smtClean="0">
                <a:solidFill>
                  <a:schemeClr val="tx1"/>
                </a:solidFill>
                <a:effectLst>
                  <a:outerShdw blurRad="38100" dist="38100" dir="2700000" algn="tl">
                    <a:srgbClr val="000000">
                      <a:alpha val="43137"/>
                    </a:srgbClr>
                  </a:outerShdw>
                </a:effectLst>
              </a:rPr>
              <a:t/>
            </a:r>
            <a:br>
              <a:rPr lang="en-US" b="1" dirty="0" smtClean="0">
                <a:solidFill>
                  <a:schemeClr val="tx1"/>
                </a:solidFill>
                <a:effectLst>
                  <a:outerShdw blurRad="38100" dist="38100" dir="2700000" algn="tl">
                    <a:srgbClr val="000000">
                      <a:alpha val="43137"/>
                    </a:srgbClr>
                  </a:outerShdw>
                </a:effectLst>
              </a:rPr>
            </a:br>
            <a:r>
              <a:rPr lang="en-US" b="1" dirty="0" smtClean="0">
                <a:solidFill>
                  <a:schemeClr val="tx1"/>
                </a:solidFill>
                <a:effectLst>
                  <a:outerShdw blurRad="38100" dist="38100" dir="2700000" algn="tl">
                    <a:srgbClr val="000000">
                      <a:alpha val="43137"/>
                    </a:srgbClr>
                  </a:outerShdw>
                </a:effectLst>
              </a:rPr>
              <a:t>to </a:t>
            </a:r>
            <a:r>
              <a:rPr lang="en-US" b="1" dirty="0">
                <a:solidFill>
                  <a:schemeClr val="tx1"/>
                </a:solidFill>
                <a:effectLst>
                  <a:outerShdw blurRad="38100" dist="38100" dir="2700000" algn="tl">
                    <a:srgbClr val="000000">
                      <a:alpha val="43137"/>
                    </a:srgbClr>
                  </a:outerShdw>
                </a:effectLst>
              </a:rPr>
              <a:t>annotate:</a:t>
            </a:r>
          </a:p>
        </p:txBody>
      </p:sp>
      <p:sp>
        <p:nvSpPr>
          <p:cNvPr id="3" name="Content Placeholder 2"/>
          <p:cNvSpPr>
            <a:spLocks noGrp="1"/>
          </p:cNvSpPr>
          <p:nvPr>
            <p:ph sz="quarter" idx="1"/>
          </p:nvPr>
        </p:nvSpPr>
        <p:spPr>
          <a:xfrm>
            <a:off x="381000" y="2438400"/>
            <a:ext cx="8382000" cy="4572000"/>
          </a:xfrm>
        </p:spPr>
        <p:txBody>
          <a:bodyPr/>
          <a:lstStyle/>
          <a:p>
            <a:r>
              <a:rPr lang="en-US" sz="3600" dirty="0"/>
              <a:t>One color to highlight the topic sentence and the </a:t>
            </a:r>
            <a:r>
              <a:rPr lang="en-US" sz="3600" dirty="0" smtClean="0"/>
              <a:t>concluding </a:t>
            </a:r>
            <a:r>
              <a:rPr lang="en-US" sz="3600" dirty="0"/>
              <a:t>sentence</a:t>
            </a:r>
          </a:p>
          <a:p>
            <a:r>
              <a:rPr lang="en-US" sz="3600" dirty="0"/>
              <a:t>One color to highlight the THREE main topics</a:t>
            </a:r>
          </a:p>
          <a:p>
            <a:r>
              <a:rPr lang="en-US" sz="3600" dirty="0"/>
              <a:t>One color to highlight the supporting statements</a:t>
            </a:r>
          </a:p>
          <a:p>
            <a:endParaRPr lang="en-US" sz="3600" dirty="0"/>
          </a:p>
        </p:txBody>
      </p:sp>
      <p:pic>
        <p:nvPicPr>
          <p:cNvPr id="4" name="Picture 3"/>
          <p:cNvPicPr>
            <a:picLocks noChangeAspect="1"/>
          </p:cNvPicPr>
          <p:nvPr/>
        </p:nvPicPr>
        <p:blipFill>
          <a:blip r:embed="rId3"/>
          <a:stretch>
            <a:fillRect/>
          </a:stretch>
        </p:blipFill>
        <p:spPr>
          <a:xfrm>
            <a:off x="838200" y="369356"/>
            <a:ext cx="2619375" cy="1743075"/>
          </a:xfrm>
          <a:prstGeom prst="rect">
            <a:avLst/>
          </a:prstGeom>
        </p:spPr>
      </p:pic>
    </p:spTree>
    <p:extLst>
      <p:ext uri="{BB962C8B-B14F-4D97-AF65-F5344CB8AC3E}">
        <p14:creationId xmlns:p14="http://schemas.microsoft.com/office/powerpoint/2010/main" val="2514834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8458200" cy="7086600"/>
          </a:xfrm>
        </p:spPr>
        <p:txBody>
          <a:bodyPr/>
          <a:lstStyle/>
          <a:p>
            <a:pPr marL="0" indent="0">
              <a:buNone/>
            </a:pPr>
            <a:r>
              <a:rPr lang="en-US" sz="2400" b="1" dirty="0" smtClean="0">
                <a:latin typeface="Calibri" panose="020F0502020204030204" pitchFamily="34" charset="0"/>
              </a:rPr>
              <a:t>The main reason students need uniforms is that uniforms make life easier for everyone.  </a:t>
            </a:r>
          </a:p>
          <a:p>
            <a:pPr marL="0" indent="0">
              <a:buNone/>
            </a:pPr>
            <a:r>
              <a:rPr lang="en-US" sz="2400" b="1" dirty="0" smtClean="0">
                <a:solidFill>
                  <a:srgbClr val="0070C0"/>
                </a:solidFill>
                <a:latin typeface="Calibri" panose="020F0502020204030204" pitchFamily="34" charset="0"/>
              </a:rPr>
              <a:t>First of all, if children and teens wore uniforms, they would be on time for school.</a:t>
            </a:r>
          </a:p>
          <a:p>
            <a:pPr marL="0" indent="0">
              <a:buNone/>
            </a:pPr>
            <a:r>
              <a:rPr lang="en-US" sz="2400" b="1" dirty="0">
                <a:solidFill>
                  <a:srgbClr val="FF0000"/>
                </a:solidFill>
                <a:latin typeface="Calibri" panose="020F0502020204030204" pitchFamily="34" charset="0"/>
              </a:rPr>
              <a:t>Picking out clothes for school would be a snap since they wouldn’t have to make decisions about what to wear</a:t>
            </a:r>
            <a:r>
              <a:rPr lang="en-US" sz="2400" b="1" dirty="0" smtClean="0">
                <a:solidFill>
                  <a:srgbClr val="FF0000"/>
                </a:solidFill>
                <a:latin typeface="Calibri" panose="020F0502020204030204" pitchFamily="34" charset="0"/>
              </a:rPr>
              <a:t>.</a:t>
            </a:r>
          </a:p>
          <a:p>
            <a:pPr marL="0" indent="0">
              <a:buNone/>
            </a:pPr>
            <a:r>
              <a:rPr lang="en-US" sz="2400" b="1" dirty="0">
                <a:solidFill>
                  <a:srgbClr val="0070C0"/>
                </a:solidFill>
                <a:latin typeface="Calibri" panose="020F0502020204030204" pitchFamily="34" charset="0"/>
              </a:rPr>
              <a:t>Uniforms would make things easier for parents too</a:t>
            </a:r>
            <a:r>
              <a:rPr lang="en-US" sz="2400" b="1" dirty="0" smtClean="0">
                <a:solidFill>
                  <a:srgbClr val="0070C0"/>
                </a:solidFill>
                <a:latin typeface="Calibri" panose="020F0502020204030204" pitchFamily="34" charset="0"/>
              </a:rPr>
              <a:t>.</a:t>
            </a:r>
          </a:p>
          <a:p>
            <a:pPr marL="0" indent="0">
              <a:buNone/>
            </a:pPr>
            <a:r>
              <a:rPr lang="en-US" sz="2400" b="1" dirty="0">
                <a:solidFill>
                  <a:srgbClr val="FF0000"/>
                </a:solidFill>
                <a:latin typeface="Calibri" panose="020F0502020204030204" pitchFamily="34" charset="0"/>
              </a:rPr>
              <a:t>If all kids wore khakis and button-down shirts, parents wouldn’t have to buy them so many different kinds of clothes.</a:t>
            </a:r>
            <a:endParaRPr lang="en-US" sz="2400" b="1" dirty="0" smtClean="0">
              <a:solidFill>
                <a:srgbClr val="0070C0"/>
              </a:solidFill>
              <a:latin typeface="Calibri" panose="020F0502020204030204" pitchFamily="34" charset="0"/>
            </a:endParaRPr>
          </a:p>
          <a:p>
            <a:pPr marL="0" indent="0">
              <a:buNone/>
            </a:pPr>
            <a:r>
              <a:rPr lang="en-US" sz="2400" b="1" dirty="0">
                <a:solidFill>
                  <a:srgbClr val="0070C0"/>
                </a:solidFill>
                <a:latin typeface="Calibri" panose="020F0502020204030204" pitchFamily="34" charset="0"/>
              </a:rPr>
              <a:t>Finally, uniforms would make things easier for teachers</a:t>
            </a:r>
            <a:r>
              <a:rPr lang="en-US" sz="2400" b="1" dirty="0" smtClean="0">
                <a:solidFill>
                  <a:srgbClr val="0070C0"/>
                </a:solidFill>
                <a:latin typeface="Calibri" panose="020F0502020204030204" pitchFamily="34" charset="0"/>
              </a:rPr>
              <a:t>.</a:t>
            </a:r>
          </a:p>
          <a:p>
            <a:pPr marL="0" indent="0">
              <a:buNone/>
            </a:pPr>
            <a:r>
              <a:rPr lang="en-US" sz="2400" b="1" dirty="0">
                <a:solidFill>
                  <a:srgbClr val="FF0000"/>
                </a:solidFill>
                <a:latin typeface="Calibri" panose="020F0502020204030204" pitchFamily="34" charset="0"/>
              </a:rPr>
              <a:t>If students wore uniforms to school, there wouldn’t be so many fights on the playground because everyone would have the same clothes and no one would get teased because of what he or she wore</a:t>
            </a:r>
            <a:r>
              <a:rPr lang="en-US" sz="2400" b="1" dirty="0" smtClean="0">
                <a:solidFill>
                  <a:srgbClr val="FF0000"/>
                </a:solidFill>
                <a:latin typeface="Calibri" panose="020F0502020204030204" pitchFamily="34" charset="0"/>
              </a:rPr>
              <a:t>.</a:t>
            </a:r>
          </a:p>
          <a:p>
            <a:pPr marL="0" indent="0">
              <a:buNone/>
            </a:pPr>
            <a:r>
              <a:rPr lang="en-US" sz="2400" b="1" dirty="0">
                <a:solidFill>
                  <a:schemeClr val="accent4">
                    <a:lumMod val="50000"/>
                  </a:schemeClr>
                </a:solidFill>
                <a:latin typeface="Calibri" panose="020F0502020204030204" pitchFamily="34" charset="0"/>
              </a:rPr>
              <a:t>So you see, if students wore uniforms to school, it would be easier on everyone</a:t>
            </a:r>
            <a:r>
              <a:rPr lang="en-US" sz="2400" b="1" dirty="0">
                <a:latin typeface="Calibri" panose="020F0502020204030204" pitchFamily="34" charset="0"/>
              </a:rPr>
              <a:t>.</a:t>
            </a:r>
            <a:endParaRPr lang="en-US" sz="2400" dirty="0"/>
          </a:p>
          <a:p>
            <a:pPr marL="0" indent="0">
              <a:buNone/>
            </a:pPr>
            <a:endParaRPr lang="en-US" sz="24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331076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85800" y="1286933"/>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smtClean="0">
                <a:ln>
                  <a:noFill/>
                </a:ln>
                <a:solidFill>
                  <a:sysClr val="windowText" lastClr="000000"/>
                </a:solidFill>
                <a:effectLst/>
                <a:uLnTx/>
                <a:uFillTx/>
                <a:latin typeface="Calibri"/>
                <a:ea typeface="+mj-ea"/>
                <a:cs typeface="+mj-cs"/>
              </a:rPr>
              <a:t>What is meant by College and Career Readiness (CCR) Anchor Standards?</a:t>
            </a:r>
          </a:p>
        </p:txBody>
      </p:sp>
      <p:sp>
        <p:nvSpPr>
          <p:cNvPr id="3" name="Content Placeholder 2"/>
          <p:cNvSpPr txBox="1">
            <a:spLocks/>
          </p:cNvSpPr>
          <p:nvPr/>
        </p:nvSpPr>
        <p:spPr bwMode="auto">
          <a:xfrm>
            <a:off x="838200" y="2438400"/>
            <a:ext cx="807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None/>
              <a:tabLst/>
              <a:defRPr/>
            </a:pPr>
            <a:r>
              <a:rPr kumimoji="0" lang="en-US" sz="2800" i="0" u="none" strike="noStrike" kern="1200" cap="none" spc="0" normalizeH="0" baseline="0" noProof="0" dirty="0" smtClean="0">
                <a:ln>
                  <a:noFill/>
                </a:ln>
                <a:solidFill>
                  <a:sysClr val="windowText" lastClr="000000"/>
                </a:solidFill>
                <a:effectLst/>
                <a:uLnTx/>
                <a:uFillTx/>
                <a:latin typeface="Calibri"/>
                <a:ea typeface="+mn-ea"/>
                <a:cs typeface="+mn-cs"/>
              </a:rPr>
              <a:t>…the acquisition of the knowledge and skills a student needs to enroll and succeed in credit-bearing, first-year courses at a postsecondary institution (such as a two- or four-year college, trade school, or technical school) without the need for remediation.  (ACT)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800" b="1" i="0" u="sng" strike="noStrike" kern="1200" cap="none" spc="0" normalizeH="0" baseline="0" noProof="0" dirty="0" smtClean="0">
                <a:ln>
                  <a:noFill/>
                </a:ln>
                <a:solidFill>
                  <a:sysClr val="windowText" lastClr="000000"/>
                </a:solidFill>
                <a:effectLst/>
                <a:uLnTx/>
                <a:uFillTx/>
                <a:latin typeface="Calibri"/>
                <a:ea typeface="+mn-ea"/>
                <a:cs typeface="+mn-cs"/>
              </a:rPr>
              <a:t>The standards were built on this vision for every single student who graduates from high school.</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p:txBody>
      </p:sp>
      <p:pic>
        <p:nvPicPr>
          <p:cNvPr id="4" name="Picture 3"/>
          <p:cNvPicPr>
            <a:picLocks noChangeAspect="1"/>
          </p:cNvPicPr>
          <p:nvPr/>
        </p:nvPicPr>
        <p:blipFill>
          <a:blip r:embed="rId3"/>
          <a:stretch>
            <a:fillRect/>
          </a:stretch>
        </p:blipFill>
        <p:spPr>
          <a:xfrm>
            <a:off x="6781800" y="380576"/>
            <a:ext cx="2133600" cy="897890"/>
          </a:xfrm>
          <a:prstGeom prst="rect">
            <a:avLst/>
          </a:prstGeom>
        </p:spPr>
      </p:pic>
    </p:spTree>
    <p:extLst>
      <p:ext uri="{BB962C8B-B14F-4D97-AF65-F5344CB8AC3E}">
        <p14:creationId xmlns:p14="http://schemas.microsoft.com/office/powerpoint/2010/main" val="308683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686800" cy="5867400"/>
          </a:xfrm>
        </p:spPr>
        <p:txBody>
          <a:bodyPr/>
          <a:lstStyle/>
          <a:p>
            <a:pPr marL="0" indent="0">
              <a:buNone/>
            </a:pPr>
            <a:r>
              <a:rPr lang="en-US" b="1" dirty="0">
                <a:solidFill>
                  <a:schemeClr val="accent4">
                    <a:lumMod val="50000"/>
                  </a:schemeClr>
                </a:solidFill>
                <a:latin typeface="Calibri" panose="020F0502020204030204" pitchFamily="34" charset="0"/>
              </a:rPr>
              <a:t>The main reason students need uniforms is that uniforms make life easier for everyone</a:t>
            </a:r>
            <a:r>
              <a:rPr lang="en-US" b="1" dirty="0">
                <a:latin typeface="Calibri" panose="020F0502020204030204" pitchFamily="34" charset="0"/>
              </a:rPr>
              <a:t>.  </a:t>
            </a:r>
            <a:r>
              <a:rPr lang="en-US" b="1" dirty="0">
                <a:solidFill>
                  <a:srgbClr val="0070C0"/>
                </a:solidFill>
                <a:latin typeface="Calibri" panose="020F0502020204030204" pitchFamily="34" charset="0"/>
              </a:rPr>
              <a:t>First of all, if children and teens wore uniforms, they would be on time for school.  </a:t>
            </a:r>
            <a:r>
              <a:rPr lang="en-US" b="1" dirty="0">
                <a:solidFill>
                  <a:srgbClr val="FF0000"/>
                </a:solidFill>
                <a:latin typeface="Calibri" panose="020F0502020204030204" pitchFamily="34" charset="0"/>
              </a:rPr>
              <a:t>Picking out clothes for school would be a snap since they wouldn’t have to make decisions about what to wear.  </a:t>
            </a:r>
            <a:r>
              <a:rPr lang="en-US" b="1" dirty="0">
                <a:solidFill>
                  <a:srgbClr val="0070C0"/>
                </a:solidFill>
                <a:latin typeface="Calibri" panose="020F0502020204030204" pitchFamily="34" charset="0"/>
              </a:rPr>
              <a:t>Uniforms would make things easier for parents too.</a:t>
            </a:r>
            <a:r>
              <a:rPr lang="en-US" b="1" dirty="0">
                <a:latin typeface="Calibri" panose="020F0502020204030204" pitchFamily="34" charset="0"/>
              </a:rPr>
              <a:t>  </a:t>
            </a:r>
            <a:r>
              <a:rPr lang="en-US" b="1" dirty="0">
                <a:solidFill>
                  <a:srgbClr val="FF0000"/>
                </a:solidFill>
                <a:latin typeface="Calibri" panose="020F0502020204030204" pitchFamily="34" charset="0"/>
              </a:rPr>
              <a:t>If all kids wore khakis and button-down shirts, parents wouldn’t have to buy them so many different kinds of clothes.  </a:t>
            </a:r>
            <a:r>
              <a:rPr lang="en-US" b="1" dirty="0">
                <a:solidFill>
                  <a:srgbClr val="0070C0"/>
                </a:solidFill>
                <a:latin typeface="Calibri" panose="020F0502020204030204" pitchFamily="34" charset="0"/>
              </a:rPr>
              <a:t>Finally, uniforms would make things easier for teachers.</a:t>
            </a:r>
            <a:r>
              <a:rPr lang="en-US" b="1" dirty="0">
                <a:latin typeface="Calibri" panose="020F0502020204030204" pitchFamily="34" charset="0"/>
              </a:rPr>
              <a:t>  </a:t>
            </a:r>
            <a:r>
              <a:rPr lang="en-US" b="1" dirty="0">
                <a:solidFill>
                  <a:srgbClr val="FF0000"/>
                </a:solidFill>
                <a:latin typeface="Calibri" panose="020F0502020204030204" pitchFamily="34" charset="0"/>
              </a:rPr>
              <a:t>If students wore uniforms to school, there wouldn’t be so many fights on the playground because everyone would have the same clothes and no one would get teased because of what he or she wore.</a:t>
            </a:r>
            <a:r>
              <a:rPr lang="en-US" b="1" dirty="0">
                <a:latin typeface="Calibri" panose="020F0502020204030204" pitchFamily="34" charset="0"/>
              </a:rPr>
              <a:t> </a:t>
            </a:r>
            <a:r>
              <a:rPr lang="en-US" b="1" dirty="0">
                <a:solidFill>
                  <a:schemeClr val="accent4">
                    <a:lumMod val="50000"/>
                  </a:schemeClr>
                </a:solidFill>
                <a:latin typeface="Calibri" panose="020F0502020204030204" pitchFamily="34" charset="0"/>
              </a:rPr>
              <a:t>So you see, if students wore uniforms to school, it would be easier on </a:t>
            </a:r>
            <a:r>
              <a:rPr lang="en-US" b="1" dirty="0" smtClean="0">
                <a:solidFill>
                  <a:schemeClr val="accent4">
                    <a:lumMod val="50000"/>
                  </a:schemeClr>
                </a:solidFill>
                <a:latin typeface="Calibri" panose="020F0502020204030204" pitchFamily="34" charset="0"/>
              </a:rPr>
              <a:t>everyone</a:t>
            </a:r>
            <a:r>
              <a:rPr lang="en-US" b="1" dirty="0">
                <a:latin typeface="Calibri" panose="020F0502020204030204" pitchFamily="34" charset="0"/>
              </a:rPr>
              <a:t>.</a:t>
            </a:r>
            <a:endParaRPr lang="en-US" dirty="0"/>
          </a:p>
        </p:txBody>
      </p:sp>
    </p:spTree>
    <p:extLst>
      <p:ext uri="{BB962C8B-B14F-4D97-AF65-F5344CB8AC3E}">
        <p14:creationId xmlns:p14="http://schemas.microsoft.com/office/powerpoint/2010/main" val="24707452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6975" y="4354249"/>
            <a:ext cx="4497863" cy="226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03841" y="6031828"/>
            <a:ext cx="2908318" cy="369332"/>
          </a:xfrm>
          <a:prstGeom prst="rect">
            <a:avLst/>
          </a:prstGeom>
          <a:noFill/>
          <a:ln>
            <a:solidFill>
              <a:schemeClr val="tx1"/>
            </a:solidFill>
          </a:ln>
        </p:spPr>
        <p:txBody>
          <a:bodyPr wrap="square">
            <a:spAutoFit/>
          </a:bodyPr>
          <a:lstStyle/>
          <a:p>
            <a:pPr algn="ctr" eaLnBrk="1" hangingPunct="1">
              <a:defRPr/>
            </a:pPr>
            <a:r>
              <a:rPr lang="en-US" b="1" i="1" dirty="0">
                <a:solidFill>
                  <a:srgbClr val="990000"/>
                </a:solidFill>
                <a:effectLst>
                  <a:outerShdw blurRad="38100" dist="38100" dir="2700000" algn="tl">
                    <a:srgbClr val="000000">
                      <a:alpha val="43137"/>
                    </a:srgbClr>
                  </a:outerShdw>
                </a:effectLst>
                <a:latin typeface="Arial" charset="0"/>
              </a:rPr>
              <a:t>Presenting An Argument </a:t>
            </a:r>
          </a:p>
        </p:txBody>
      </p:sp>
      <p:sp>
        <p:nvSpPr>
          <p:cNvPr id="4" name="TextBox 3"/>
          <p:cNvSpPr txBox="1"/>
          <p:nvPr/>
        </p:nvSpPr>
        <p:spPr>
          <a:xfrm>
            <a:off x="2455223" y="3517211"/>
            <a:ext cx="4312271" cy="461665"/>
          </a:xfrm>
          <a:prstGeom prst="rect">
            <a:avLst/>
          </a:prstGeom>
          <a:noFill/>
        </p:spPr>
        <p:txBody>
          <a:bodyPr wrap="none" rtlCol="0">
            <a:spAutoFit/>
          </a:bodyPr>
          <a:lstStyle/>
          <a:p>
            <a:r>
              <a:rPr lang="en-US" sz="2400" b="1" dirty="0" smtClean="0">
                <a:solidFill>
                  <a:srgbClr val="008000"/>
                </a:solidFill>
              </a:rPr>
              <a:t>Argument vs Persuasive Writing </a:t>
            </a:r>
            <a:endParaRPr lang="en-US" sz="2400" b="1" dirty="0">
              <a:solidFill>
                <a:srgbClr val="008000"/>
              </a:solidFill>
            </a:endParaRPr>
          </a:p>
        </p:txBody>
      </p:sp>
      <p:pic>
        <p:nvPicPr>
          <p:cNvPr id="6" name="Picture 5"/>
          <p:cNvPicPr>
            <a:picLocks noChangeAspect="1"/>
          </p:cNvPicPr>
          <p:nvPr/>
        </p:nvPicPr>
        <p:blipFill>
          <a:blip r:embed="rId4"/>
          <a:stretch>
            <a:fillRect/>
          </a:stretch>
        </p:blipFill>
        <p:spPr>
          <a:xfrm>
            <a:off x="5058000" y="1806576"/>
            <a:ext cx="3418988" cy="1335262"/>
          </a:xfrm>
          <a:prstGeom prst="rect">
            <a:avLst/>
          </a:prstGeom>
        </p:spPr>
      </p:pic>
      <p:sp>
        <p:nvSpPr>
          <p:cNvPr id="7" name="TextBox 6"/>
          <p:cNvSpPr txBox="1"/>
          <p:nvPr/>
        </p:nvSpPr>
        <p:spPr>
          <a:xfrm>
            <a:off x="5632504" y="1544966"/>
            <a:ext cx="2269980" cy="523220"/>
          </a:xfrm>
          <a:prstGeom prst="rect">
            <a:avLst/>
          </a:prstGeom>
          <a:noFill/>
        </p:spPr>
        <p:txBody>
          <a:bodyPr wrap="none" rtlCol="0">
            <a:spAutoFit/>
          </a:bodyPr>
          <a:lstStyle/>
          <a:p>
            <a:r>
              <a:rPr lang="en-US" sz="2800" b="1" dirty="0" smtClean="0"/>
              <a:t>Writing Chart </a:t>
            </a:r>
            <a:endParaRPr lang="en-US" sz="2800" b="1"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391" y="3347584"/>
            <a:ext cx="1829832" cy="1262584"/>
          </a:xfrm>
          <a:prstGeom prst="rect">
            <a:avLst/>
          </a:prstGeom>
        </p:spPr>
      </p:pic>
      <p:sp>
        <p:nvSpPr>
          <p:cNvPr id="12" name="Rectangle 2"/>
          <p:cNvSpPr>
            <a:spLocks noGrp="1" noChangeArrowheads="1"/>
          </p:cNvSpPr>
          <p:nvPr>
            <p:ph type="title"/>
          </p:nvPr>
        </p:nvSpPr>
        <p:spPr>
          <a:xfrm>
            <a:off x="228600" y="186979"/>
            <a:ext cx="8686800" cy="1213108"/>
          </a:xfrm>
          <a:solidFill>
            <a:srgbClr val="CCFF99"/>
          </a:solidFill>
        </p:spPr>
        <p:txBody>
          <a:bodyPr/>
          <a:lstStyle/>
          <a:p>
            <a:pPr algn="ctr">
              <a:lnSpc>
                <a:spcPct val="100000"/>
              </a:lnSpc>
              <a:defRPr/>
            </a:pPr>
            <a:endParaRPr lang="en-US" sz="2400" b="1" dirty="0">
              <a:solidFill>
                <a:schemeClr val="tx1"/>
              </a:solidFill>
              <a:effectLst>
                <a:outerShdw blurRad="38100" dist="38100" dir="2700000" algn="tl">
                  <a:srgbClr val="000000">
                    <a:alpha val="43137"/>
                  </a:srgbClr>
                </a:outerShdw>
              </a:effectLst>
              <a:latin typeface="Calibri" panose="020F0502020204030204" pitchFamily="34" charset="0"/>
              <a:cs typeface="Arial" pitchFamily="34" charset="0"/>
            </a:endParaRPr>
          </a:p>
        </p:txBody>
      </p:sp>
      <p:pic>
        <p:nvPicPr>
          <p:cNvPr id="14" name="Picture 13"/>
          <p:cNvPicPr>
            <a:picLocks noChangeAspect="1"/>
          </p:cNvPicPr>
          <p:nvPr/>
        </p:nvPicPr>
        <p:blipFill>
          <a:blip r:embed="rId6"/>
          <a:stretch>
            <a:fillRect/>
          </a:stretch>
        </p:blipFill>
        <p:spPr>
          <a:xfrm rot="20982363">
            <a:off x="144471" y="-39637"/>
            <a:ext cx="1559329" cy="1787693"/>
          </a:xfrm>
          <a:prstGeom prst="rect">
            <a:avLst/>
          </a:prstGeom>
        </p:spPr>
      </p:pic>
      <p:sp>
        <p:nvSpPr>
          <p:cNvPr id="15" name="Rectangle 14"/>
          <p:cNvSpPr/>
          <p:nvPr/>
        </p:nvSpPr>
        <p:spPr>
          <a:xfrm>
            <a:off x="2455408" y="393180"/>
            <a:ext cx="5679632" cy="646331"/>
          </a:xfrm>
          <a:prstGeom prst="rect">
            <a:avLst/>
          </a:prstGeom>
          <a:noFill/>
        </p:spPr>
        <p:txBody>
          <a:bodyPr wrap="none" lIns="91440" tIns="45720" rIns="91440" bIns="45720">
            <a:spAutoFit/>
          </a:bodyPr>
          <a:lstStyle/>
          <a:p>
            <a:pPr algn="ctr"/>
            <a:r>
              <a:rPr lang="en-US" sz="3600" b="1" cap="none" spc="0" dirty="0" smtClean="0">
                <a:ln w="0"/>
                <a:solidFill>
                  <a:schemeClr val="tx1"/>
                </a:solidFill>
                <a:effectLst>
                  <a:outerShdw blurRad="38100" dist="19050" dir="2700000" algn="tl" rotWithShape="0">
                    <a:schemeClr val="dk1">
                      <a:alpha val="40000"/>
                    </a:schemeClr>
                  </a:outerShdw>
                </a:effectLst>
              </a:rPr>
              <a:t>www.kvecelatln.weebly.com</a:t>
            </a:r>
            <a:endParaRPr lang="en-US" sz="36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55597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5800" y="2800350"/>
            <a:ext cx="4495800" cy="774700"/>
          </a:xfrm>
        </p:spPr>
        <p:txBody>
          <a:bodyPr/>
          <a:lstStyle/>
          <a:p>
            <a:r>
              <a:rPr lang="en-US" b="1" dirty="0" smtClean="0">
                <a:solidFill>
                  <a:schemeClr val="tx1"/>
                </a:solidFill>
              </a:rPr>
              <a:t>Let’s tackle it head on!</a:t>
            </a:r>
            <a:endParaRPr lang="en-US" b="1" dirty="0">
              <a:solidFill>
                <a:schemeClr val="tx1"/>
              </a:solidFill>
            </a:endParaRPr>
          </a:p>
        </p:txBody>
      </p:sp>
      <p:pic>
        <p:nvPicPr>
          <p:cNvPr id="4" name="Picture 3"/>
          <p:cNvPicPr>
            <a:picLocks noChangeAspect="1"/>
          </p:cNvPicPr>
          <p:nvPr/>
        </p:nvPicPr>
        <p:blipFill>
          <a:blip r:embed="rId3"/>
          <a:stretch>
            <a:fillRect/>
          </a:stretch>
        </p:blipFill>
        <p:spPr>
          <a:xfrm>
            <a:off x="228600" y="965200"/>
            <a:ext cx="4267200" cy="4445000"/>
          </a:xfrm>
          <a:prstGeom prst="rect">
            <a:avLst/>
          </a:prstGeom>
        </p:spPr>
      </p:pic>
    </p:spTree>
    <p:extLst>
      <p:ext uri="{BB962C8B-B14F-4D97-AF65-F5344CB8AC3E}">
        <p14:creationId xmlns:p14="http://schemas.microsoft.com/office/powerpoint/2010/main" val="29465706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09 at 4.39.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6600"/>
            <a:ext cx="9144000" cy="5383161"/>
          </a:xfrm>
          <a:prstGeom prst="rect">
            <a:avLst/>
          </a:prstGeom>
        </p:spPr>
      </p:pic>
    </p:spTree>
    <p:extLst>
      <p:ext uri="{BB962C8B-B14F-4D97-AF65-F5344CB8AC3E}">
        <p14:creationId xmlns:p14="http://schemas.microsoft.com/office/powerpoint/2010/main" val="3878962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4876800"/>
          </a:xfrm>
        </p:spPr>
        <p:txBody>
          <a:bodyPr>
            <a:normAutofit/>
          </a:bodyPr>
          <a:lstStyle/>
          <a:p>
            <a:r>
              <a:rPr lang="en-US" dirty="0" smtClean="0"/>
              <a:t>You will have 45 minutes to complete your on-demand and then we will analyze your work, using the same strategies that you would use in the classroom with your own students. </a:t>
            </a:r>
            <a:endParaRPr lang="en-US" dirty="0"/>
          </a:p>
        </p:txBody>
      </p:sp>
      <p:pic>
        <p:nvPicPr>
          <p:cNvPr id="3" name="Picture 2"/>
          <p:cNvPicPr>
            <a:picLocks noChangeAspect="1"/>
          </p:cNvPicPr>
          <p:nvPr/>
        </p:nvPicPr>
        <p:blipFill>
          <a:blip r:embed="rId3"/>
          <a:stretch>
            <a:fillRect/>
          </a:stretch>
        </p:blipFill>
        <p:spPr>
          <a:xfrm>
            <a:off x="2681287" y="381000"/>
            <a:ext cx="3781425" cy="1209675"/>
          </a:xfrm>
          <a:prstGeom prst="rect">
            <a:avLst/>
          </a:prstGeom>
        </p:spPr>
      </p:pic>
    </p:spTree>
    <p:extLst>
      <p:ext uri="{BB962C8B-B14F-4D97-AF65-F5344CB8AC3E}">
        <p14:creationId xmlns:p14="http://schemas.microsoft.com/office/powerpoint/2010/main" val="2057608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09 at 4.55.3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8821024" cy="6858000"/>
          </a:xfrm>
          <a:prstGeom prst="rect">
            <a:avLst/>
          </a:prstGeom>
        </p:spPr>
      </p:pic>
    </p:spTree>
    <p:extLst>
      <p:ext uri="{BB962C8B-B14F-4D97-AF65-F5344CB8AC3E}">
        <p14:creationId xmlns:p14="http://schemas.microsoft.com/office/powerpoint/2010/main" val="1437396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09 at 4.56.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1092200"/>
            <a:ext cx="8877300" cy="4673600"/>
          </a:xfrm>
          <a:prstGeom prst="rect">
            <a:avLst/>
          </a:prstGeom>
        </p:spPr>
      </p:pic>
    </p:spTree>
    <p:extLst>
      <p:ext uri="{BB962C8B-B14F-4D97-AF65-F5344CB8AC3E}">
        <p14:creationId xmlns:p14="http://schemas.microsoft.com/office/powerpoint/2010/main" val="427330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09 at 4.57.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0" y="0"/>
            <a:ext cx="5885149" cy="6858000"/>
          </a:xfrm>
          <a:prstGeom prst="rect">
            <a:avLst/>
          </a:prstGeom>
        </p:spPr>
      </p:pic>
    </p:spTree>
    <p:extLst>
      <p:ext uri="{BB962C8B-B14F-4D97-AF65-F5344CB8AC3E}">
        <p14:creationId xmlns:p14="http://schemas.microsoft.com/office/powerpoint/2010/main" val="32783250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09 at 4.57.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475" y="152400"/>
            <a:ext cx="6652071" cy="6502400"/>
          </a:xfrm>
          <a:prstGeom prst="rect">
            <a:avLst/>
          </a:prstGeom>
        </p:spPr>
      </p:pic>
    </p:spTree>
    <p:extLst>
      <p:ext uri="{BB962C8B-B14F-4D97-AF65-F5344CB8AC3E}">
        <p14:creationId xmlns:p14="http://schemas.microsoft.com/office/powerpoint/2010/main" val="3550852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09 at 4.58.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55" y="616663"/>
            <a:ext cx="8481345" cy="5098337"/>
          </a:xfrm>
          <a:prstGeom prst="rect">
            <a:avLst/>
          </a:prstGeom>
        </p:spPr>
      </p:pic>
    </p:spTree>
    <p:extLst>
      <p:ext uri="{BB962C8B-B14F-4D97-AF65-F5344CB8AC3E}">
        <p14:creationId xmlns:p14="http://schemas.microsoft.com/office/powerpoint/2010/main" val="2292340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pPr algn="ctr"/>
            <a:r>
              <a:rPr lang="en-US" sz="3600" b="1" dirty="0" smtClean="0">
                <a:solidFill>
                  <a:srgbClr val="1F497D">
                    <a:lumMod val="75000"/>
                  </a:srgbClr>
                </a:solidFill>
                <a:latin typeface="Calibri"/>
                <a:cs typeface="Arial" charset="0"/>
              </a:rPr>
              <a:t>Six Instructional Shift Demands of the </a:t>
            </a:r>
            <a:r>
              <a:rPr lang="en-US" sz="3600" b="1" dirty="0">
                <a:solidFill>
                  <a:srgbClr val="1F497D">
                    <a:lumMod val="75000"/>
                  </a:srgbClr>
                </a:solidFill>
                <a:latin typeface="Calibri"/>
                <a:cs typeface="Arial" charset="0"/>
              </a:rPr>
              <a:t/>
            </a:r>
            <a:br>
              <a:rPr lang="en-US" sz="3600" b="1" dirty="0">
                <a:solidFill>
                  <a:srgbClr val="1F497D">
                    <a:lumMod val="75000"/>
                  </a:srgbClr>
                </a:solidFill>
                <a:latin typeface="Calibri"/>
                <a:cs typeface="Arial" charset="0"/>
              </a:rPr>
            </a:br>
            <a:r>
              <a:rPr lang="en-US" sz="3600" b="1" dirty="0" smtClean="0">
                <a:solidFill>
                  <a:srgbClr val="1F497D">
                    <a:lumMod val="75000"/>
                  </a:srgbClr>
                </a:solidFill>
                <a:latin typeface="Calibri"/>
                <a:cs typeface="Arial" charset="0"/>
              </a:rPr>
              <a:t>KAS ELA/Literacy </a:t>
            </a:r>
            <a:r>
              <a:rPr lang="en-US" sz="3600" b="1" dirty="0">
                <a:solidFill>
                  <a:srgbClr val="1F497D">
                    <a:lumMod val="75000"/>
                  </a:srgbClr>
                </a:solidFill>
                <a:latin typeface="Calibri"/>
                <a:cs typeface="Arial" charset="0"/>
              </a:rPr>
              <a:t>Standards</a:t>
            </a:r>
            <a:endParaRPr lang="en-US" sz="3600" dirty="0"/>
          </a:p>
        </p:txBody>
      </p:sp>
      <p:sp>
        <p:nvSpPr>
          <p:cNvPr id="3" name="Content Placeholder 2"/>
          <p:cNvSpPr>
            <a:spLocks noGrp="1"/>
          </p:cNvSpPr>
          <p:nvPr>
            <p:ph sz="quarter" idx="1"/>
          </p:nvPr>
        </p:nvSpPr>
        <p:spPr>
          <a:xfrm>
            <a:off x="304800" y="1447800"/>
            <a:ext cx="8534400" cy="4572000"/>
          </a:xfrm>
        </p:spPr>
        <p:txBody>
          <a:bodyPr/>
          <a:lstStyle/>
          <a:p>
            <a:pPr marL="457200" lvl="0" indent="-457200" defTabSz="457200" eaLnBrk="1" fontAlgn="auto" hangingPunct="1">
              <a:spcBef>
                <a:spcPts val="1200"/>
              </a:spcBef>
              <a:spcAft>
                <a:spcPts val="0"/>
              </a:spcAft>
              <a:buClrTx/>
              <a:buSzTx/>
              <a:buFont typeface="+mj-lt"/>
              <a:buAutoNum type="arabicPeriod"/>
              <a:defRPr/>
            </a:pPr>
            <a:r>
              <a:rPr lang="en-US" sz="2400" dirty="0" smtClean="0">
                <a:solidFill>
                  <a:prstClr val="black"/>
                </a:solidFill>
                <a:latin typeface="Arial" pitchFamily="34" charset="0"/>
                <a:cs typeface="Arial" pitchFamily="34" charset="0"/>
              </a:rPr>
              <a:t>Increase </a:t>
            </a:r>
            <a:r>
              <a:rPr lang="en-US" sz="2400" dirty="0">
                <a:solidFill>
                  <a:prstClr val="black"/>
                </a:solidFill>
                <a:latin typeface="Arial" pitchFamily="34" charset="0"/>
                <a:cs typeface="Arial" pitchFamily="34" charset="0"/>
              </a:rPr>
              <a:t>reading of </a:t>
            </a:r>
            <a:r>
              <a:rPr lang="en-US" sz="2400" b="1" dirty="0">
                <a:solidFill>
                  <a:srgbClr val="0070C0"/>
                </a:solidFill>
                <a:latin typeface="Arial" pitchFamily="34" charset="0"/>
                <a:cs typeface="Arial" pitchFamily="34" charset="0"/>
              </a:rPr>
              <a:t>Informational </a:t>
            </a:r>
            <a:r>
              <a:rPr lang="en-US" sz="2400" b="1" dirty="0" smtClean="0">
                <a:solidFill>
                  <a:srgbClr val="0070C0"/>
                </a:solidFill>
                <a:latin typeface="Arial" pitchFamily="34" charset="0"/>
                <a:cs typeface="Arial" pitchFamily="34" charset="0"/>
              </a:rPr>
              <a:t>Texts </a:t>
            </a:r>
            <a:r>
              <a:rPr lang="en-US" sz="2400" dirty="0" smtClean="0">
                <a:latin typeface="Arial" pitchFamily="34" charset="0"/>
                <a:cs typeface="Arial" pitchFamily="34" charset="0"/>
              </a:rPr>
              <a:t>K-12 </a:t>
            </a:r>
            <a:endParaRPr lang="en-US" sz="2400" dirty="0">
              <a:solidFill>
                <a:prstClr val="black"/>
              </a:solidFill>
              <a:latin typeface="Arial" pitchFamily="34" charset="0"/>
              <a:cs typeface="Arial" pitchFamily="34" charset="0"/>
            </a:endParaRPr>
          </a:p>
          <a:p>
            <a:pPr marL="457200" lvl="0" indent="-457200" defTabSz="457200" eaLnBrk="1" fontAlgn="auto" hangingPunct="1">
              <a:spcBef>
                <a:spcPts val="1200"/>
              </a:spcBef>
              <a:spcAft>
                <a:spcPts val="0"/>
              </a:spcAft>
              <a:buClrTx/>
              <a:buSzTx/>
              <a:buFont typeface="+mj-lt"/>
              <a:buAutoNum type="arabicPeriod"/>
              <a:defRPr/>
            </a:pPr>
            <a:r>
              <a:rPr lang="en-US" sz="2400" dirty="0">
                <a:solidFill>
                  <a:prstClr val="black"/>
                </a:solidFill>
                <a:latin typeface="Arial" pitchFamily="34" charset="0"/>
                <a:cs typeface="Arial" pitchFamily="34" charset="0"/>
              </a:rPr>
              <a:t>Attend to </a:t>
            </a:r>
            <a:r>
              <a:rPr lang="en-US" sz="2400" b="1" dirty="0">
                <a:solidFill>
                  <a:schemeClr val="accent1"/>
                </a:solidFill>
                <a:latin typeface="Arial" pitchFamily="34" charset="0"/>
                <a:cs typeface="Arial" pitchFamily="34" charset="0"/>
              </a:rPr>
              <a:t>TEXT </a:t>
            </a:r>
            <a:r>
              <a:rPr lang="en-US" sz="2400" b="1" dirty="0" smtClean="0">
                <a:solidFill>
                  <a:schemeClr val="accent1"/>
                </a:solidFill>
                <a:latin typeface="Arial" pitchFamily="34" charset="0"/>
                <a:cs typeface="Arial" pitchFamily="34" charset="0"/>
              </a:rPr>
              <a:t>COMPLEXITY </a:t>
            </a:r>
            <a:r>
              <a:rPr lang="en-US" sz="2400" dirty="0" smtClean="0">
                <a:latin typeface="Arial" pitchFamily="34" charset="0"/>
                <a:cs typeface="Arial" pitchFamily="34" charset="0"/>
              </a:rPr>
              <a:t>– close and careful reading</a:t>
            </a:r>
            <a:r>
              <a:rPr lang="en-US" sz="2400" dirty="0" smtClean="0">
                <a:solidFill>
                  <a:prstClr val="black"/>
                </a:solidFill>
                <a:latin typeface="Arial" pitchFamily="34" charset="0"/>
                <a:cs typeface="Arial" pitchFamily="34" charset="0"/>
              </a:rPr>
              <a:t> </a:t>
            </a:r>
            <a:r>
              <a:rPr lang="en-US" sz="2400" dirty="0">
                <a:solidFill>
                  <a:prstClr val="black"/>
                </a:solidFill>
                <a:latin typeface="Arial" pitchFamily="34" charset="0"/>
                <a:cs typeface="Arial" pitchFamily="34" charset="0"/>
              </a:rPr>
              <a:t>of more complex texts</a:t>
            </a:r>
          </a:p>
          <a:p>
            <a:pPr marL="457200" indent="-457200" defTabSz="457200" eaLnBrk="1" fontAlgn="auto" hangingPunct="1">
              <a:spcBef>
                <a:spcPts val="1200"/>
              </a:spcBef>
              <a:spcAft>
                <a:spcPts val="0"/>
              </a:spcAft>
              <a:buClrTx/>
              <a:buSzTx/>
              <a:buFont typeface="+mj-lt"/>
              <a:buAutoNum type="arabicPeriod"/>
              <a:defRPr/>
            </a:pPr>
            <a:r>
              <a:rPr lang="en-US" sz="2400" dirty="0">
                <a:solidFill>
                  <a:prstClr val="black"/>
                </a:solidFill>
                <a:latin typeface="Arial" pitchFamily="34" charset="0"/>
                <a:cs typeface="Arial" pitchFamily="34" charset="0"/>
              </a:rPr>
              <a:t>Emphasize </a:t>
            </a:r>
            <a:r>
              <a:rPr lang="en-US" sz="2400" b="1" dirty="0" smtClean="0">
                <a:solidFill>
                  <a:srgbClr val="0070C0"/>
                </a:solidFill>
                <a:latin typeface="Arial" pitchFamily="34" charset="0"/>
                <a:cs typeface="Arial" pitchFamily="34" charset="0"/>
              </a:rPr>
              <a:t>Academic Vocabulary</a:t>
            </a:r>
            <a:r>
              <a:rPr lang="en-US" sz="2400" dirty="0" smtClean="0">
                <a:latin typeface="Arial" pitchFamily="34" charset="0"/>
                <a:cs typeface="Arial" pitchFamily="34" charset="0"/>
              </a:rPr>
              <a:t> – words that help students access complex text in all subject areas</a:t>
            </a:r>
            <a:endParaRPr lang="en-US" sz="2400" b="1" dirty="0">
              <a:solidFill>
                <a:srgbClr val="0070C0"/>
              </a:solidFill>
              <a:latin typeface="Arial" pitchFamily="34" charset="0"/>
              <a:cs typeface="Arial" pitchFamily="34" charset="0"/>
            </a:endParaRPr>
          </a:p>
          <a:p>
            <a:pPr marL="457200" lvl="0" indent="-457200" defTabSz="457200" eaLnBrk="1" fontAlgn="auto" hangingPunct="1">
              <a:spcBef>
                <a:spcPts val="1200"/>
              </a:spcBef>
              <a:spcAft>
                <a:spcPts val="0"/>
              </a:spcAft>
              <a:buClrTx/>
              <a:buSzTx/>
              <a:buFont typeface="+mj-lt"/>
              <a:buAutoNum type="arabicPeriod"/>
              <a:defRPr/>
            </a:pPr>
            <a:r>
              <a:rPr lang="en-US" sz="2400" dirty="0" smtClean="0">
                <a:solidFill>
                  <a:prstClr val="black"/>
                </a:solidFill>
                <a:latin typeface="Arial" pitchFamily="34" charset="0"/>
                <a:cs typeface="Arial" pitchFamily="34" charset="0"/>
              </a:rPr>
              <a:t>Focus </a:t>
            </a:r>
            <a:r>
              <a:rPr lang="en-US" sz="2400" dirty="0">
                <a:solidFill>
                  <a:prstClr val="black"/>
                </a:solidFill>
                <a:latin typeface="Arial" pitchFamily="34" charset="0"/>
                <a:cs typeface="Arial" pitchFamily="34" charset="0"/>
              </a:rPr>
              <a:t>on </a:t>
            </a:r>
            <a:r>
              <a:rPr lang="en-US" sz="2400" b="1" dirty="0">
                <a:solidFill>
                  <a:schemeClr val="accent1"/>
                </a:solidFill>
                <a:latin typeface="Arial" pitchFamily="34" charset="0"/>
                <a:cs typeface="Arial" pitchFamily="34" charset="0"/>
              </a:rPr>
              <a:t>TEXT DEPENDENT </a:t>
            </a:r>
            <a:r>
              <a:rPr lang="en-US" sz="2400" b="1" dirty="0" smtClean="0">
                <a:solidFill>
                  <a:schemeClr val="accent1"/>
                </a:solidFill>
                <a:latin typeface="Arial" pitchFamily="34" charset="0"/>
                <a:cs typeface="Arial" pitchFamily="34" charset="0"/>
              </a:rPr>
              <a:t>QUESTIONS </a:t>
            </a:r>
            <a:r>
              <a:rPr lang="en-US" sz="2400" b="1" dirty="0" smtClean="0">
                <a:latin typeface="Arial" pitchFamily="34" charset="0"/>
                <a:cs typeface="Arial" pitchFamily="34" charset="0"/>
              </a:rPr>
              <a:t>–</a:t>
            </a:r>
            <a:r>
              <a:rPr lang="en-US" sz="2400" b="1" dirty="0" smtClean="0">
                <a:solidFill>
                  <a:schemeClr val="accent1"/>
                </a:solidFill>
                <a:latin typeface="Arial" pitchFamily="34" charset="0"/>
                <a:cs typeface="Arial" pitchFamily="34" charset="0"/>
              </a:rPr>
              <a:t> </a:t>
            </a:r>
            <a:r>
              <a:rPr lang="en-US" sz="2400" dirty="0" smtClean="0">
                <a:solidFill>
                  <a:prstClr val="black"/>
                </a:solidFill>
                <a:latin typeface="Arial" pitchFamily="34" charset="0"/>
                <a:cs typeface="Arial" pitchFamily="34" charset="0"/>
              </a:rPr>
              <a:t>those </a:t>
            </a:r>
            <a:r>
              <a:rPr lang="en-US" sz="2400" dirty="0">
                <a:solidFill>
                  <a:prstClr val="black"/>
                </a:solidFill>
                <a:latin typeface="Arial" pitchFamily="34" charset="0"/>
                <a:cs typeface="Arial" pitchFamily="34" charset="0"/>
              </a:rPr>
              <a:t>that REQUIRE </a:t>
            </a:r>
            <a:r>
              <a:rPr lang="en-US" sz="2400" u="sng" dirty="0">
                <a:solidFill>
                  <a:prstClr val="black"/>
                </a:solidFill>
                <a:latin typeface="Arial" pitchFamily="34" charset="0"/>
                <a:cs typeface="Arial" pitchFamily="34" charset="0"/>
              </a:rPr>
              <a:t>close reading of the text </a:t>
            </a:r>
            <a:r>
              <a:rPr lang="en-US" sz="2400" dirty="0">
                <a:solidFill>
                  <a:prstClr val="black"/>
                </a:solidFill>
                <a:latin typeface="Arial" pitchFamily="34" charset="0"/>
                <a:cs typeface="Arial" pitchFamily="34" charset="0"/>
              </a:rPr>
              <a:t>(vs ‘text-free’—which rely on prior knowledge instead of the actual text)</a:t>
            </a:r>
          </a:p>
          <a:p>
            <a:pPr marL="457200" lvl="0" indent="-457200" defTabSz="457200" eaLnBrk="1" fontAlgn="auto" hangingPunct="1">
              <a:spcBef>
                <a:spcPts val="1200"/>
              </a:spcBef>
              <a:spcAft>
                <a:spcPts val="0"/>
              </a:spcAft>
              <a:buClrTx/>
              <a:buSzTx/>
              <a:buFont typeface="+mj-lt"/>
              <a:buAutoNum type="arabicPeriod"/>
              <a:defRPr/>
            </a:pPr>
            <a:r>
              <a:rPr lang="en-US" sz="2400" dirty="0">
                <a:solidFill>
                  <a:prstClr val="black"/>
                </a:solidFill>
                <a:latin typeface="Arial" pitchFamily="34" charset="0"/>
                <a:cs typeface="Arial" pitchFamily="34" charset="0"/>
              </a:rPr>
              <a:t>Focus on </a:t>
            </a:r>
            <a:r>
              <a:rPr lang="en-US" sz="2400" b="1" dirty="0" smtClean="0">
                <a:solidFill>
                  <a:schemeClr val="accent1"/>
                </a:solidFill>
                <a:latin typeface="Arial" pitchFamily="34" charset="0"/>
                <a:cs typeface="Arial" pitchFamily="34" charset="0"/>
              </a:rPr>
              <a:t>WRITING FROM SOURCES </a:t>
            </a:r>
            <a:r>
              <a:rPr lang="en-US" sz="2400" dirty="0" smtClean="0">
                <a:solidFill>
                  <a:prstClr val="black"/>
                </a:solidFill>
                <a:latin typeface="Arial" pitchFamily="34" charset="0"/>
                <a:cs typeface="Arial" pitchFamily="34" charset="0"/>
              </a:rPr>
              <a:t>– </a:t>
            </a:r>
            <a:r>
              <a:rPr lang="en-US" sz="2400" b="1" dirty="0" smtClean="0">
                <a:latin typeface="Arial" pitchFamily="34" charset="0"/>
                <a:cs typeface="Arial" pitchFamily="34" charset="0"/>
              </a:rPr>
              <a:t>Argumentation </a:t>
            </a:r>
            <a:r>
              <a:rPr lang="en-US" sz="2400" b="1" dirty="0">
                <a:latin typeface="Arial" pitchFamily="34" charset="0"/>
                <a:cs typeface="Arial" pitchFamily="34" charset="0"/>
              </a:rPr>
              <a:t>with Evidence </a:t>
            </a:r>
            <a:r>
              <a:rPr lang="en-US" sz="2400" dirty="0">
                <a:latin typeface="Arial" pitchFamily="34" charset="0"/>
                <a:cs typeface="Arial" pitchFamily="34" charset="0"/>
              </a:rPr>
              <a:t>and </a:t>
            </a:r>
            <a:r>
              <a:rPr lang="en-US" sz="2400" dirty="0" smtClean="0">
                <a:latin typeface="Arial" pitchFamily="34" charset="0"/>
                <a:cs typeface="Arial" pitchFamily="34" charset="0"/>
              </a:rPr>
              <a:t>narrative writing </a:t>
            </a:r>
            <a:r>
              <a:rPr lang="en-US" sz="2400" b="1" dirty="0" smtClean="0">
                <a:latin typeface="Arial" pitchFamily="34" charset="0"/>
                <a:cs typeface="Arial" pitchFamily="34" charset="0"/>
              </a:rPr>
              <a:t>to Inform</a:t>
            </a:r>
            <a:endParaRPr lang="en-US" sz="2400" b="1" dirty="0">
              <a:latin typeface="Arial" pitchFamily="34" charset="0"/>
              <a:cs typeface="Arial" pitchFamily="34" charset="0"/>
            </a:endParaRPr>
          </a:p>
          <a:p>
            <a:pPr marL="457200" lvl="0" indent="-457200" defTabSz="457200" eaLnBrk="1" fontAlgn="auto" hangingPunct="1">
              <a:spcBef>
                <a:spcPts val="1200"/>
              </a:spcBef>
              <a:spcAft>
                <a:spcPts val="0"/>
              </a:spcAft>
              <a:buClrTx/>
              <a:buSzTx/>
              <a:buFont typeface="+mj-lt"/>
              <a:buAutoNum type="arabicPeriod"/>
              <a:defRPr/>
            </a:pPr>
            <a:r>
              <a:rPr lang="en-US" sz="2400" dirty="0" smtClean="0">
                <a:solidFill>
                  <a:prstClr val="black"/>
                </a:solidFill>
                <a:latin typeface="Arial" pitchFamily="34" charset="0"/>
                <a:cs typeface="Arial" pitchFamily="34" charset="0"/>
              </a:rPr>
              <a:t>Emphasize</a:t>
            </a:r>
            <a:r>
              <a:rPr lang="en-US" sz="2400" dirty="0" smtClean="0">
                <a:solidFill>
                  <a:srgbClr val="0070C0"/>
                </a:solidFill>
                <a:latin typeface="Arial" pitchFamily="34" charset="0"/>
                <a:cs typeface="Arial" pitchFamily="34" charset="0"/>
              </a:rPr>
              <a:t> </a:t>
            </a:r>
            <a:r>
              <a:rPr lang="en-US" sz="2400" b="1" dirty="0">
                <a:solidFill>
                  <a:srgbClr val="0070C0"/>
                </a:solidFill>
                <a:latin typeface="Arial" pitchFamily="34" charset="0"/>
                <a:cs typeface="Arial" pitchFamily="34" charset="0"/>
              </a:rPr>
              <a:t>C</a:t>
            </a:r>
            <a:r>
              <a:rPr lang="en-US" sz="2400" b="1" dirty="0" smtClean="0">
                <a:solidFill>
                  <a:srgbClr val="0070C0"/>
                </a:solidFill>
                <a:latin typeface="Arial" pitchFamily="34" charset="0"/>
                <a:cs typeface="Arial" pitchFamily="34" charset="0"/>
              </a:rPr>
              <a:t>ontent Area Literacy</a:t>
            </a:r>
            <a:r>
              <a:rPr lang="en-US" sz="2400" dirty="0" smtClean="0">
                <a:latin typeface="Arial" pitchFamily="34" charset="0"/>
                <a:cs typeface="Arial" pitchFamily="34" charset="0"/>
              </a:rPr>
              <a:t> – All subject areas teaching students the same reading/writing skills</a:t>
            </a:r>
            <a:endParaRPr lang="en-US" dirty="0"/>
          </a:p>
        </p:txBody>
      </p:sp>
    </p:spTree>
    <p:extLst>
      <p:ext uri="{BB962C8B-B14F-4D97-AF65-F5344CB8AC3E}">
        <p14:creationId xmlns:p14="http://schemas.microsoft.com/office/powerpoint/2010/main" val="382102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09 at 4.59.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0"/>
            <a:ext cx="5486400" cy="6858000"/>
          </a:xfrm>
          <a:prstGeom prst="rect">
            <a:avLst/>
          </a:prstGeom>
        </p:spPr>
      </p:pic>
    </p:spTree>
    <p:extLst>
      <p:ext uri="{BB962C8B-B14F-4D97-AF65-F5344CB8AC3E}">
        <p14:creationId xmlns:p14="http://schemas.microsoft.com/office/powerpoint/2010/main" val="3069931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09 at 4.59.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600" y="0"/>
            <a:ext cx="5105680" cy="6858000"/>
          </a:xfrm>
          <a:prstGeom prst="rect">
            <a:avLst/>
          </a:prstGeom>
        </p:spPr>
      </p:pic>
    </p:spTree>
    <p:extLst>
      <p:ext uri="{BB962C8B-B14F-4D97-AF65-F5344CB8AC3E}">
        <p14:creationId xmlns:p14="http://schemas.microsoft.com/office/powerpoint/2010/main" val="10956839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09 at 5.00.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
            <a:ext cx="8657119" cy="5892800"/>
          </a:xfrm>
          <a:prstGeom prst="rect">
            <a:avLst/>
          </a:prstGeom>
        </p:spPr>
      </p:pic>
    </p:spTree>
    <p:extLst>
      <p:ext uri="{BB962C8B-B14F-4D97-AF65-F5344CB8AC3E}">
        <p14:creationId xmlns:p14="http://schemas.microsoft.com/office/powerpoint/2010/main" val="96191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09 at 5.01.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900" y="0"/>
            <a:ext cx="5654637" cy="6858000"/>
          </a:xfrm>
          <a:prstGeom prst="rect">
            <a:avLst/>
          </a:prstGeom>
        </p:spPr>
      </p:pic>
    </p:spTree>
    <p:extLst>
      <p:ext uri="{BB962C8B-B14F-4D97-AF65-F5344CB8AC3E}">
        <p14:creationId xmlns:p14="http://schemas.microsoft.com/office/powerpoint/2010/main" val="339019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09 at 5.02.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0"/>
            <a:ext cx="5393792" cy="6858000"/>
          </a:xfrm>
          <a:prstGeom prst="rect">
            <a:avLst/>
          </a:prstGeom>
        </p:spPr>
      </p:pic>
    </p:spTree>
    <p:extLst>
      <p:ext uri="{BB962C8B-B14F-4D97-AF65-F5344CB8AC3E}">
        <p14:creationId xmlns:p14="http://schemas.microsoft.com/office/powerpoint/2010/main" val="5402528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09 at 5.0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06" y="419100"/>
            <a:ext cx="7848494" cy="5295900"/>
          </a:xfrm>
          <a:prstGeom prst="rect">
            <a:avLst/>
          </a:prstGeom>
        </p:spPr>
      </p:pic>
    </p:spTree>
    <p:extLst>
      <p:ext uri="{BB962C8B-B14F-4D97-AF65-F5344CB8AC3E}">
        <p14:creationId xmlns:p14="http://schemas.microsoft.com/office/powerpoint/2010/main" val="28277827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28"/>
            <a:ext cx="8229600" cy="1143000"/>
          </a:xfrm>
        </p:spPr>
        <p:txBody>
          <a:bodyPr/>
          <a:lstStyle/>
          <a:p>
            <a:r>
              <a:rPr lang="en-US" dirty="0" smtClean="0"/>
              <a:t>Self-Scoring On-Demands</a:t>
            </a:r>
            <a:endParaRPr lang="en-US" dirty="0"/>
          </a:p>
        </p:txBody>
      </p:sp>
      <p:pic>
        <p:nvPicPr>
          <p:cNvPr id="4" name="Picture 3" descr="Screen Shot 2016-11-09 at 4.51.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3290"/>
            <a:ext cx="4477690" cy="5695009"/>
          </a:xfrm>
          <a:prstGeom prst="rect">
            <a:avLst/>
          </a:prstGeom>
        </p:spPr>
      </p:pic>
      <p:pic>
        <p:nvPicPr>
          <p:cNvPr id="5" name="Picture 4" descr="Screen Shot 2016-11-09 at 4.51.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025" y="1023290"/>
            <a:ext cx="5030975" cy="5763272"/>
          </a:xfrm>
          <a:prstGeom prst="rect">
            <a:avLst/>
          </a:prstGeom>
        </p:spPr>
      </p:pic>
    </p:spTree>
    <p:extLst>
      <p:ext uri="{BB962C8B-B14F-4D97-AF65-F5344CB8AC3E}">
        <p14:creationId xmlns:p14="http://schemas.microsoft.com/office/powerpoint/2010/main" val="2427813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a:ln w="0">
            <a:solidFill>
              <a:schemeClr val="accent5">
                <a:lumMod val="60000"/>
                <a:lumOff val="40000"/>
              </a:schemeClr>
            </a:solidFill>
          </a:ln>
        </p:spPr>
        <p:txBody>
          <a:bodyPr>
            <a:normAutofit/>
          </a:bodyPr>
          <a:lstStyle/>
          <a:p>
            <a:r>
              <a:rPr lang="en-US" sz="5400" b="1" dirty="0" smtClean="0">
                <a:solidFill>
                  <a:srgbClr val="FF6600"/>
                </a:solidFill>
                <a:effectLst>
                  <a:outerShdw blurRad="38100" dist="38100" dir="2700000" algn="tl">
                    <a:srgbClr val="000000">
                      <a:alpha val="43137"/>
                    </a:srgbClr>
                  </a:outerShdw>
                </a:effectLst>
              </a:rPr>
              <a:t>Time for Feedback!</a:t>
            </a:r>
            <a:endParaRPr lang="en-US" sz="5400" b="1" dirty="0">
              <a:solidFill>
                <a:srgbClr val="FF66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stretch>
            <a:fillRect/>
          </a:stretch>
        </p:blipFill>
        <p:spPr>
          <a:xfrm>
            <a:off x="2305050" y="1752601"/>
            <a:ext cx="4533900" cy="4495800"/>
          </a:xfrm>
          <a:prstGeom prst="rect">
            <a:avLst/>
          </a:prstGeom>
          <a:ln w="38100">
            <a:solidFill>
              <a:schemeClr val="accent5">
                <a:lumMod val="60000"/>
                <a:lumOff val="40000"/>
              </a:schemeClr>
            </a:solidFill>
          </a:ln>
        </p:spPr>
      </p:pic>
    </p:spTree>
    <p:extLst>
      <p:ext uri="{BB962C8B-B14F-4D97-AF65-F5344CB8AC3E}">
        <p14:creationId xmlns:p14="http://schemas.microsoft.com/office/powerpoint/2010/main" val="42243940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5638800"/>
            <a:ext cx="8229600" cy="715963"/>
          </a:xfrm>
        </p:spPr>
        <p:txBody>
          <a:bodyPr>
            <a:noAutofit/>
          </a:bodyPr>
          <a:lstStyle/>
          <a:p>
            <a:pPr marL="0" indent="0" algn="ctr">
              <a:buNone/>
            </a:pPr>
            <a:r>
              <a:rPr lang="en-US" sz="5400" b="1" dirty="0" smtClean="0">
                <a:solidFill>
                  <a:srgbClr val="0070C0"/>
                </a:solidFill>
                <a:effectLst>
                  <a:outerShdw blurRad="38100" dist="38100" dir="2700000" algn="tl">
                    <a:srgbClr val="000000">
                      <a:alpha val="43137"/>
                    </a:srgbClr>
                  </a:outerShdw>
                </a:effectLst>
              </a:rPr>
              <a:t>12:00 – 12:45</a:t>
            </a:r>
            <a:endParaRPr lang="en-US" sz="5400" b="1" dirty="0">
              <a:solidFill>
                <a:srgbClr val="0070C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stretch>
            <a:fillRect/>
          </a:stretch>
        </p:blipFill>
        <p:spPr>
          <a:xfrm>
            <a:off x="1981200" y="457200"/>
            <a:ext cx="4762500" cy="4869763"/>
          </a:xfrm>
          <a:prstGeom prst="rect">
            <a:avLst/>
          </a:prstGeom>
          <a:ln w="12700">
            <a:solidFill>
              <a:srgbClr val="0070C0"/>
            </a:solidFill>
          </a:ln>
        </p:spPr>
      </p:pic>
    </p:spTree>
    <p:extLst>
      <p:ext uri="{BB962C8B-B14F-4D97-AF65-F5344CB8AC3E}">
        <p14:creationId xmlns:p14="http://schemas.microsoft.com/office/powerpoint/2010/main" val="3056878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801" y="33867"/>
            <a:ext cx="9067800" cy="6248400"/>
          </a:xfrm>
          <a:prstGeom prst="rect">
            <a:avLst/>
          </a:prstGeom>
        </p:spPr>
      </p:pic>
      <p:sp>
        <p:nvSpPr>
          <p:cNvPr id="8" name="Rectangle 7"/>
          <p:cNvSpPr/>
          <p:nvPr/>
        </p:nvSpPr>
        <p:spPr>
          <a:xfrm>
            <a:off x="201468" y="5680559"/>
            <a:ext cx="8712705" cy="830997"/>
          </a:xfrm>
          <a:prstGeom prst="rect">
            <a:avLst/>
          </a:prstGeom>
          <a:solidFill>
            <a:srgbClr val="9900CC"/>
          </a:solidFill>
        </p:spPr>
        <p:txBody>
          <a:bodyPr wrap="none" lIns="91440" tIns="45720" rIns="91440" bIns="45720">
            <a:spAutoFit/>
          </a:bodyPr>
          <a:lstStyle/>
          <a:p>
            <a:pPr algn="ctr"/>
            <a:r>
              <a:rPr lang="en-US" sz="2400" b="1" dirty="0" smtClean="0">
                <a:ln w="0"/>
                <a:solidFill>
                  <a:schemeClr val="bg1"/>
                </a:solidFill>
                <a:effectLst>
                  <a:outerShdw blurRad="38100" dist="25400" dir="5400000" algn="ctr" rotWithShape="0">
                    <a:srgbClr val="6E747A">
                      <a:alpha val="43000"/>
                    </a:srgbClr>
                  </a:outerShdw>
                </a:effectLst>
              </a:rPr>
              <a:t>How do you address text evidence in your classroom?</a:t>
            </a:r>
          </a:p>
          <a:p>
            <a:pPr algn="ctr"/>
            <a:r>
              <a:rPr lang="en-US" sz="2400" b="1" cap="none" spc="0" dirty="0" smtClean="0">
                <a:ln w="0"/>
                <a:solidFill>
                  <a:schemeClr val="bg1"/>
                </a:solidFill>
                <a:effectLst>
                  <a:outerShdw blurRad="38100" dist="25400" dir="5400000" algn="ctr" rotWithShape="0">
                    <a:srgbClr val="6E747A">
                      <a:alpha val="43000"/>
                    </a:srgbClr>
                  </a:outerShdw>
                </a:effectLst>
              </a:rPr>
              <a:t>What do you have students do with evidence once they identify it?</a:t>
            </a:r>
            <a:endParaRPr lang="en-US" sz="2400" b="1" cap="none" spc="0"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62758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152400" y="1069975"/>
            <a:ext cx="5676900" cy="1143000"/>
          </a:xfrm>
        </p:spPr>
        <p:txBody>
          <a:bodyPr wrap="square" numCol="1" compatLnSpc="1">
            <a:prstTxWarp prst="textNoShape">
              <a:avLst/>
            </a:prstTxWarp>
          </a:bodyPr>
          <a:lstStyle/>
          <a:p>
            <a:pPr algn="ctr" eaLnBrk="1" hangingPunct="1">
              <a:lnSpc>
                <a:spcPct val="100000"/>
              </a:lnSpc>
            </a:pPr>
            <a:r>
              <a:rPr lang="en-US" sz="2800" dirty="0" smtClean="0">
                <a:solidFill>
                  <a:schemeClr val="tx1"/>
                </a:solidFill>
                <a:effectLst/>
              </a:rPr>
              <a:t/>
            </a:r>
            <a:br>
              <a:rPr lang="en-US" sz="2800" dirty="0" smtClean="0">
                <a:solidFill>
                  <a:schemeClr val="tx1"/>
                </a:solidFill>
                <a:effectLst/>
              </a:rPr>
            </a:br>
            <a:r>
              <a:rPr lang="en-US" sz="2800" dirty="0" smtClean="0">
                <a:solidFill>
                  <a:schemeClr val="tx1"/>
                </a:solidFill>
                <a:effectLst/>
              </a:rPr>
              <a:t/>
            </a:r>
            <a:br>
              <a:rPr lang="en-US" sz="2800" dirty="0" smtClean="0">
                <a:solidFill>
                  <a:schemeClr val="tx1"/>
                </a:solidFill>
                <a:effectLst/>
              </a:rPr>
            </a:br>
            <a:r>
              <a:rPr lang="en-US" sz="2800" dirty="0" smtClean="0">
                <a:solidFill>
                  <a:schemeClr val="tx1"/>
                </a:solidFill>
                <a:effectLst/>
              </a:rPr>
              <a:t/>
            </a:r>
            <a:br>
              <a:rPr lang="en-US" sz="2800" dirty="0" smtClean="0">
                <a:solidFill>
                  <a:schemeClr val="tx1"/>
                </a:solidFill>
                <a:effectLst/>
              </a:rPr>
            </a:br>
            <a:r>
              <a:rPr lang="en-US" sz="2800" dirty="0" smtClean="0">
                <a:solidFill>
                  <a:schemeClr val="tx1"/>
                </a:solidFill>
                <a:effectLst/>
              </a:rPr>
              <a:t/>
            </a:r>
            <a:br>
              <a:rPr lang="en-US" sz="2800" dirty="0" smtClean="0">
                <a:solidFill>
                  <a:schemeClr val="tx1"/>
                </a:solidFill>
                <a:effectLst/>
              </a:rPr>
            </a:br>
            <a:r>
              <a:rPr lang="en-US" sz="2800" b="1" dirty="0" smtClean="0">
                <a:solidFill>
                  <a:schemeClr val="tx1"/>
                </a:solidFill>
                <a:effectLst/>
                <a:latin typeface="Calibri" panose="020F0502020204030204" pitchFamily="34" charset="0"/>
                <a:cs typeface="Arial" charset="0"/>
              </a:rPr>
              <a:t>Distribution of Communicative Purposes by Grade in the </a:t>
            </a:r>
            <a:br>
              <a:rPr lang="en-US" sz="2800" b="1" dirty="0" smtClean="0">
                <a:solidFill>
                  <a:schemeClr val="tx1"/>
                </a:solidFill>
                <a:effectLst/>
                <a:latin typeface="Calibri" panose="020F0502020204030204" pitchFamily="34" charset="0"/>
                <a:cs typeface="Arial" charset="0"/>
              </a:rPr>
            </a:br>
            <a:r>
              <a:rPr lang="en-US" sz="2800" b="1" dirty="0" smtClean="0">
                <a:solidFill>
                  <a:schemeClr val="tx1"/>
                </a:solidFill>
                <a:effectLst/>
                <a:latin typeface="Calibri" panose="020F0502020204030204" pitchFamily="34" charset="0"/>
                <a:cs typeface="Arial" charset="0"/>
              </a:rPr>
              <a:t>NAEP Writing Framework</a:t>
            </a:r>
            <a:r>
              <a:rPr lang="en-US" sz="3200" b="1" dirty="0" smtClean="0">
                <a:solidFill>
                  <a:schemeClr val="tx1"/>
                </a:solidFill>
                <a:effectLst/>
                <a:latin typeface="Calibri" panose="020F0502020204030204" pitchFamily="34" charset="0"/>
                <a:cs typeface="Arial" charset="0"/>
              </a:rPr>
              <a:t/>
            </a:r>
            <a:br>
              <a:rPr lang="en-US" sz="3200" b="1" dirty="0" smtClean="0">
                <a:solidFill>
                  <a:schemeClr val="tx1"/>
                </a:solidFill>
                <a:effectLst/>
                <a:latin typeface="Calibri" panose="020F0502020204030204" pitchFamily="34" charset="0"/>
                <a:cs typeface="Arial" charset="0"/>
              </a:rPr>
            </a:br>
            <a:endParaRPr lang="en-US" sz="3200" b="1" dirty="0" smtClean="0">
              <a:solidFill>
                <a:schemeClr val="tx1"/>
              </a:solidFill>
              <a:effectLst/>
              <a:latin typeface="Calibri" panose="020F0502020204030204" pitchFamily="34" charset="0"/>
              <a:cs typeface="Arial"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8936285"/>
              </p:ext>
            </p:extLst>
          </p:nvPr>
        </p:nvGraphicFramePr>
        <p:xfrm>
          <a:off x="381000" y="1905000"/>
          <a:ext cx="8382000" cy="2651152"/>
        </p:xfrm>
        <a:graphic>
          <a:graphicData uri="http://schemas.openxmlformats.org/drawingml/2006/table">
            <a:tbl>
              <a:tblPr firstRow="1" bandRow="1">
                <a:tableStyleId>{21E4AEA4-8DFA-4A89-87EB-49C32662AFE0}</a:tableStyleId>
              </a:tblPr>
              <a:tblGrid>
                <a:gridCol w="1371600"/>
                <a:gridCol w="2819400"/>
                <a:gridCol w="1850081"/>
                <a:gridCol w="2340919"/>
              </a:tblGrid>
              <a:tr h="1097117">
                <a:tc>
                  <a:txBody>
                    <a:bodyPr/>
                    <a:lstStyle/>
                    <a:p>
                      <a:r>
                        <a:rPr lang="en-US" sz="2400" dirty="0" smtClean="0">
                          <a:solidFill>
                            <a:schemeClr val="bg1"/>
                          </a:solidFill>
                          <a:latin typeface="Calibri" panose="020F0502020204030204" pitchFamily="34" charset="0"/>
                        </a:rPr>
                        <a:t>GRADE</a:t>
                      </a:r>
                      <a:endParaRPr lang="en-US" sz="2400" dirty="0">
                        <a:solidFill>
                          <a:schemeClr val="bg1"/>
                        </a:solidFill>
                        <a:latin typeface="Calibri" panose="020F0502020204030204" pitchFamily="34" charset="0"/>
                      </a:endParaRPr>
                    </a:p>
                  </a:txBody>
                  <a:tcPr marT="45644" marB="45644"/>
                </a:tc>
                <a:tc>
                  <a:txBody>
                    <a:bodyPr/>
                    <a:lstStyle/>
                    <a:p>
                      <a:r>
                        <a:rPr lang="en-US" sz="2400" dirty="0" smtClean="0">
                          <a:solidFill>
                            <a:schemeClr val="bg1"/>
                          </a:solidFill>
                          <a:latin typeface="Calibri" panose="020F0502020204030204" pitchFamily="34" charset="0"/>
                        </a:rPr>
                        <a:t>TO PERSUADE</a:t>
                      </a:r>
                    </a:p>
                    <a:p>
                      <a:r>
                        <a:rPr lang="en-US" sz="1800" dirty="0" smtClean="0">
                          <a:solidFill>
                            <a:schemeClr val="bg1"/>
                          </a:solidFill>
                          <a:latin typeface="Calibri" panose="020F0502020204030204" pitchFamily="34" charset="0"/>
                        </a:rPr>
                        <a:t>Opinion/Argument</a:t>
                      </a:r>
                      <a:endParaRPr lang="en-US" sz="1800" dirty="0">
                        <a:solidFill>
                          <a:schemeClr val="bg1"/>
                        </a:solidFill>
                        <a:latin typeface="Calibri" panose="020F0502020204030204" pitchFamily="34" charset="0"/>
                      </a:endParaRPr>
                    </a:p>
                  </a:txBody>
                  <a:tcPr marT="45644" marB="45644"/>
                </a:tc>
                <a:tc>
                  <a:txBody>
                    <a:bodyPr/>
                    <a:lstStyle/>
                    <a:p>
                      <a:r>
                        <a:rPr lang="en-US" sz="2400" dirty="0" smtClean="0">
                          <a:solidFill>
                            <a:schemeClr val="bg1"/>
                          </a:solidFill>
                          <a:latin typeface="Calibri" panose="020F0502020204030204" pitchFamily="34" charset="0"/>
                        </a:rPr>
                        <a:t>TO EXPLAIN</a:t>
                      </a:r>
                    </a:p>
                    <a:p>
                      <a:pPr algn="l"/>
                      <a:r>
                        <a:rPr lang="en-US" sz="1800" dirty="0" smtClean="0">
                          <a:solidFill>
                            <a:schemeClr val="bg1"/>
                          </a:solidFill>
                          <a:latin typeface="Calibri" panose="020F0502020204030204" pitchFamily="34" charset="0"/>
                        </a:rPr>
                        <a:t>Informative/ Explanatory</a:t>
                      </a:r>
                      <a:endParaRPr lang="en-US" sz="1800" dirty="0">
                        <a:solidFill>
                          <a:schemeClr val="bg1"/>
                        </a:solidFill>
                        <a:latin typeface="Calibri" panose="020F0502020204030204" pitchFamily="34" charset="0"/>
                      </a:endParaRPr>
                    </a:p>
                  </a:txBody>
                  <a:tcPr marT="45644" marB="45644"/>
                </a:tc>
                <a:tc>
                  <a:txBody>
                    <a:bodyPr/>
                    <a:lstStyle/>
                    <a:p>
                      <a:r>
                        <a:rPr lang="en-US" sz="2400" dirty="0" smtClean="0">
                          <a:solidFill>
                            <a:schemeClr val="bg1"/>
                          </a:solidFill>
                          <a:latin typeface="Calibri" panose="020F0502020204030204" pitchFamily="34" charset="0"/>
                        </a:rPr>
                        <a:t>TO CONVEY EXPERIENCE</a:t>
                      </a:r>
                    </a:p>
                    <a:p>
                      <a:pPr algn="l"/>
                      <a:r>
                        <a:rPr lang="en-US" sz="1800" dirty="0" smtClean="0">
                          <a:solidFill>
                            <a:schemeClr val="bg1"/>
                          </a:solidFill>
                          <a:latin typeface="Calibri" panose="020F0502020204030204" pitchFamily="34" charset="0"/>
                        </a:rPr>
                        <a:t>Narrative</a:t>
                      </a:r>
                      <a:endParaRPr lang="en-US" sz="1800" dirty="0">
                        <a:solidFill>
                          <a:schemeClr val="bg1"/>
                        </a:solidFill>
                        <a:latin typeface="Calibri" panose="020F0502020204030204" pitchFamily="34" charset="0"/>
                      </a:endParaRPr>
                    </a:p>
                  </a:txBody>
                  <a:tcPr marT="45644" marB="45644"/>
                </a:tc>
              </a:tr>
              <a:tr h="518003">
                <a:tc>
                  <a:txBody>
                    <a:bodyPr/>
                    <a:lstStyle/>
                    <a:p>
                      <a:r>
                        <a:rPr lang="en-US" sz="2800" dirty="0" smtClean="0">
                          <a:latin typeface="Calibri" panose="020F0502020204030204" pitchFamily="34" charset="0"/>
                        </a:rPr>
                        <a:t>4</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30%</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35%</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35%</a:t>
                      </a:r>
                      <a:endParaRPr lang="en-US" sz="2800" dirty="0">
                        <a:latin typeface="Calibri" panose="020F0502020204030204" pitchFamily="34" charset="0"/>
                      </a:endParaRPr>
                    </a:p>
                  </a:txBody>
                  <a:tcPr marT="45644" marB="45644"/>
                </a:tc>
              </a:tr>
              <a:tr h="518003">
                <a:tc>
                  <a:txBody>
                    <a:bodyPr/>
                    <a:lstStyle/>
                    <a:p>
                      <a:r>
                        <a:rPr lang="en-US" sz="2800" dirty="0" smtClean="0">
                          <a:latin typeface="Calibri" panose="020F0502020204030204" pitchFamily="34" charset="0"/>
                        </a:rPr>
                        <a:t>8</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35%</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35%</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30%</a:t>
                      </a:r>
                      <a:endParaRPr lang="en-US" sz="2800" dirty="0">
                        <a:latin typeface="Calibri" panose="020F0502020204030204" pitchFamily="34" charset="0"/>
                      </a:endParaRPr>
                    </a:p>
                  </a:txBody>
                  <a:tcPr marT="45644" marB="45644"/>
                </a:tc>
              </a:tr>
              <a:tr h="518003">
                <a:tc>
                  <a:txBody>
                    <a:bodyPr/>
                    <a:lstStyle/>
                    <a:p>
                      <a:r>
                        <a:rPr lang="en-US" sz="2800" dirty="0" smtClean="0">
                          <a:latin typeface="Calibri" panose="020F0502020204030204" pitchFamily="34" charset="0"/>
                        </a:rPr>
                        <a:t>12</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40%</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40%</a:t>
                      </a:r>
                      <a:endParaRPr lang="en-US" sz="2800" dirty="0">
                        <a:latin typeface="Calibri" panose="020F0502020204030204" pitchFamily="34" charset="0"/>
                      </a:endParaRPr>
                    </a:p>
                  </a:txBody>
                  <a:tcPr marT="45644" marB="45644"/>
                </a:tc>
                <a:tc>
                  <a:txBody>
                    <a:bodyPr/>
                    <a:lstStyle/>
                    <a:p>
                      <a:r>
                        <a:rPr lang="en-US" sz="2800" dirty="0" smtClean="0">
                          <a:latin typeface="Calibri" panose="020F0502020204030204" pitchFamily="34" charset="0"/>
                        </a:rPr>
                        <a:t>20%</a:t>
                      </a:r>
                      <a:endParaRPr lang="en-US" sz="2800" dirty="0">
                        <a:latin typeface="Calibri" panose="020F0502020204030204" pitchFamily="34" charset="0"/>
                      </a:endParaRPr>
                    </a:p>
                  </a:txBody>
                  <a:tcPr marT="45644" marB="45644"/>
                </a:tc>
              </a:tr>
            </a:tbl>
          </a:graphicData>
        </a:graphic>
      </p:graphicFrame>
      <p:sp>
        <p:nvSpPr>
          <p:cNvPr id="28702" name="Rectangle 6"/>
          <p:cNvSpPr>
            <a:spLocks noChangeArrowheads="1"/>
          </p:cNvSpPr>
          <p:nvPr/>
        </p:nvSpPr>
        <p:spPr bwMode="auto">
          <a:xfrm>
            <a:off x="381000" y="48006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smtClean="0">
                <a:solidFill>
                  <a:prstClr val="black"/>
                </a:solidFill>
              </a:rPr>
              <a:t>It follows that writing assessments aligned with the Standards should adhere to the distribution of writing purposes across grades outlined by NAEP.</a:t>
            </a:r>
          </a:p>
        </p:txBody>
      </p:sp>
      <p:sp>
        <p:nvSpPr>
          <p:cNvPr id="28703" name="TextBox 7"/>
          <p:cNvSpPr txBox="1">
            <a:spLocks noChangeArrowheads="1"/>
          </p:cNvSpPr>
          <p:nvPr/>
        </p:nvSpPr>
        <p:spPr bwMode="auto">
          <a:xfrm>
            <a:off x="6248400" y="6184900"/>
            <a:ext cx="1882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i="1" dirty="0" smtClean="0">
                <a:solidFill>
                  <a:prstClr val="black"/>
                </a:solidFill>
                <a:latin typeface="Calibri" panose="020F0502020204030204" pitchFamily="34" charset="0"/>
              </a:rPr>
              <a:t>ELA CCSS Page 5</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971" y="228600"/>
            <a:ext cx="168275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0057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2733" y="3609948"/>
            <a:ext cx="7772400" cy="1470025"/>
          </a:xfrm>
        </p:spPr>
        <p:txBody>
          <a:bodyPr/>
          <a:lstStyle/>
          <a:p>
            <a:r>
              <a:rPr lang="en-US" b="1" dirty="0" smtClean="0">
                <a:solidFill>
                  <a:srgbClr val="C00000"/>
                </a:solidFill>
                <a:latin typeface="Comic Sans MS" panose="030F0702030302020204" pitchFamily="66" charset="0"/>
              </a:rPr>
              <a:t>Soldiers and Heroes</a:t>
            </a:r>
            <a:endParaRPr lang="en-US" b="1" dirty="0">
              <a:solidFill>
                <a:srgbClr val="C00000"/>
              </a:solidFill>
              <a:latin typeface="Comic Sans MS" panose="030F0702030302020204" pitchFamily="66" charset="0"/>
            </a:endParaRPr>
          </a:p>
        </p:txBody>
      </p:sp>
      <p:sp>
        <p:nvSpPr>
          <p:cNvPr id="5" name="Subtitle 4"/>
          <p:cNvSpPr>
            <a:spLocks noGrp="1"/>
          </p:cNvSpPr>
          <p:nvPr>
            <p:ph type="subTitle" idx="1"/>
          </p:nvPr>
        </p:nvSpPr>
        <p:spPr>
          <a:xfrm>
            <a:off x="533400" y="5285343"/>
            <a:ext cx="8153399" cy="1437190"/>
          </a:xfrm>
          <a:solidFill>
            <a:schemeClr val="bg2"/>
          </a:solidFill>
        </p:spPr>
        <p:txBody>
          <a:bodyPr>
            <a:normAutofit/>
          </a:bodyPr>
          <a:lstStyle/>
          <a:p>
            <a:r>
              <a:rPr lang="en-US" sz="4000" b="1" dirty="0" smtClean="0">
                <a:solidFill>
                  <a:schemeClr val="tx1"/>
                </a:solidFill>
              </a:rPr>
              <a:t>Using multiple texts and text dependent questions.</a:t>
            </a:r>
            <a:endParaRPr lang="en-US" sz="4000" b="1" dirty="0">
              <a:solidFill>
                <a:schemeClr val="tx1"/>
              </a:solidFill>
            </a:endParaRPr>
          </a:p>
        </p:txBody>
      </p:sp>
      <p:sp>
        <p:nvSpPr>
          <p:cNvPr id="2" name="TextBox 1"/>
          <p:cNvSpPr txBox="1"/>
          <p:nvPr/>
        </p:nvSpPr>
        <p:spPr>
          <a:xfrm>
            <a:off x="533400" y="1380665"/>
            <a:ext cx="5020063" cy="1077218"/>
          </a:xfrm>
          <a:prstGeom prst="rect">
            <a:avLst/>
          </a:prstGeom>
          <a:solidFill>
            <a:schemeClr val="bg2"/>
          </a:solidFill>
        </p:spPr>
        <p:txBody>
          <a:bodyPr wrap="square" rtlCol="0">
            <a:spAutoFit/>
          </a:bodyPr>
          <a:lstStyle/>
          <a:p>
            <a:pPr algn="ctr"/>
            <a:r>
              <a:rPr lang="en-US" sz="3200" b="1" dirty="0" smtClean="0"/>
              <a:t>Text and Lessons for </a:t>
            </a:r>
          </a:p>
          <a:p>
            <a:pPr algn="ctr"/>
            <a:r>
              <a:rPr lang="en-US" sz="3200" b="1" dirty="0" smtClean="0"/>
              <a:t>Teaching Literature </a:t>
            </a:r>
            <a:endParaRPr lang="en-US" sz="32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214013"/>
            <a:ext cx="2980937" cy="3657600"/>
          </a:xfrm>
          <a:prstGeom prst="rect">
            <a:avLst/>
          </a:prstGeom>
        </p:spPr>
      </p:pic>
    </p:spTree>
    <p:extLst>
      <p:ext uri="{BB962C8B-B14F-4D97-AF65-F5344CB8AC3E}">
        <p14:creationId xmlns:p14="http://schemas.microsoft.com/office/powerpoint/2010/main" val="38058852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c Nov 09, 2016, 17-1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5792" y="-969994"/>
            <a:ext cx="5664721" cy="8016295"/>
          </a:xfrm>
          <a:prstGeom prst="rect">
            <a:avLst/>
          </a:prstGeom>
        </p:spPr>
      </p:pic>
      <p:sp>
        <p:nvSpPr>
          <p:cNvPr id="5" name="TextBox 4"/>
          <p:cNvSpPr txBox="1"/>
          <p:nvPr/>
        </p:nvSpPr>
        <p:spPr>
          <a:xfrm>
            <a:off x="762000" y="5969000"/>
            <a:ext cx="7569200" cy="584776"/>
          </a:xfrm>
          <a:prstGeom prst="rect">
            <a:avLst/>
          </a:prstGeom>
          <a:noFill/>
        </p:spPr>
        <p:txBody>
          <a:bodyPr wrap="square" rtlCol="0">
            <a:spAutoFit/>
          </a:bodyPr>
          <a:lstStyle/>
          <a:p>
            <a:pPr algn="ctr" defTabSz="457200" fontAlgn="auto">
              <a:spcBef>
                <a:spcPts val="0"/>
              </a:spcBef>
              <a:spcAft>
                <a:spcPts val="0"/>
              </a:spcAft>
            </a:pPr>
            <a:r>
              <a:rPr lang="en-US" sz="3200" b="1" dirty="0" smtClean="0">
                <a:solidFill>
                  <a:srgbClr val="C00000"/>
                </a:solidFill>
                <a:latin typeface="Comic Sans MS" panose="030F0702030302020204" pitchFamily="66" charset="0"/>
                <a:cs typeface="Century"/>
              </a:rPr>
              <a:t>What makes a soldier a hero?</a:t>
            </a:r>
            <a:endParaRPr lang="en-US" sz="3200" b="1" dirty="0">
              <a:solidFill>
                <a:srgbClr val="C00000"/>
              </a:solidFill>
              <a:latin typeface="Comic Sans MS" panose="030F0702030302020204" pitchFamily="66" charset="0"/>
              <a:cs typeface="Century"/>
            </a:endParaRPr>
          </a:p>
        </p:txBody>
      </p:sp>
    </p:spTree>
    <p:extLst>
      <p:ext uri="{BB962C8B-B14F-4D97-AF65-F5344CB8AC3E}">
        <p14:creationId xmlns:p14="http://schemas.microsoft.com/office/powerpoint/2010/main" val="8748288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Advance-Gu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7800"/>
            <a:ext cx="9144000" cy="6492240"/>
          </a:xfrm>
          <a:prstGeom prst="rect">
            <a:avLst/>
          </a:prstGeom>
        </p:spPr>
      </p:pic>
    </p:spTree>
    <p:extLst>
      <p:ext uri="{BB962C8B-B14F-4D97-AF65-F5344CB8AC3E}">
        <p14:creationId xmlns:p14="http://schemas.microsoft.com/office/powerpoint/2010/main" val="811031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89662"/>
          </a:xfrm>
        </p:spPr>
        <p:txBody>
          <a:bodyPr/>
          <a:lstStyle/>
          <a:p>
            <a:r>
              <a:rPr lang="en-US"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r>
            <a:br>
              <a:rPr lang="en-US"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r>
              <a:rPr lang="en-US"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“The News from Iraq”</a:t>
            </a:r>
            <a:br>
              <a:rPr lang="en-US" sz="5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br>
            <a:r>
              <a:rPr lang="en-US" dirty="0" smtClean="0"/>
              <a:t>by Sara Holbrook</a:t>
            </a:r>
            <a:endParaRPr lang="en-US" dirty="0"/>
          </a:p>
        </p:txBody>
      </p:sp>
      <p:pic>
        <p:nvPicPr>
          <p:cNvPr id="6" name="Picture 5"/>
          <p:cNvPicPr>
            <a:picLocks noChangeAspect="1"/>
          </p:cNvPicPr>
          <p:nvPr/>
        </p:nvPicPr>
        <p:blipFill>
          <a:blip r:embed="rId3"/>
          <a:stretch>
            <a:fillRect/>
          </a:stretch>
        </p:blipFill>
        <p:spPr>
          <a:xfrm rot="20643828">
            <a:off x="675038" y="304013"/>
            <a:ext cx="3271520" cy="2044700"/>
          </a:xfrm>
          <a:prstGeom prst="rect">
            <a:avLst/>
          </a:prstGeom>
        </p:spPr>
      </p:pic>
    </p:spTree>
    <p:extLst>
      <p:ext uri="{BB962C8B-B14F-4D97-AF65-F5344CB8AC3E}">
        <p14:creationId xmlns:p14="http://schemas.microsoft.com/office/powerpoint/2010/main" val="39233595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667000"/>
          </a:xfrm>
        </p:spPr>
        <p:txBody>
          <a:bodyPr/>
          <a:lstStyle/>
          <a:p>
            <a:r>
              <a:rPr lang="en-US" dirty="0" smtClean="0"/>
              <a:t>“Three Soldiers”</a:t>
            </a:r>
            <a:br>
              <a:rPr lang="en-US" dirty="0" smtClean="0"/>
            </a:br>
            <a:r>
              <a:rPr lang="en-US" dirty="0" smtClean="0"/>
              <a:t>by Bruce Holland Rogers</a:t>
            </a:r>
            <a:endParaRPr lang="en-US" dirty="0"/>
          </a:p>
        </p:txBody>
      </p:sp>
      <p:pic>
        <p:nvPicPr>
          <p:cNvPr id="3" name="Picture 2"/>
          <p:cNvPicPr>
            <a:picLocks noChangeAspect="1"/>
          </p:cNvPicPr>
          <p:nvPr/>
        </p:nvPicPr>
        <p:blipFill>
          <a:blip r:embed="rId3"/>
          <a:stretch>
            <a:fillRect/>
          </a:stretch>
        </p:blipFill>
        <p:spPr>
          <a:xfrm>
            <a:off x="2964656" y="3048000"/>
            <a:ext cx="3214688" cy="2139229"/>
          </a:xfrm>
          <a:prstGeom prst="rect">
            <a:avLst/>
          </a:prstGeom>
        </p:spPr>
      </p:pic>
    </p:spTree>
    <p:extLst>
      <p:ext uri="{BB962C8B-B14F-4D97-AF65-F5344CB8AC3E}">
        <p14:creationId xmlns:p14="http://schemas.microsoft.com/office/powerpoint/2010/main" val="24143241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88062"/>
          </a:xfrm>
        </p:spPr>
        <p:txBody>
          <a:bodyPr/>
          <a:lstStyle/>
          <a:p>
            <a:r>
              <a:rPr lang="en-US" sz="6000" b="1" dirty="0" smtClean="0">
                <a:effectLst>
                  <a:outerShdw blurRad="38100" dist="38100" dir="2700000" algn="tl">
                    <a:srgbClr val="000000">
                      <a:alpha val="43137"/>
                    </a:srgbClr>
                  </a:outerShdw>
                </a:effectLst>
              </a:rPr>
              <a:t>“Heroes”</a:t>
            </a:r>
            <a:br>
              <a:rPr lang="en-US" sz="6000"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by Tim O’Brien</a:t>
            </a:r>
            <a:endParaRPr lang="en-US"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275" y="990600"/>
            <a:ext cx="4743450" cy="1199493"/>
          </a:xfrm>
          <a:prstGeom prst="rect">
            <a:avLst/>
          </a:prstGeom>
        </p:spPr>
      </p:pic>
    </p:spTree>
    <p:extLst>
      <p:ext uri="{BB962C8B-B14F-4D97-AF65-F5344CB8AC3E}">
        <p14:creationId xmlns:p14="http://schemas.microsoft.com/office/powerpoint/2010/main" val="874442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r>
              <a:rPr lang="en-US" dirty="0" smtClean="0"/>
              <a:t/>
            </a:r>
            <a:br>
              <a:rPr lang="en-US" dirty="0" smtClean="0"/>
            </a:br>
            <a:r>
              <a:rPr lang="en-US" sz="6600" b="1" dirty="0" smtClean="0"/>
              <a:t>Where do you stand?</a:t>
            </a:r>
            <a:endParaRPr lang="en-US" sz="6600" b="1" dirty="0"/>
          </a:p>
        </p:txBody>
      </p:sp>
      <p:pic>
        <p:nvPicPr>
          <p:cNvPr id="4" name="Picture 3"/>
          <p:cNvPicPr>
            <a:picLocks noChangeAspect="1"/>
          </p:cNvPicPr>
          <p:nvPr/>
        </p:nvPicPr>
        <p:blipFill>
          <a:blip r:embed="rId3"/>
          <a:stretch>
            <a:fillRect/>
          </a:stretch>
        </p:blipFill>
        <p:spPr>
          <a:xfrm>
            <a:off x="2819400" y="0"/>
            <a:ext cx="3505200" cy="286258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pic>
      <p:sp>
        <p:nvSpPr>
          <p:cNvPr id="6" name="Rectangle 5"/>
          <p:cNvSpPr/>
          <p:nvPr/>
        </p:nvSpPr>
        <p:spPr>
          <a:xfrm>
            <a:off x="457200" y="4754940"/>
            <a:ext cx="8229600" cy="1569660"/>
          </a:xfrm>
          <a:prstGeom prst="rect">
            <a:avLst/>
          </a:prstGeom>
          <a:solidFill>
            <a:schemeClr val="accent5">
              <a:lumMod val="60000"/>
              <a:lumOff val="40000"/>
            </a:schemeClr>
          </a:solidFill>
        </p:spPr>
        <p:txBody>
          <a:bodyPr wrap="square">
            <a:spAutoFit/>
          </a:bodyPr>
          <a:lstStyle/>
          <a:p>
            <a:pPr lvl="0" algn="ctr"/>
            <a:r>
              <a:rPr lang="en-US" sz="3200" b="1" u="sng" dirty="0">
                <a:solidFill>
                  <a:prstClr val="black"/>
                </a:solidFill>
              </a:rPr>
              <a:t>Text and Lessons for </a:t>
            </a:r>
            <a:r>
              <a:rPr lang="en-US" sz="3200" b="1" u="sng" dirty="0" smtClean="0">
                <a:solidFill>
                  <a:prstClr val="black"/>
                </a:solidFill>
              </a:rPr>
              <a:t>Teaching Literature</a:t>
            </a:r>
          </a:p>
          <a:p>
            <a:pPr algn="ctr"/>
            <a:r>
              <a:rPr lang="en-US" sz="3200" b="1" dirty="0" smtClean="0">
                <a:solidFill>
                  <a:prstClr val="black"/>
                </a:solidFill>
              </a:rPr>
              <a:t>“Soldiers </a:t>
            </a:r>
            <a:r>
              <a:rPr lang="en-US" sz="3200" b="1" dirty="0">
                <a:solidFill>
                  <a:prstClr val="black"/>
                </a:solidFill>
              </a:rPr>
              <a:t>and </a:t>
            </a:r>
            <a:r>
              <a:rPr lang="en-US" sz="3200" b="1" dirty="0" smtClean="0">
                <a:solidFill>
                  <a:prstClr val="black"/>
                </a:solidFill>
              </a:rPr>
              <a:t>Heroes”</a:t>
            </a:r>
            <a:endParaRPr lang="en-US" sz="3200" b="1" dirty="0">
              <a:solidFill>
                <a:prstClr val="black"/>
              </a:solidFill>
            </a:endParaRPr>
          </a:p>
          <a:p>
            <a:pPr lvl="0" algn="ctr"/>
            <a:r>
              <a:rPr lang="en-US" sz="3200" b="1" dirty="0" smtClean="0">
                <a:solidFill>
                  <a:prstClr val="black"/>
                </a:solidFill>
              </a:rPr>
              <a:t>Teacher Instructional Pages Handout </a:t>
            </a:r>
            <a:endParaRPr lang="en-US" sz="3200" b="1" dirty="0">
              <a:solidFill>
                <a:prstClr val="black"/>
              </a:solidFill>
            </a:endParaRPr>
          </a:p>
        </p:txBody>
      </p:sp>
    </p:spTree>
    <p:extLst>
      <p:ext uri="{BB962C8B-B14F-4D97-AF65-F5344CB8AC3E}">
        <p14:creationId xmlns:p14="http://schemas.microsoft.com/office/powerpoint/2010/main" val="186770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17500"/>
            <a:ext cx="8229600" cy="1511300"/>
          </a:xfrm>
        </p:spPr>
        <p:txBody>
          <a:bodyPr>
            <a:normAutofit/>
          </a:bodyPr>
          <a:lstStyle/>
          <a:p>
            <a:r>
              <a:rPr lang="en-US" sz="6000" dirty="0" smtClean="0">
                <a:hlinkClick r:id="rId3"/>
              </a:rPr>
              <a:t>Socratic Seminar</a:t>
            </a:r>
            <a:endParaRPr lang="en-US" sz="6000" dirty="0"/>
          </a:p>
        </p:txBody>
      </p:sp>
      <p:pic>
        <p:nvPicPr>
          <p:cNvPr id="3" name="Picture 2"/>
          <p:cNvPicPr>
            <a:picLocks noChangeAspect="1"/>
          </p:cNvPicPr>
          <p:nvPr/>
        </p:nvPicPr>
        <p:blipFill>
          <a:blip r:embed="rId4"/>
          <a:stretch>
            <a:fillRect/>
          </a:stretch>
        </p:blipFill>
        <p:spPr>
          <a:xfrm>
            <a:off x="2425532" y="1905000"/>
            <a:ext cx="4191000" cy="3143250"/>
          </a:xfrm>
          <a:prstGeom prst="rect">
            <a:avLst/>
          </a:prstGeom>
        </p:spPr>
      </p:pic>
      <p:pic>
        <p:nvPicPr>
          <p:cNvPr id="4" name="Picture 3"/>
          <p:cNvPicPr>
            <a:picLocks noChangeAspect="1"/>
          </p:cNvPicPr>
          <p:nvPr/>
        </p:nvPicPr>
        <p:blipFill>
          <a:blip r:embed="rId5"/>
          <a:stretch>
            <a:fillRect/>
          </a:stretch>
        </p:blipFill>
        <p:spPr>
          <a:xfrm>
            <a:off x="1676400" y="5010150"/>
            <a:ext cx="5638800" cy="1368969"/>
          </a:xfrm>
          <a:prstGeom prst="rect">
            <a:avLst/>
          </a:prstGeom>
        </p:spPr>
      </p:pic>
    </p:spTree>
    <p:extLst>
      <p:ext uri="{BB962C8B-B14F-4D97-AF65-F5344CB8AC3E}">
        <p14:creationId xmlns:p14="http://schemas.microsoft.com/office/powerpoint/2010/main" val="24452399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301"/>
            <a:ext cx="7772400" cy="1470025"/>
          </a:xfrm>
        </p:spPr>
        <p:txBody>
          <a:bodyPr/>
          <a:lstStyle/>
          <a:p>
            <a:r>
              <a:rPr lang="en-US" dirty="0" smtClean="0"/>
              <a:t>A Socratic Seminar Experience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8337" y="1586446"/>
            <a:ext cx="5486400" cy="4109504"/>
          </a:xfrm>
          <a:prstGeom prst="rect">
            <a:avLst/>
          </a:prstGeom>
        </p:spPr>
      </p:pic>
      <p:sp>
        <p:nvSpPr>
          <p:cNvPr id="8" name="TextBox 7"/>
          <p:cNvSpPr txBox="1"/>
          <p:nvPr/>
        </p:nvSpPr>
        <p:spPr>
          <a:xfrm flipH="1">
            <a:off x="1938338" y="4495800"/>
            <a:ext cx="5486399" cy="830997"/>
          </a:xfrm>
          <a:prstGeom prst="rect">
            <a:avLst/>
          </a:prstGeom>
          <a:solidFill>
            <a:schemeClr val="accent1">
              <a:lumMod val="20000"/>
              <a:lumOff val="80000"/>
            </a:schemeClr>
          </a:solidFill>
        </p:spPr>
        <p:txBody>
          <a:bodyPr wrap="square" rtlCol="0">
            <a:spAutoFit/>
          </a:bodyPr>
          <a:lstStyle/>
          <a:p>
            <a:pPr algn="ctr"/>
            <a:r>
              <a:rPr lang="en-US" sz="2400" b="1" dirty="0" smtClean="0"/>
              <a:t>Where questions, not answers, are the driving force in thinking.</a:t>
            </a:r>
            <a:endParaRPr lang="en-US" sz="2400" b="1" dirty="0"/>
          </a:p>
        </p:txBody>
      </p:sp>
    </p:spTree>
    <p:extLst>
      <p:ext uri="{BB962C8B-B14F-4D97-AF65-F5344CB8AC3E}">
        <p14:creationId xmlns:p14="http://schemas.microsoft.com/office/powerpoint/2010/main" val="40988000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clientengagementsession-124144297646-phpapp01/95/client-engagement-session-39-728.jpg?cb=1241425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559800" cy="641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327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4294967295"/>
          </p:nvPr>
        </p:nvSpPr>
        <p:spPr>
          <a:xfrm>
            <a:off x="528638" y="1676400"/>
            <a:ext cx="8229600" cy="4525962"/>
          </a:xfrm>
        </p:spPr>
        <p:txBody>
          <a:bodyPr>
            <a:normAutofit/>
          </a:bodyPr>
          <a:lstStyle/>
          <a:p>
            <a:pPr marL="525780" indent="-457200">
              <a:lnSpc>
                <a:spcPct val="110000"/>
              </a:lnSpc>
              <a:buFont typeface="+mj-lt"/>
              <a:buAutoNum type="arabicPeriod"/>
              <a:defRPr/>
            </a:pPr>
            <a:r>
              <a:rPr lang="en-US" b="1" dirty="0">
                <a:latin typeface="Calibri" panose="020F0502020204030204" pitchFamily="34" charset="0"/>
                <a:cs typeface="Century Gothic"/>
              </a:rPr>
              <a:t>Complexity: </a:t>
            </a:r>
            <a:r>
              <a:rPr lang="en-US" dirty="0">
                <a:latin typeface="Calibri" panose="020F0502020204030204" pitchFamily="34" charset="0"/>
                <a:cs typeface="Century Gothic"/>
              </a:rPr>
              <a:t>Regular practice with complex text and its academic </a:t>
            </a:r>
            <a:r>
              <a:rPr lang="en-US" dirty="0" smtClean="0">
                <a:latin typeface="Calibri" panose="020F0502020204030204" pitchFamily="34" charset="0"/>
                <a:cs typeface="Century Gothic"/>
              </a:rPr>
              <a:t>language.</a:t>
            </a:r>
            <a:endParaRPr lang="en-US" dirty="0">
              <a:latin typeface="Calibri" panose="020F0502020204030204" pitchFamily="34" charset="0"/>
              <a:cs typeface="Century Gothic"/>
            </a:endParaRPr>
          </a:p>
          <a:p>
            <a:pPr marL="525780" indent="-457200">
              <a:lnSpc>
                <a:spcPct val="110000"/>
              </a:lnSpc>
              <a:buFont typeface="+mj-lt"/>
              <a:buAutoNum type="arabicPeriod"/>
              <a:defRPr/>
            </a:pPr>
            <a:r>
              <a:rPr lang="en-US" b="1" dirty="0" smtClean="0">
                <a:latin typeface="Calibri" panose="020F0502020204030204" pitchFamily="34" charset="0"/>
                <a:cs typeface="Century Gothic"/>
              </a:rPr>
              <a:t>Evidence: </a:t>
            </a:r>
            <a:r>
              <a:rPr lang="en-US" dirty="0" smtClean="0">
                <a:latin typeface="Calibri" panose="020F0502020204030204" pitchFamily="34" charset="0"/>
                <a:cs typeface="Century Gothic"/>
              </a:rPr>
              <a:t>Reading and writing grounded in evidence</a:t>
            </a:r>
            <a:r>
              <a:rPr lang="en-US" i="1" dirty="0" smtClean="0">
                <a:latin typeface="Calibri" panose="020F0502020204030204" pitchFamily="34" charset="0"/>
                <a:cs typeface="Century Gothic"/>
              </a:rPr>
              <a:t> </a:t>
            </a:r>
            <a:r>
              <a:rPr lang="en-US" dirty="0" smtClean="0">
                <a:latin typeface="Calibri" panose="020F0502020204030204" pitchFamily="34" charset="0"/>
                <a:cs typeface="Century Gothic"/>
              </a:rPr>
              <a:t>from text, literary and informational. </a:t>
            </a:r>
          </a:p>
          <a:p>
            <a:pPr marL="525780" indent="-457200">
              <a:lnSpc>
                <a:spcPct val="110000"/>
              </a:lnSpc>
              <a:buFont typeface="+mj-lt"/>
              <a:buAutoNum type="arabicPeriod"/>
              <a:defRPr/>
            </a:pPr>
            <a:r>
              <a:rPr lang="en-US" b="1" dirty="0">
                <a:latin typeface="Calibri" panose="020F0502020204030204" pitchFamily="34" charset="0"/>
                <a:cs typeface="Century Gothic"/>
              </a:rPr>
              <a:t>Knowledge: </a:t>
            </a:r>
            <a:r>
              <a:rPr lang="en-US" dirty="0">
                <a:latin typeface="Calibri" panose="020F0502020204030204" pitchFamily="34" charset="0"/>
                <a:cs typeface="Century Gothic"/>
              </a:rPr>
              <a:t>Building knowledge through content rich </a:t>
            </a:r>
            <a:r>
              <a:rPr lang="en-US" dirty="0" smtClean="0">
                <a:latin typeface="Calibri" panose="020F0502020204030204" pitchFamily="34" charset="0"/>
                <a:cs typeface="Century Gothic"/>
              </a:rPr>
              <a:t>nonfiction. </a:t>
            </a:r>
            <a:endParaRPr lang="en-US" dirty="0">
              <a:latin typeface="Calibri" panose="020F0502020204030204" pitchFamily="34" charset="0"/>
              <a:cs typeface="Century Gothic"/>
            </a:endParaRPr>
          </a:p>
          <a:p>
            <a:pPr marL="68580" indent="0">
              <a:lnSpc>
                <a:spcPct val="110000"/>
              </a:lnSpc>
              <a:buFont typeface="Arial" pitchFamily="34" charset="0"/>
              <a:buNone/>
              <a:defRPr/>
            </a:pPr>
            <a:endParaRPr lang="en-US" dirty="0" smtClean="0">
              <a:cs typeface="Century Gothic"/>
            </a:endParaRPr>
          </a:p>
        </p:txBody>
      </p:sp>
      <p:sp>
        <p:nvSpPr>
          <p:cNvPr id="115714" name="Rectangle 2"/>
          <p:cNvSpPr>
            <a:spLocks noGrp="1" noChangeArrowheads="1"/>
          </p:cNvSpPr>
          <p:nvPr>
            <p:ph type="title"/>
          </p:nvPr>
        </p:nvSpPr>
        <p:spPr>
          <a:xfrm>
            <a:off x="228600" y="34159"/>
            <a:ext cx="8686800" cy="1143000"/>
          </a:xfrm>
        </p:spPr>
        <p:txBody>
          <a:bodyPr/>
          <a:lstStyle/>
          <a:p>
            <a:pPr algn="ctr">
              <a:lnSpc>
                <a:spcPct val="100000"/>
              </a:lnSpc>
              <a:defRPr/>
            </a:pPr>
            <a:r>
              <a:rPr lang="en-US" sz="4400" b="1" dirty="0" smtClean="0">
                <a:solidFill>
                  <a:schemeClr val="tx1"/>
                </a:solidFill>
                <a:effectLst/>
                <a:latin typeface="Calibri" panose="020F0502020204030204" pitchFamily="34" charset="0"/>
                <a:cs typeface="Arial" pitchFamily="34" charset="0"/>
              </a:rPr>
              <a:t>Shifts at the Heart of the Standards</a:t>
            </a:r>
            <a:endParaRPr lang="en-US" sz="4400" b="1" dirty="0">
              <a:solidFill>
                <a:schemeClr val="tx1"/>
              </a:solidFill>
              <a:effectLst/>
              <a:latin typeface="Calibri" panose="020F0502020204030204" pitchFamily="34" charset="0"/>
              <a:cs typeface="Arial" pitchFamily="34" charset="0"/>
            </a:endParaRPr>
          </a:p>
        </p:txBody>
      </p:sp>
      <p:sp>
        <p:nvSpPr>
          <p:cNvPr id="22532" name="Slide Number Placeholder 1"/>
          <p:cNvSpPr>
            <a:spLocks noGrp="1"/>
          </p:cNvSpPr>
          <p:nvPr>
            <p:ph type="sldNum" sz="quarter" idx="12"/>
          </p:nvPr>
        </p:nvSpPr>
        <p:spPr bwMode="auto">
          <a:xfrm>
            <a:off x="668972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8A33A78C-9BF2-4FC4-BC3E-7A3C6781687E}" type="slidenum">
              <a:rPr lang="en-US" sz="1100" b="1" smtClean="0">
                <a:solidFill>
                  <a:prstClr val="black"/>
                </a:solidFill>
                <a:latin typeface="Calibri" pitchFamily="34" charset="0"/>
                <a:ea typeface="MS PGothic" pitchFamily="34" charset="-128"/>
              </a:rPr>
              <a:pPr algn="r" eaLnBrk="1" hangingPunct="1"/>
              <a:t>6</a:t>
            </a:fld>
            <a:endParaRPr lang="en-US" sz="1100" b="1" smtClean="0">
              <a:solidFill>
                <a:prstClr val="black"/>
              </a:solidFill>
              <a:latin typeface="Calibri" pitchFamily="34" charset="0"/>
              <a:ea typeface="MS PGothic" pitchFamily="34" charset="-128"/>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4446588"/>
            <a:ext cx="80867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423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Use Appropriate Persuasive Language</a:t>
            </a:r>
            <a:endParaRPr lang="en-US" b="1" dirty="0"/>
          </a:p>
        </p:txBody>
      </p:sp>
      <p:pic>
        <p:nvPicPr>
          <p:cNvPr id="2050" name="Picture 2" descr="http://jottings.blogspot.com/calvin.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85480" y="1676400"/>
            <a:ext cx="6124576" cy="467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5895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304800"/>
            <a:ext cx="4758301" cy="6248400"/>
          </a:xfrm>
          <a:prstGeom prst="rect">
            <a:avLst/>
          </a:prstGeom>
        </p:spPr>
      </p:pic>
      <p:sp>
        <p:nvSpPr>
          <p:cNvPr id="4" name="TextBox 3"/>
          <p:cNvSpPr txBox="1"/>
          <p:nvPr/>
        </p:nvSpPr>
        <p:spPr>
          <a:xfrm flipH="1">
            <a:off x="5253601" y="2438400"/>
            <a:ext cx="3852299" cy="523220"/>
          </a:xfrm>
          <a:prstGeom prst="rect">
            <a:avLst/>
          </a:prstGeom>
          <a:noFill/>
        </p:spPr>
        <p:txBody>
          <a:bodyPr wrap="square" rtlCol="0">
            <a:spAutoFit/>
          </a:bodyPr>
          <a:lstStyle/>
          <a:p>
            <a:r>
              <a:rPr lang="en-US" sz="2800" b="1" dirty="0" smtClean="0"/>
              <a:t>Recommended Resource</a:t>
            </a:r>
            <a:endParaRPr lang="en-US" sz="2800" b="1" dirty="0"/>
          </a:p>
        </p:txBody>
      </p:sp>
    </p:spTree>
    <p:extLst>
      <p:ext uri="{BB962C8B-B14F-4D97-AF65-F5344CB8AC3E}">
        <p14:creationId xmlns:p14="http://schemas.microsoft.com/office/powerpoint/2010/main" val="18954781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Inner/Outer Circle</a:t>
            </a:r>
            <a:endParaRPr lang="en-US" b="1" dirty="0"/>
          </a:p>
        </p:txBody>
      </p:sp>
      <p:pic>
        <p:nvPicPr>
          <p:cNvPr id="4098" name="Picture 2" descr="https://tekhnologic.files.wordpress.com/2015/05/diagram-rotating-circ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00200"/>
            <a:ext cx="5090106" cy="49899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10200" y="1417638"/>
            <a:ext cx="3276600" cy="4832092"/>
          </a:xfrm>
          <a:prstGeom prst="rect">
            <a:avLst/>
          </a:prstGeom>
          <a:noFill/>
          <a:ln w="25400">
            <a:solidFill>
              <a:schemeClr val="tx1"/>
            </a:solidFill>
          </a:ln>
        </p:spPr>
        <p:txBody>
          <a:bodyPr wrap="square" rtlCol="0">
            <a:spAutoFit/>
          </a:bodyPr>
          <a:lstStyle/>
          <a:p>
            <a:pPr algn="ctr"/>
            <a:r>
              <a:rPr lang="en-US" sz="2800" dirty="0" smtClean="0"/>
              <a:t>Instructions: </a:t>
            </a:r>
          </a:p>
          <a:p>
            <a:r>
              <a:rPr lang="en-US" sz="2800" dirty="0" smtClean="0"/>
              <a:t>If you are a #1, you will be in the inner circle, and if you are a #2, you be in the outer circle for today’s activity.</a:t>
            </a:r>
          </a:p>
          <a:p>
            <a:endParaRPr lang="en-US" sz="2800" dirty="0"/>
          </a:p>
          <a:p>
            <a:r>
              <a:rPr lang="en-US" sz="2800" dirty="0" smtClean="0"/>
              <a:t>If you are a #3 or #4, you will observe the process.</a:t>
            </a:r>
            <a:endParaRPr lang="en-US" sz="2800" dirty="0"/>
          </a:p>
        </p:txBody>
      </p:sp>
    </p:spTree>
    <p:extLst>
      <p:ext uri="{BB962C8B-B14F-4D97-AF65-F5344CB8AC3E}">
        <p14:creationId xmlns:p14="http://schemas.microsoft.com/office/powerpoint/2010/main" val="26282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1893957"/>
            <a:ext cx="3352800" cy="707886"/>
          </a:xfrm>
          <a:prstGeom prst="rect">
            <a:avLst/>
          </a:prstGeom>
          <a:noFill/>
        </p:spPr>
        <p:txBody>
          <a:bodyPr wrap="square" rtlCol="0">
            <a:spAutoFit/>
          </a:bodyPr>
          <a:lstStyle/>
          <a:p>
            <a:pPr algn="ctr"/>
            <a:r>
              <a:rPr lang="en-US" sz="4000" b="1" dirty="0" smtClean="0">
                <a:solidFill>
                  <a:schemeClr val="bg1"/>
                </a:solidFill>
              </a:rPr>
              <a:t>Round One</a:t>
            </a:r>
            <a:endParaRPr lang="en-US" sz="4000" b="1" dirty="0">
              <a:solidFill>
                <a:schemeClr val="bg1"/>
              </a:solidFill>
            </a:endParaRPr>
          </a:p>
        </p:txBody>
      </p:sp>
      <p:pic>
        <p:nvPicPr>
          <p:cNvPr id="6" name="Picture 5"/>
          <p:cNvPicPr>
            <a:picLocks noChangeAspect="1"/>
          </p:cNvPicPr>
          <p:nvPr/>
        </p:nvPicPr>
        <p:blipFill>
          <a:blip r:embed="rId3"/>
          <a:stretch>
            <a:fillRect/>
          </a:stretch>
        </p:blipFill>
        <p:spPr>
          <a:xfrm>
            <a:off x="1367044" y="544443"/>
            <a:ext cx="6105111" cy="4114800"/>
          </a:xfrm>
          <a:prstGeom prst="rect">
            <a:avLst/>
          </a:prstGeom>
        </p:spPr>
      </p:pic>
      <p:pic>
        <p:nvPicPr>
          <p:cNvPr id="7" name="Picture 6"/>
          <p:cNvPicPr>
            <a:picLocks noChangeAspect="1"/>
          </p:cNvPicPr>
          <p:nvPr/>
        </p:nvPicPr>
        <p:blipFill>
          <a:blip r:embed="rId4"/>
          <a:stretch>
            <a:fillRect/>
          </a:stretch>
        </p:blipFill>
        <p:spPr>
          <a:xfrm>
            <a:off x="2474806" y="4901107"/>
            <a:ext cx="3889585" cy="1780186"/>
          </a:xfrm>
          <a:prstGeom prst="rect">
            <a:avLst/>
          </a:prstGeom>
        </p:spPr>
      </p:pic>
    </p:spTree>
    <p:extLst>
      <p:ext uri="{BB962C8B-B14F-4D97-AF65-F5344CB8AC3E}">
        <p14:creationId xmlns:p14="http://schemas.microsoft.com/office/powerpoint/2010/main" val="1922503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72547" y="1922720"/>
            <a:ext cx="2573718" cy="707886"/>
          </a:xfrm>
          <a:prstGeom prst="rect">
            <a:avLst/>
          </a:prstGeom>
        </p:spPr>
        <p:txBody>
          <a:bodyPr wrap="none">
            <a:spAutoFit/>
          </a:bodyPr>
          <a:lstStyle/>
          <a:p>
            <a:pPr lvl="0" algn="ctr"/>
            <a:r>
              <a:rPr lang="en-US" sz="4000" b="1" dirty="0">
                <a:solidFill>
                  <a:prstClr val="white"/>
                </a:solidFill>
              </a:rPr>
              <a:t>Round </a:t>
            </a:r>
            <a:r>
              <a:rPr lang="en-US" sz="4000" b="1" dirty="0" smtClean="0">
                <a:solidFill>
                  <a:prstClr val="white"/>
                </a:solidFill>
              </a:rPr>
              <a:t>Two</a:t>
            </a:r>
            <a:endParaRPr lang="en-US" sz="4000" b="1" dirty="0">
              <a:solidFill>
                <a:prstClr val="white"/>
              </a:solidFill>
            </a:endParaRPr>
          </a:p>
        </p:txBody>
      </p:sp>
      <p:pic>
        <p:nvPicPr>
          <p:cNvPr id="9" name="Picture 8"/>
          <p:cNvPicPr>
            <a:picLocks noChangeAspect="1"/>
          </p:cNvPicPr>
          <p:nvPr/>
        </p:nvPicPr>
        <p:blipFill>
          <a:blip r:embed="rId3"/>
          <a:stretch>
            <a:fillRect/>
          </a:stretch>
        </p:blipFill>
        <p:spPr>
          <a:xfrm>
            <a:off x="1661803" y="381000"/>
            <a:ext cx="5595201" cy="4191000"/>
          </a:xfrm>
          <a:prstGeom prst="rect">
            <a:avLst/>
          </a:prstGeom>
        </p:spPr>
      </p:pic>
      <p:pic>
        <p:nvPicPr>
          <p:cNvPr id="10" name="Picture 9"/>
          <p:cNvPicPr>
            <a:picLocks noChangeAspect="1"/>
          </p:cNvPicPr>
          <p:nvPr/>
        </p:nvPicPr>
        <p:blipFill>
          <a:blip r:embed="rId4"/>
          <a:stretch>
            <a:fillRect/>
          </a:stretch>
        </p:blipFill>
        <p:spPr>
          <a:xfrm>
            <a:off x="2514612" y="4895850"/>
            <a:ext cx="3889585" cy="1780186"/>
          </a:xfrm>
          <a:prstGeom prst="rect">
            <a:avLst/>
          </a:prstGeom>
        </p:spPr>
      </p:pic>
    </p:spTree>
    <p:extLst>
      <p:ext uri="{BB962C8B-B14F-4D97-AF65-F5344CB8AC3E}">
        <p14:creationId xmlns:p14="http://schemas.microsoft.com/office/powerpoint/2010/main" val="4728200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0"/>
            <a:ext cx="4591050" cy="1143000"/>
          </a:xfrm>
        </p:spPr>
        <p:txBody>
          <a:bodyPr/>
          <a:lstStyle/>
          <a:p>
            <a:pPr algn="l"/>
            <a:r>
              <a:rPr lang="en-US" b="1" dirty="0" smtClean="0">
                <a:effectLst>
                  <a:outerShdw blurRad="38100" dist="38100" dir="2700000" algn="tl">
                    <a:srgbClr val="000000">
                      <a:alpha val="43137"/>
                    </a:srgbClr>
                  </a:outerShdw>
                </a:effectLst>
              </a:rPr>
              <a:t>Seminar Debrief</a:t>
            </a:r>
            <a:endParaRPr lang="en-US" b="1" dirty="0">
              <a:effectLst>
                <a:outerShdw blurRad="38100" dist="38100" dir="2700000" algn="tl">
                  <a:srgbClr val="000000">
                    <a:alpha val="43137"/>
                  </a:srgbClr>
                </a:outerShdw>
              </a:effectLst>
            </a:endParaRPr>
          </a:p>
        </p:txBody>
      </p:sp>
      <p:sp>
        <p:nvSpPr>
          <p:cNvPr id="3" name="TextBox 2"/>
          <p:cNvSpPr txBox="1"/>
          <p:nvPr/>
        </p:nvSpPr>
        <p:spPr>
          <a:xfrm>
            <a:off x="209550" y="1106118"/>
            <a:ext cx="8763000" cy="5447645"/>
          </a:xfrm>
          <a:prstGeom prst="rect">
            <a:avLst/>
          </a:prstGeom>
          <a:noFill/>
        </p:spPr>
        <p:txBody>
          <a:bodyPr wrap="square" rtlCol="0">
            <a:spAutoFit/>
          </a:bodyPr>
          <a:lstStyle/>
          <a:p>
            <a:pPr marL="342900" indent="-342900">
              <a:buAutoNum type="arabicPeriod"/>
            </a:pPr>
            <a:r>
              <a:rPr lang="en-US" sz="3600" dirty="0" smtClean="0"/>
              <a:t>What ideas do you agree with?</a:t>
            </a:r>
          </a:p>
          <a:p>
            <a:pPr marL="342900" indent="-342900">
              <a:buAutoNum type="arabicPeriod"/>
            </a:pPr>
            <a:r>
              <a:rPr lang="en-US" sz="3600" dirty="0" smtClean="0"/>
              <a:t>What ideas do you disagree with?</a:t>
            </a:r>
          </a:p>
          <a:p>
            <a:pPr marL="342900" indent="-342900">
              <a:buAutoNum type="arabicPeriod"/>
            </a:pPr>
            <a:r>
              <a:rPr lang="en-US" sz="3600" dirty="0" smtClean="0"/>
              <a:t>What questions were left unanswered?</a:t>
            </a:r>
          </a:p>
          <a:p>
            <a:pPr marL="342900" indent="-342900">
              <a:buAutoNum type="arabicPeriod"/>
            </a:pPr>
            <a:r>
              <a:rPr lang="en-US" sz="3600" dirty="0" smtClean="0"/>
              <a:t>What did you contribute to the discussion?</a:t>
            </a:r>
          </a:p>
          <a:p>
            <a:pPr marL="342900" indent="-342900">
              <a:buAutoNum type="arabicPeriod"/>
            </a:pPr>
            <a:r>
              <a:rPr lang="en-US" sz="3600" dirty="0" smtClean="0"/>
              <a:t>What do you wish you had said?</a:t>
            </a:r>
          </a:p>
          <a:p>
            <a:pPr marL="342900" indent="-342900">
              <a:buAutoNum type="arabicPeriod"/>
            </a:pPr>
            <a:r>
              <a:rPr lang="en-US" sz="3600" dirty="0" smtClean="0"/>
              <a:t>Who where the top three contributors to the discussion?</a:t>
            </a:r>
          </a:p>
          <a:p>
            <a:pPr marL="342900" indent="-342900">
              <a:buAutoNum type="arabicPeriod"/>
            </a:pPr>
            <a:r>
              <a:rPr lang="en-US" sz="3600" dirty="0" smtClean="0"/>
              <a:t>What is your overall evaluation of the seminar?</a:t>
            </a:r>
          </a:p>
          <a:p>
            <a:pPr marL="342900" indent="-342900">
              <a:buAutoNum type="arabicPeriod"/>
            </a:pPr>
            <a:endParaRPr lang="en-US" sz="2400" dirty="0"/>
          </a:p>
        </p:txBody>
      </p:sp>
      <p:pic>
        <p:nvPicPr>
          <p:cNvPr id="5" name="Picture 4"/>
          <p:cNvPicPr>
            <a:picLocks noChangeAspect="1"/>
          </p:cNvPicPr>
          <p:nvPr/>
        </p:nvPicPr>
        <p:blipFill>
          <a:blip r:embed="rId3"/>
          <a:stretch>
            <a:fillRect/>
          </a:stretch>
        </p:blipFill>
        <p:spPr>
          <a:xfrm>
            <a:off x="6104792" y="5486400"/>
            <a:ext cx="2848708" cy="1371600"/>
          </a:xfrm>
          <a:prstGeom prst="rect">
            <a:avLst/>
          </a:prstGeom>
        </p:spPr>
      </p:pic>
    </p:spTree>
    <p:extLst>
      <p:ext uri="{BB962C8B-B14F-4D97-AF65-F5344CB8AC3E}">
        <p14:creationId xmlns:p14="http://schemas.microsoft.com/office/powerpoint/2010/main" val="18348362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a:bodyPr>
          <a:lstStyle/>
          <a:p>
            <a:r>
              <a:rPr lang="en-US" sz="6000" dirty="0" smtClean="0">
                <a:hlinkClick r:id="rId3"/>
              </a:rPr>
              <a:t>Socratic Seminar</a:t>
            </a:r>
            <a:endParaRPr lang="en-US" sz="6000" dirty="0"/>
          </a:p>
        </p:txBody>
      </p:sp>
      <p:pic>
        <p:nvPicPr>
          <p:cNvPr id="3" name="Picture 2"/>
          <p:cNvPicPr>
            <a:picLocks noChangeAspect="1"/>
          </p:cNvPicPr>
          <p:nvPr/>
        </p:nvPicPr>
        <p:blipFill>
          <a:blip r:embed="rId4"/>
          <a:stretch>
            <a:fillRect/>
          </a:stretch>
        </p:blipFill>
        <p:spPr>
          <a:xfrm>
            <a:off x="2262187" y="2667000"/>
            <a:ext cx="4619625" cy="2581275"/>
          </a:xfrm>
          <a:prstGeom prst="rect">
            <a:avLst/>
          </a:prstGeom>
          <a:ln w="63500">
            <a:solidFill>
              <a:schemeClr val="accent1"/>
            </a:solidFill>
          </a:ln>
        </p:spPr>
      </p:pic>
    </p:spTree>
    <p:extLst>
      <p:ext uri="{BB962C8B-B14F-4D97-AF65-F5344CB8AC3E}">
        <p14:creationId xmlns:p14="http://schemas.microsoft.com/office/powerpoint/2010/main" val="22465146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762000" y="533400"/>
            <a:ext cx="7772400" cy="1143000"/>
          </a:xfrm>
        </p:spPr>
        <p:txBody>
          <a:bodyPr/>
          <a:lstStyle/>
          <a:p>
            <a:pPr algn="ctr" eaLnBrk="1" hangingPunct="1">
              <a:defRPr/>
            </a:pPr>
            <a:r>
              <a:rPr lang="en-US" sz="4400" b="1" dirty="0" smtClean="0">
                <a:solidFill>
                  <a:schemeClr val="tx1"/>
                </a:solidFill>
                <a:latin typeface="Calibri" panose="020F0502020204030204" pitchFamily="34" charset="0"/>
              </a:rPr>
              <a:t>Time to Reflect</a:t>
            </a:r>
            <a:br>
              <a:rPr lang="en-US" sz="4400" b="1" dirty="0" smtClean="0">
                <a:solidFill>
                  <a:schemeClr val="tx1"/>
                </a:solidFill>
                <a:latin typeface="Calibri" panose="020F0502020204030204" pitchFamily="34" charset="0"/>
              </a:rPr>
            </a:br>
            <a:r>
              <a:rPr lang="en-US" sz="4400" b="1" i="1" dirty="0" smtClean="0">
                <a:solidFill>
                  <a:schemeClr val="tx1"/>
                </a:solidFill>
                <a:effectLst>
                  <a:outerShdw blurRad="38100" dist="38100" dir="2700000" algn="tl">
                    <a:srgbClr val="000000">
                      <a:alpha val="43137"/>
                    </a:srgbClr>
                  </a:outerShdw>
                </a:effectLst>
                <a:latin typeface="Calibri" panose="020F0502020204030204" pitchFamily="34" charset="0"/>
              </a:rPr>
              <a:t>3-2-1</a:t>
            </a:r>
          </a:p>
        </p:txBody>
      </p:sp>
      <p:sp>
        <p:nvSpPr>
          <p:cNvPr id="3" name="Content Placeholder 2"/>
          <p:cNvSpPr>
            <a:spLocks noGrp="1"/>
          </p:cNvSpPr>
          <p:nvPr>
            <p:ph idx="1"/>
          </p:nvPr>
        </p:nvSpPr>
        <p:spPr>
          <a:xfrm>
            <a:off x="457200" y="1600200"/>
            <a:ext cx="8229600" cy="5105400"/>
          </a:xfrm>
        </p:spPr>
        <p:txBody>
          <a:bodyPr>
            <a:normAutofit fontScale="92500"/>
          </a:bodyPr>
          <a:lstStyle/>
          <a:p>
            <a:pPr eaLnBrk="1" hangingPunct="1">
              <a:defRPr/>
            </a:pPr>
            <a:r>
              <a:rPr lang="en-US" b="1" dirty="0" smtClean="0">
                <a:latin typeface="Calibri" panose="020F0502020204030204" pitchFamily="34" charset="0"/>
                <a:ea typeface="Tahoma" pitchFamily="34" charset="0"/>
              </a:rPr>
              <a:t>List three best practices you learned today that will impact reading/writing instruction in your classroom.</a:t>
            </a:r>
          </a:p>
          <a:p>
            <a:pPr marL="400050" lvl="1" indent="0" eaLnBrk="1" hangingPunct="1">
              <a:buFont typeface="Wingdings" pitchFamily="2" charset="2"/>
              <a:buNone/>
              <a:defRPr/>
            </a:pPr>
            <a:r>
              <a:rPr lang="en-US" b="1" dirty="0" smtClean="0">
                <a:latin typeface="Calibri" panose="020F0502020204030204" pitchFamily="34" charset="0"/>
                <a:ea typeface="Tahoma" pitchFamily="34" charset="0"/>
              </a:rPr>
              <a:t>1.</a:t>
            </a:r>
          </a:p>
          <a:p>
            <a:pPr marL="400050" lvl="1" indent="0" eaLnBrk="1" hangingPunct="1">
              <a:buFont typeface="Wingdings" pitchFamily="2" charset="2"/>
              <a:buNone/>
              <a:defRPr/>
            </a:pPr>
            <a:r>
              <a:rPr lang="en-US" b="1" dirty="0" smtClean="0">
                <a:latin typeface="Calibri" panose="020F0502020204030204" pitchFamily="34" charset="0"/>
                <a:ea typeface="Tahoma" pitchFamily="34" charset="0"/>
              </a:rPr>
              <a:t>2. </a:t>
            </a:r>
          </a:p>
          <a:p>
            <a:pPr marL="400050" lvl="1" indent="0" eaLnBrk="1" hangingPunct="1">
              <a:buFont typeface="Wingdings" pitchFamily="2" charset="2"/>
              <a:buNone/>
              <a:defRPr/>
            </a:pPr>
            <a:r>
              <a:rPr lang="en-US" b="1" dirty="0" smtClean="0">
                <a:latin typeface="Calibri" panose="020F0502020204030204" pitchFamily="34" charset="0"/>
                <a:ea typeface="Tahoma" pitchFamily="34" charset="0"/>
              </a:rPr>
              <a:t>3.</a:t>
            </a:r>
          </a:p>
          <a:p>
            <a:pPr marL="400050" lvl="1" indent="0" eaLnBrk="1" hangingPunct="1">
              <a:buFont typeface="Wingdings" pitchFamily="2" charset="2"/>
              <a:buNone/>
              <a:defRPr/>
            </a:pPr>
            <a:endParaRPr lang="en-US" b="1" dirty="0" smtClean="0">
              <a:latin typeface="Calibri" panose="020F0502020204030204" pitchFamily="34" charset="0"/>
              <a:ea typeface="Tahoma" pitchFamily="34" charset="0"/>
            </a:endParaRPr>
          </a:p>
          <a:p>
            <a:pPr eaLnBrk="1" hangingPunct="1">
              <a:defRPr/>
            </a:pPr>
            <a:r>
              <a:rPr lang="en-US" b="1" dirty="0" smtClean="0">
                <a:latin typeface="Calibri" panose="020F0502020204030204" pitchFamily="34" charset="0"/>
                <a:ea typeface="Tahoma" pitchFamily="34" charset="0"/>
              </a:rPr>
              <a:t>Name 2 things you will try within the next few weeks.</a:t>
            </a:r>
          </a:p>
          <a:p>
            <a:pPr marL="0" indent="0" eaLnBrk="1" hangingPunct="1">
              <a:buFontTx/>
              <a:buNone/>
              <a:defRPr/>
            </a:pPr>
            <a:r>
              <a:rPr lang="en-US" b="1" dirty="0" smtClean="0">
                <a:latin typeface="Calibri" panose="020F0502020204030204" pitchFamily="34" charset="0"/>
                <a:ea typeface="Tahoma" pitchFamily="34" charset="0"/>
              </a:rPr>
              <a:t>     1.</a:t>
            </a:r>
          </a:p>
          <a:p>
            <a:pPr marL="0" indent="0" eaLnBrk="1" hangingPunct="1">
              <a:buFontTx/>
              <a:buNone/>
              <a:defRPr/>
            </a:pPr>
            <a:r>
              <a:rPr lang="en-US" b="1" dirty="0" smtClean="0">
                <a:latin typeface="Calibri" panose="020F0502020204030204" pitchFamily="34" charset="0"/>
                <a:ea typeface="Tahoma" pitchFamily="34" charset="0"/>
              </a:rPr>
              <a:t>     2.</a:t>
            </a:r>
          </a:p>
          <a:p>
            <a:pPr marL="0" indent="0" eaLnBrk="1" hangingPunct="1">
              <a:buFontTx/>
              <a:buNone/>
              <a:defRPr/>
            </a:pPr>
            <a:endParaRPr lang="en-US" b="1" dirty="0" smtClean="0">
              <a:latin typeface="Calibri" panose="020F0502020204030204" pitchFamily="34" charset="0"/>
              <a:ea typeface="Tahoma" pitchFamily="34" charset="0"/>
            </a:endParaRPr>
          </a:p>
          <a:p>
            <a:pPr eaLnBrk="1" hangingPunct="1">
              <a:defRPr/>
            </a:pPr>
            <a:r>
              <a:rPr lang="en-US" b="1" dirty="0" smtClean="0">
                <a:latin typeface="Calibri" panose="020F0502020204030204" pitchFamily="34" charset="0"/>
                <a:ea typeface="Tahoma" pitchFamily="34" charset="0"/>
              </a:rPr>
              <a:t>How will you share this information with your colleagues?</a:t>
            </a:r>
          </a:p>
          <a:p>
            <a:pPr marL="0" indent="0" eaLnBrk="1" hangingPunct="1">
              <a:buFontTx/>
              <a:buNone/>
              <a:defRPr/>
            </a:pPr>
            <a:r>
              <a:rPr lang="en-US" sz="1800" dirty="0" smtClean="0">
                <a:ea typeface="Tahoma" pitchFamily="34" charset="0"/>
              </a:rPr>
              <a:t>       </a:t>
            </a:r>
            <a:endParaRPr lang="en-US" sz="1800" dirty="0">
              <a:ea typeface="Tahoma" pitchFamily="34" charset="0"/>
            </a:endParaRPr>
          </a:p>
        </p:txBody>
      </p:sp>
      <p:pic>
        <p:nvPicPr>
          <p:cNvPr id="60420" name="Picture 5" descr="Blue Stick Man Reflec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54475" y="-26046113"/>
            <a:ext cx="28479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7" descr="Blue Stick Man Reflect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06875" y="-25893713"/>
            <a:ext cx="284797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141684"/>
            <a:ext cx="1752600" cy="17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91913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a:xfrm>
            <a:off x="609600" y="-304800"/>
            <a:ext cx="7886700" cy="1325563"/>
          </a:xfrm>
        </p:spPr>
        <p:txBody>
          <a:bodyPr/>
          <a:lstStyle/>
          <a:p>
            <a:pPr algn="ctr" eaLnBrk="1" hangingPunct="1"/>
            <a:r>
              <a:rPr lang="en-US" altLang="en-US" sz="4000" b="1" smtClean="0"/>
              <a:t>Contact Information</a:t>
            </a:r>
          </a:p>
        </p:txBody>
      </p:sp>
      <p:sp>
        <p:nvSpPr>
          <p:cNvPr id="3" name="Content Placeholder 2"/>
          <p:cNvSpPr>
            <a:spLocks noGrp="1"/>
          </p:cNvSpPr>
          <p:nvPr>
            <p:ph idx="1"/>
          </p:nvPr>
        </p:nvSpPr>
        <p:spPr>
          <a:xfrm>
            <a:off x="273050" y="914399"/>
            <a:ext cx="8475663" cy="5751513"/>
          </a:xfrm>
          <a:ln w="19050">
            <a:solidFill>
              <a:schemeClr val="accent1">
                <a:lumMod val="75000"/>
              </a:schemeClr>
            </a:solidFill>
          </a:ln>
        </p:spPr>
        <p:txBody>
          <a:bodyPr rtlCol="0">
            <a:normAutofit fontScale="92500"/>
          </a:bodyPr>
          <a:lstStyle/>
          <a:p>
            <a:pPr eaLnBrk="1" fontAlgn="auto" hangingPunct="1">
              <a:spcAft>
                <a:spcPts val="0"/>
              </a:spcAft>
              <a:defRPr/>
            </a:pPr>
            <a:endParaRPr lang="en-US" sz="2400" dirty="0" smtClean="0">
              <a:ea typeface="+mn-ea"/>
            </a:endParaRPr>
          </a:p>
          <a:p>
            <a:pPr eaLnBrk="1" fontAlgn="auto" hangingPunct="1">
              <a:spcBef>
                <a:spcPts val="0"/>
              </a:spcBef>
              <a:spcAft>
                <a:spcPts val="0"/>
              </a:spcAft>
              <a:defRPr/>
            </a:pPr>
            <a:r>
              <a:rPr lang="en-US" sz="2400" b="1" dirty="0" smtClean="0">
                <a:ea typeface="+mn-ea"/>
              </a:rPr>
              <a:t>Carole Mullins, KVEC Literacy Instructional Specialist</a:t>
            </a:r>
          </a:p>
          <a:p>
            <a:pPr marL="0" indent="0" eaLnBrk="1" fontAlgn="auto" hangingPunct="1">
              <a:spcBef>
                <a:spcPts val="0"/>
              </a:spcBef>
              <a:spcAft>
                <a:spcPts val="0"/>
              </a:spcAft>
              <a:buFont typeface="Arial" panose="020B0604020202020204" pitchFamily="34" charset="0"/>
              <a:buNone/>
              <a:defRPr/>
            </a:pPr>
            <a:r>
              <a:rPr lang="en-US" sz="2400" b="1" dirty="0">
                <a:ea typeface="+mn-ea"/>
              </a:rPr>
              <a:t> </a:t>
            </a:r>
            <a:r>
              <a:rPr lang="en-US" sz="2400" b="1" dirty="0" smtClean="0">
                <a:ea typeface="+mn-ea"/>
              </a:rPr>
              <a:t>  </a:t>
            </a:r>
            <a:r>
              <a:rPr lang="en-US" sz="2400" b="1" dirty="0" smtClean="0">
                <a:ea typeface="+mn-ea"/>
                <a:hlinkClick r:id="rId3"/>
              </a:rPr>
              <a:t>carole.mullins@hazard.kyschools.us</a:t>
            </a:r>
            <a:endParaRPr lang="en-US" sz="2400" b="1" dirty="0" smtClean="0">
              <a:ea typeface="+mn-ea"/>
            </a:endParaRPr>
          </a:p>
          <a:p>
            <a:pPr eaLnBrk="1" fontAlgn="auto" hangingPunct="1">
              <a:spcAft>
                <a:spcPts val="0"/>
              </a:spcAft>
              <a:defRPr/>
            </a:pPr>
            <a:r>
              <a:rPr lang="en-US" sz="2400" b="1" dirty="0" err="1" smtClean="0">
                <a:ea typeface="+mn-ea"/>
              </a:rPr>
              <a:t>Diedra</a:t>
            </a:r>
            <a:r>
              <a:rPr lang="en-US" sz="2400" b="1" dirty="0" smtClean="0">
                <a:ea typeface="+mn-ea"/>
              </a:rPr>
              <a:t> Carpenter, ARI Literacy Fellow, Magoffin County, Herald Whitaker Middle School Curriculum Coach </a:t>
            </a:r>
            <a:r>
              <a:rPr lang="en-US" sz="2400" b="1" dirty="0" smtClean="0">
                <a:ea typeface="+mn-ea"/>
                <a:hlinkClick r:id="rId4"/>
              </a:rPr>
              <a:t>diedra.carpenter@magoffin.kyschools.us</a:t>
            </a:r>
            <a:r>
              <a:rPr lang="en-US" sz="2400" b="1" dirty="0" smtClean="0">
                <a:ea typeface="+mn-ea"/>
              </a:rPr>
              <a:t> </a:t>
            </a:r>
          </a:p>
          <a:p>
            <a:pPr eaLnBrk="1" fontAlgn="auto" hangingPunct="1">
              <a:spcAft>
                <a:spcPts val="0"/>
              </a:spcAft>
              <a:defRPr/>
            </a:pPr>
            <a:r>
              <a:rPr lang="en-US" sz="2400" b="1" dirty="0" smtClean="0">
                <a:ea typeface="+mn-ea"/>
              </a:rPr>
              <a:t>Rebecca King, NBCT, ARI Literacy Fellow, Pikeville Independent High School 11</a:t>
            </a:r>
            <a:r>
              <a:rPr lang="en-US" sz="2400" b="1" baseline="30000" dirty="0" smtClean="0">
                <a:ea typeface="+mn-ea"/>
              </a:rPr>
              <a:t>th</a:t>
            </a:r>
            <a:r>
              <a:rPr lang="en-US" sz="2400" b="1" dirty="0" smtClean="0">
                <a:ea typeface="+mn-ea"/>
              </a:rPr>
              <a:t> and 12</a:t>
            </a:r>
            <a:r>
              <a:rPr lang="en-US" sz="2400" b="1" baseline="30000" dirty="0" smtClean="0">
                <a:ea typeface="+mn-ea"/>
              </a:rPr>
              <a:t>th</a:t>
            </a:r>
            <a:r>
              <a:rPr lang="en-US" sz="2400" b="1" dirty="0" smtClean="0">
                <a:ea typeface="+mn-ea"/>
              </a:rPr>
              <a:t> grade AP Language &amp; AP Literature </a:t>
            </a:r>
            <a:r>
              <a:rPr lang="en-US" sz="2400" b="1" dirty="0" smtClean="0">
                <a:ea typeface="+mn-ea"/>
                <a:hlinkClick r:id="rId5"/>
              </a:rPr>
              <a:t>rebecca.king@pikeville.kyschools.us</a:t>
            </a:r>
            <a:endParaRPr lang="en-US" sz="2400" b="1" dirty="0" smtClean="0">
              <a:ea typeface="+mn-ea"/>
            </a:endParaRPr>
          </a:p>
          <a:p>
            <a:pPr eaLnBrk="1" fontAlgn="auto" hangingPunct="1">
              <a:spcAft>
                <a:spcPts val="0"/>
              </a:spcAft>
              <a:defRPr/>
            </a:pPr>
            <a:r>
              <a:rPr lang="en-US" sz="2400" b="1" dirty="0" smtClean="0">
                <a:ea typeface="+mn-ea"/>
              </a:rPr>
              <a:t>Sonya Slone, NBCT, ARI Literacy Fellow, Allen Central High School 10</a:t>
            </a:r>
            <a:r>
              <a:rPr lang="en-US" sz="2400" b="1" baseline="30000" dirty="0" smtClean="0">
                <a:ea typeface="+mn-ea"/>
              </a:rPr>
              <a:t>th</a:t>
            </a:r>
            <a:r>
              <a:rPr lang="en-US" sz="2400" b="1" dirty="0" smtClean="0">
                <a:ea typeface="+mn-ea"/>
              </a:rPr>
              <a:t>-12</a:t>
            </a:r>
            <a:r>
              <a:rPr lang="en-US" sz="2400" b="1" baseline="30000" dirty="0" smtClean="0">
                <a:ea typeface="+mn-ea"/>
              </a:rPr>
              <a:t>th</a:t>
            </a:r>
            <a:r>
              <a:rPr lang="en-US" sz="2400" b="1" dirty="0" smtClean="0">
                <a:ea typeface="+mn-ea"/>
              </a:rPr>
              <a:t> English </a:t>
            </a:r>
            <a:r>
              <a:rPr lang="en-US" sz="2400" b="1" dirty="0" smtClean="0">
                <a:ea typeface="+mn-ea"/>
                <a:hlinkClick r:id="rId6"/>
              </a:rPr>
              <a:t>sonya.slone@floyd.kyschools.us</a:t>
            </a:r>
            <a:endParaRPr lang="en-US" sz="2400" b="1" dirty="0" smtClean="0">
              <a:ea typeface="+mn-ea"/>
            </a:endParaRPr>
          </a:p>
          <a:p>
            <a:pPr eaLnBrk="1" fontAlgn="auto" hangingPunct="1">
              <a:spcAft>
                <a:spcPts val="0"/>
              </a:spcAft>
              <a:defRPr/>
            </a:pPr>
            <a:r>
              <a:rPr lang="en-US" sz="2400" b="1" dirty="0" smtClean="0">
                <a:ea typeface="+mn-ea"/>
              </a:rPr>
              <a:t>Rachel Holbrook, </a:t>
            </a:r>
            <a:r>
              <a:rPr lang="en-US" sz="2400" b="1" dirty="0" err="1" smtClean="0">
                <a:ea typeface="+mn-ea"/>
              </a:rPr>
              <a:t>Ed.D</a:t>
            </a:r>
            <a:r>
              <a:rPr lang="en-US" sz="2400" b="1" dirty="0" smtClean="0">
                <a:ea typeface="+mn-ea"/>
              </a:rPr>
              <a:t>., NBCT, ARI Literacy Fellow, Johnson County Schools Technology Integration Specialist &amp; Johnson County Middle School Language Arts </a:t>
            </a:r>
            <a:r>
              <a:rPr lang="en-US" sz="2400" b="1" dirty="0" smtClean="0">
                <a:ea typeface="+mn-ea"/>
                <a:hlinkClick r:id="rId7"/>
              </a:rPr>
              <a:t>rachel.holbrook@johnson.kyschools.us</a:t>
            </a:r>
            <a:r>
              <a:rPr lang="en-US" sz="2400" b="1" dirty="0" smtClean="0">
                <a:ea typeface="+mn-ea"/>
              </a:rPr>
              <a:t> </a:t>
            </a:r>
          </a:p>
          <a:p>
            <a:pPr marL="0" indent="0" algn="ctr" eaLnBrk="1" fontAlgn="auto" hangingPunct="1">
              <a:spcAft>
                <a:spcPts val="0"/>
              </a:spcAft>
              <a:buFont typeface="Arial" panose="020B0604020202020204" pitchFamily="34" charset="0"/>
              <a:buNone/>
              <a:defRPr/>
            </a:pPr>
            <a:endParaRPr lang="en-US" sz="2400" dirty="0">
              <a:ea typeface="+mn-ea"/>
            </a:endParaRPr>
          </a:p>
        </p:txBody>
      </p:sp>
      <p:pic>
        <p:nvPicPr>
          <p:cNvPr id="173060"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78588" y="5762625"/>
            <a:ext cx="22701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61"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8650" y="173038"/>
            <a:ext cx="121443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4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914400" y="425450"/>
            <a:ext cx="746760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Blip>
                <a:blip r:embed="rId3"/>
              </a:buBlip>
              <a:defRPr sz="3200">
                <a:solidFill>
                  <a:schemeClr val="tx1"/>
                </a:solidFill>
                <a:latin typeface="Tahoma" panose="020B0604030504040204" pitchFamily="34" charset="0"/>
                <a:cs typeface="Tahoma" panose="020B0604030504040204" pitchFamily="34" charset="0"/>
              </a:defRPr>
            </a:lvl1pPr>
            <a:lvl2pPr marL="742950" indent="-285750">
              <a:spcBef>
                <a:spcPct val="20000"/>
              </a:spcBef>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2pPr>
            <a:lvl3pPr marL="1143000" indent="-228600">
              <a:spcBef>
                <a:spcPct val="20000"/>
              </a:spcBef>
              <a:buClr>
                <a:srgbClr val="984807"/>
              </a:buClr>
              <a:buFont typeface="Wingdings" panose="05000000000000000000" pitchFamily="2" charset="2"/>
              <a:buChar char="ü"/>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Blip>
                <a:blip r:embed="rId4"/>
              </a:buBlip>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Blip>
                <a:blip r:embed="rId4"/>
              </a:buBlip>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Blip>
                <a:blip r:embed="rId4"/>
              </a:buBlip>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Blip>
                <a:blip r:embed="rId4"/>
              </a:buBlip>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Blip>
                <a:blip r:embed="rId4"/>
              </a:buBlip>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FontTx/>
              <a:buNone/>
            </a:pPr>
            <a:r>
              <a:rPr lang="ja-JP" altLang="en-US" sz="4800">
                <a:latin typeface="Arial" panose="020B0604020202020204" pitchFamily="34" charset="0"/>
              </a:rPr>
              <a:t>“</a:t>
            </a:r>
            <a:r>
              <a:rPr lang="en-US" altLang="en-US" sz="4800">
                <a:latin typeface="Arial" panose="020B0604020202020204" pitchFamily="34" charset="0"/>
                <a:ea typeface="MS PGothic" panose="020B0600070205080204" pitchFamily="34" charset="-128"/>
              </a:rPr>
              <a:t>Read like a detective, write like a reporter.</a:t>
            </a:r>
            <a:r>
              <a:rPr lang="ja-JP" altLang="en-US" sz="4800">
                <a:latin typeface="Arial" panose="020B0604020202020204" pitchFamily="34" charset="0"/>
              </a:rPr>
              <a:t>”</a:t>
            </a:r>
            <a:endParaRPr lang="en-US" altLang="en-US" sz="4000">
              <a:latin typeface="Arial" panose="020B0604020202020204" pitchFamily="34" charset="0"/>
              <a:ea typeface="MS PGothic" panose="020B0600070205080204" pitchFamily="34" charset="-128"/>
            </a:endParaRPr>
          </a:p>
        </p:txBody>
      </p:sp>
      <p:pic>
        <p:nvPicPr>
          <p:cNvPr id="15363" name="Picture 3" descr="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81200"/>
            <a:ext cx="8991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974071"/>
      </p:ext>
    </p:extLst>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914400" y="152400"/>
            <a:ext cx="7772400" cy="1143000"/>
          </a:xfrm>
        </p:spPr>
        <p:txBody>
          <a:bodyPr wrap="square" numCol="1" compatLnSpc="1">
            <a:prstTxWarp prst="textNoShape">
              <a:avLst/>
            </a:prstTxWarp>
          </a:bodyPr>
          <a:lstStyle/>
          <a:p>
            <a:pPr algn="ctr" eaLnBrk="1" hangingPunct="1"/>
            <a:r>
              <a:rPr lang="en-US" sz="4000" b="1" dirty="0" smtClean="0">
                <a:solidFill>
                  <a:schemeClr val="tx1"/>
                </a:solidFill>
                <a:effectLst/>
                <a:latin typeface="Calibri" panose="020F0502020204030204" pitchFamily="34" charset="0"/>
                <a:cs typeface="Arial" charset="0"/>
              </a:rPr>
              <a:t>Common Core You Tube Videos</a:t>
            </a:r>
          </a:p>
        </p:txBody>
      </p:sp>
      <p:sp>
        <p:nvSpPr>
          <p:cNvPr id="29699" name="Content Placeholder 2"/>
          <p:cNvSpPr>
            <a:spLocks noGrp="1"/>
          </p:cNvSpPr>
          <p:nvPr>
            <p:ph idx="1"/>
          </p:nvPr>
        </p:nvSpPr>
        <p:spPr>
          <a:xfrm>
            <a:off x="152400" y="1447800"/>
            <a:ext cx="8839200" cy="4876800"/>
          </a:xfrm>
          <a:solidFill>
            <a:srgbClr val="CCECFF"/>
          </a:solidFill>
        </p:spPr>
        <p:txBody>
          <a:bodyPr/>
          <a:lstStyle/>
          <a:p>
            <a:pPr marL="0" indent="0" algn="ctr" eaLnBrk="1" hangingPunct="1">
              <a:spcBef>
                <a:spcPct val="0"/>
              </a:spcBef>
              <a:buFontTx/>
              <a:buNone/>
            </a:pPr>
            <a:r>
              <a:rPr lang="en-US" sz="2800" b="1" dirty="0" smtClean="0">
                <a:latin typeface="Calibri" panose="020F0502020204030204" pitchFamily="34" charset="0"/>
              </a:rPr>
              <a:t>Videos Produced by</a:t>
            </a:r>
            <a:endParaRPr lang="en-US" sz="2800" dirty="0" smtClean="0">
              <a:latin typeface="Calibri" panose="020F0502020204030204" pitchFamily="34" charset="0"/>
            </a:endParaRPr>
          </a:p>
          <a:p>
            <a:pPr marL="0" indent="0" algn="ctr" eaLnBrk="1" hangingPunct="1">
              <a:spcBef>
                <a:spcPct val="0"/>
              </a:spcBef>
              <a:buFontTx/>
              <a:buNone/>
            </a:pPr>
            <a:r>
              <a:rPr lang="en-US" sz="2800" b="1" dirty="0" smtClean="0">
                <a:latin typeface="Calibri" panose="020F0502020204030204" pitchFamily="34" charset="0"/>
              </a:rPr>
              <a:t>James B. Hunt, Jr. Institute for Educational </a:t>
            </a:r>
          </a:p>
          <a:p>
            <a:pPr marL="0" indent="0" algn="ctr" eaLnBrk="1" hangingPunct="1">
              <a:spcBef>
                <a:spcPct val="0"/>
              </a:spcBef>
              <a:buFontTx/>
              <a:buNone/>
            </a:pPr>
            <a:r>
              <a:rPr lang="en-US" sz="2800" b="1" dirty="0" smtClean="0">
                <a:latin typeface="Calibri" panose="020F0502020204030204" pitchFamily="34" charset="0"/>
              </a:rPr>
              <a:t>Leadership and Policy </a:t>
            </a:r>
            <a:endParaRPr lang="en-US" sz="2800" dirty="0" smtClean="0">
              <a:latin typeface="Calibri" panose="020F0502020204030204" pitchFamily="34" charset="0"/>
            </a:endParaRPr>
          </a:p>
          <a:p>
            <a:pPr marL="0" indent="0" algn="ctr" eaLnBrk="1" hangingPunct="1">
              <a:spcBef>
                <a:spcPct val="0"/>
              </a:spcBef>
              <a:buFontTx/>
              <a:buNone/>
            </a:pPr>
            <a:r>
              <a:rPr lang="en-US" sz="2800" b="1" dirty="0" smtClean="0">
                <a:latin typeface="Calibri" panose="020F0502020204030204" pitchFamily="34" charset="0"/>
              </a:rPr>
              <a:t>And the Council of Chief State School Officers (CCSSO)</a:t>
            </a:r>
          </a:p>
          <a:p>
            <a:pPr marL="0" indent="0" algn="ctr" eaLnBrk="1" hangingPunct="1">
              <a:spcBef>
                <a:spcPct val="0"/>
              </a:spcBef>
              <a:buFontTx/>
              <a:buNone/>
            </a:pPr>
            <a:endParaRPr lang="en-US" sz="2400" b="1" dirty="0" smtClean="0"/>
          </a:p>
          <a:p>
            <a:pPr marL="0" indent="0" algn="ctr" eaLnBrk="1" hangingPunct="1">
              <a:spcBef>
                <a:spcPct val="0"/>
              </a:spcBef>
              <a:buFontTx/>
              <a:buNone/>
            </a:pPr>
            <a:r>
              <a:rPr lang="en-US" sz="3200" b="1" u="sng" dirty="0" smtClean="0">
                <a:latin typeface="Calibri" panose="020F0502020204030204" pitchFamily="34" charset="0"/>
              </a:rPr>
              <a:t>Example</a:t>
            </a:r>
            <a:r>
              <a:rPr lang="en-US" sz="3200" b="1" dirty="0" smtClean="0">
                <a:latin typeface="Calibri" panose="020F0502020204030204" pitchFamily="34" charset="0"/>
              </a:rPr>
              <a:t>: </a:t>
            </a:r>
          </a:p>
          <a:p>
            <a:pPr marL="0" indent="0" algn="ctr" eaLnBrk="1" hangingPunct="1">
              <a:spcBef>
                <a:spcPct val="0"/>
              </a:spcBef>
              <a:buFontTx/>
              <a:buNone/>
            </a:pPr>
            <a:r>
              <a:rPr lang="en-US" sz="3200" b="1" dirty="0" smtClean="0">
                <a:latin typeface="Calibri" panose="020F0502020204030204" pitchFamily="34" charset="0"/>
              </a:rPr>
              <a:t>Writing to Inform and Make Arguments (3:36)</a:t>
            </a:r>
          </a:p>
          <a:p>
            <a:pPr marL="0" indent="0" algn="ctr" eaLnBrk="1" hangingPunct="1">
              <a:spcBef>
                <a:spcPct val="0"/>
              </a:spcBef>
              <a:buFontTx/>
              <a:buNone/>
            </a:pPr>
            <a:endParaRPr lang="en-US" sz="3600" dirty="0" smtClean="0"/>
          </a:p>
          <a:p>
            <a:pPr marL="0" indent="0" algn="ctr" eaLnBrk="1" hangingPunct="1">
              <a:spcBef>
                <a:spcPct val="0"/>
              </a:spcBef>
              <a:buFontTx/>
              <a:buNone/>
            </a:pPr>
            <a:r>
              <a:rPr lang="en-US" sz="2400" b="1" dirty="0" smtClean="0">
                <a:solidFill>
                  <a:srgbClr val="002060"/>
                </a:solidFill>
                <a:latin typeface="Calibri" panose="020F0502020204030204" pitchFamily="34" charset="0"/>
              </a:rPr>
              <a:t>A handout with links to videos located at: </a:t>
            </a:r>
          </a:p>
          <a:p>
            <a:pPr marL="0" indent="0" algn="ctr" eaLnBrk="1" hangingPunct="1">
              <a:spcBef>
                <a:spcPct val="0"/>
              </a:spcBef>
              <a:buFontTx/>
              <a:buNone/>
            </a:pPr>
            <a:r>
              <a:rPr lang="en-US" sz="2400" b="1" dirty="0" smtClean="0">
                <a:solidFill>
                  <a:srgbClr val="002060"/>
                </a:solidFill>
                <a:latin typeface="Calibri" panose="020F0502020204030204" pitchFamily="34" charset="0"/>
              </a:rPr>
              <a:t>www.kvecelatln.weebly.com</a:t>
            </a:r>
          </a:p>
          <a:p>
            <a:pPr marL="0" indent="0" algn="ctr" eaLnBrk="1" hangingPunct="1">
              <a:spcBef>
                <a:spcPct val="0"/>
              </a:spcBef>
              <a:buNone/>
            </a:pPr>
            <a:r>
              <a:rPr lang="en-US" sz="2400" b="1" dirty="0">
                <a:solidFill>
                  <a:srgbClr val="002060"/>
                </a:solidFill>
                <a:latin typeface="Calibri" panose="020F0502020204030204" pitchFamily="34" charset="0"/>
              </a:rPr>
              <a:t>Nov. 17</a:t>
            </a:r>
            <a:r>
              <a:rPr lang="en-US" sz="2400" b="1" baseline="30000" dirty="0">
                <a:solidFill>
                  <a:srgbClr val="002060"/>
                </a:solidFill>
                <a:latin typeface="Calibri" panose="020F0502020204030204" pitchFamily="34" charset="0"/>
              </a:rPr>
              <a:t>th</a:t>
            </a:r>
            <a:r>
              <a:rPr lang="en-US" sz="2400" b="1" dirty="0">
                <a:solidFill>
                  <a:srgbClr val="002060"/>
                </a:solidFill>
                <a:latin typeface="Calibri" panose="020F0502020204030204" pitchFamily="34" charset="0"/>
              </a:rPr>
              <a:t> ELA </a:t>
            </a:r>
            <a:r>
              <a:rPr lang="en-US" sz="2400" b="1" dirty="0" smtClean="0">
                <a:solidFill>
                  <a:srgbClr val="002060"/>
                </a:solidFill>
                <a:latin typeface="Calibri" panose="020F0502020204030204" pitchFamily="34" charset="0"/>
              </a:rPr>
              <a:t>Meeting </a:t>
            </a:r>
            <a:endParaRPr lang="en-US" sz="2400" b="1" dirty="0">
              <a:solidFill>
                <a:srgbClr val="002060"/>
              </a:solidFill>
              <a:latin typeface="Calibri" panose="020F0502020204030204" pitchFamily="34" charset="0"/>
            </a:endParaRPr>
          </a:p>
          <a:p>
            <a:pPr marL="0" indent="0" algn="ctr" eaLnBrk="1" hangingPunct="1">
              <a:spcBef>
                <a:spcPct val="0"/>
              </a:spcBef>
              <a:buFontTx/>
              <a:buNone/>
            </a:pPr>
            <a:endParaRPr lang="en-US" sz="2400" b="1" dirty="0" smtClean="0">
              <a:solidFill>
                <a:srgbClr val="002060"/>
              </a:solidFill>
              <a:latin typeface="Calibri" panose="020F0502020204030204" pitchFamily="34" charset="0"/>
            </a:endParaRPr>
          </a:p>
          <a:p>
            <a:pPr marL="0" indent="0" algn="ctr" eaLnBrk="1" hangingPunct="1">
              <a:spcBef>
                <a:spcPct val="0"/>
              </a:spcBef>
              <a:buFontTx/>
              <a:buNone/>
            </a:pPr>
            <a:endParaRPr lang="en-US" b="1" dirty="0" smtClean="0">
              <a:solidFill>
                <a:schemeClr val="accent1"/>
              </a:solidFill>
            </a:endParaRPr>
          </a:p>
          <a:p>
            <a:pPr marL="0" indent="0" eaLnBrk="1" hangingPunct="1">
              <a:buFontTx/>
              <a:buNone/>
            </a:pPr>
            <a:endParaRPr lang="en-US" dirty="0" smtClean="0"/>
          </a:p>
          <a:p>
            <a:pPr marL="514350" lvl="1" indent="-342900" eaLnBrk="1" hangingPunct="1">
              <a:buFont typeface="Arial" charset="0"/>
              <a:buChar char="•"/>
            </a:pPr>
            <a:endParaRPr lang="en-US" sz="2400" dirty="0" smtClean="0"/>
          </a:p>
          <a:p>
            <a:pPr marL="0" indent="0" eaLnBrk="1" hangingPunct="1"/>
            <a:endParaRPr lang="en-US" dirty="0" smtClean="0">
              <a:solidFill>
                <a:schemeClr val="bg1"/>
              </a:solidFill>
            </a:endParaRPr>
          </a:p>
          <a:p>
            <a:pPr marL="0" indent="0" eaLnBrk="1" hangingPunct="1"/>
            <a:endParaRPr lang="en-US" dirty="0" smtClean="0"/>
          </a:p>
        </p:txBody>
      </p:sp>
    </p:spTree>
    <p:extLst>
      <p:ext uri="{BB962C8B-B14F-4D97-AF65-F5344CB8AC3E}">
        <p14:creationId xmlns:p14="http://schemas.microsoft.com/office/powerpoint/2010/main" val="748951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291" y="421794"/>
            <a:ext cx="4240213" cy="2579427"/>
          </a:xfrm>
        </p:spPr>
        <p:txBody>
          <a:bodyPr rtlCol="0">
            <a:noAutofit/>
          </a:bodyPr>
          <a:lstStyle/>
          <a:p>
            <a:pPr algn="ctr">
              <a:spcBef>
                <a:spcPts val="2400"/>
              </a:spcBef>
              <a:spcAft>
                <a:spcPts val="2400"/>
              </a:spcAft>
              <a:defRPr/>
            </a:pPr>
            <a:r>
              <a:rPr lang="en-US" sz="3350" dirty="0" smtClean="0">
                <a:solidFill>
                  <a:schemeClr val="bg1"/>
                </a:solidFill>
                <a:ea typeface="+mj-ea"/>
                <a:cs typeface="+mj-cs"/>
              </a:rPr>
              <a:t/>
            </a:r>
            <a:br>
              <a:rPr lang="en-US" sz="3350" dirty="0" smtClean="0">
                <a:solidFill>
                  <a:schemeClr val="bg1"/>
                </a:solidFill>
                <a:ea typeface="+mj-ea"/>
                <a:cs typeface="+mj-cs"/>
              </a:rPr>
            </a:br>
            <a:r>
              <a:rPr lang="en-US" sz="4000" b="1" dirty="0" smtClean="0">
                <a:solidFill>
                  <a:schemeClr val="bg1"/>
                </a:solidFill>
              </a:rPr>
              <a:t>Teaching Students to Ask Their Own Questions</a:t>
            </a:r>
            <a:br>
              <a:rPr lang="en-US" sz="4000" b="1" dirty="0" smtClean="0">
                <a:solidFill>
                  <a:schemeClr val="bg1"/>
                </a:solidFill>
              </a:rPr>
            </a:br>
            <a:endParaRPr lang="en-US" sz="4000" b="1" dirty="0">
              <a:solidFill>
                <a:schemeClr val="bg1"/>
              </a:solidFill>
            </a:endParaRPr>
          </a:p>
        </p:txBody>
      </p:sp>
      <p:sp>
        <p:nvSpPr>
          <p:cNvPr id="3" name="Subtitle 2"/>
          <p:cNvSpPr>
            <a:spLocks noGrp="1"/>
          </p:cNvSpPr>
          <p:nvPr>
            <p:ph type="subTitle" idx="1"/>
          </p:nvPr>
        </p:nvSpPr>
        <p:spPr>
          <a:xfrm>
            <a:off x="225937" y="4777056"/>
            <a:ext cx="8735501" cy="2080943"/>
          </a:xfrm>
        </p:spPr>
        <p:txBody>
          <a:bodyPr rtlCol="0">
            <a:noAutofit/>
          </a:bodyPr>
          <a:lstStyle/>
          <a:p>
            <a:pPr algn="ctr">
              <a:lnSpc>
                <a:spcPct val="80000"/>
              </a:lnSpc>
              <a:defRPr/>
            </a:pPr>
            <a:endParaRPr lang="en-US" sz="2200" dirty="0" smtClean="0">
              <a:solidFill>
                <a:schemeClr val="tx1"/>
              </a:solidFill>
            </a:endParaRPr>
          </a:p>
          <a:p>
            <a:pPr algn="ctr">
              <a:lnSpc>
                <a:spcPct val="80000"/>
              </a:lnSpc>
              <a:defRPr/>
            </a:pPr>
            <a:endParaRPr lang="en-US" sz="2200" dirty="0">
              <a:solidFill>
                <a:schemeClr val="tx1">
                  <a:lumMod val="75000"/>
                  <a:lumOff val="25000"/>
                </a:schemeClr>
              </a:solidFill>
            </a:endParaRPr>
          </a:p>
        </p:txBody>
      </p:sp>
      <p:sp>
        <p:nvSpPr>
          <p:cNvPr id="7" name="TextBox 6"/>
          <p:cNvSpPr txBox="1"/>
          <p:nvPr/>
        </p:nvSpPr>
        <p:spPr>
          <a:xfrm>
            <a:off x="4555587" y="413061"/>
            <a:ext cx="2151253" cy="1569660"/>
          </a:xfrm>
          <a:prstGeom prst="rect">
            <a:avLst/>
          </a:prstGeom>
          <a:noFill/>
        </p:spPr>
        <p:txBody>
          <a:bodyPr wrap="square" rtlCol="0">
            <a:spAutoFit/>
          </a:bodyPr>
          <a:lstStyle/>
          <a:p>
            <a:pPr algn="ctr"/>
            <a:r>
              <a:rPr lang="en-US" sz="2400" b="1" dirty="0" smtClean="0">
                <a:solidFill>
                  <a:srgbClr val="FFFFFF"/>
                </a:solidFill>
              </a:rPr>
              <a:t>Question Formulation Technique</a:t>
            </a:r>
          </a:p>
          <a:p>
            <a:pPr algn="ctr"/>
            <a:r>
              <a:rPr lang="en-US" sz="2400" b="1" dirty="0" smtClean="0">
                <a:solidFill>
                  <a:srgbClr val="FFFFFF"/>
                </a:solidFill>
              </a:rPr>
              <a:t>(QFT)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607" y="527835"/>
            <a:ext cx="1879904" cy="154731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3650" y="2837683"/>
            <a:ext cx="1835125" cy="113874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7417" y="4738956"/>
            <a:ext cx="5410200" cy="961813"/>
          </a:xfrm>
          <a:prstGeom prst="rect">
            <a:avLst/>
          </a:prstGeom>
        </p:spPr>
      </p:pic>
      <p:sp>
        <p:nvSpPr>
          <p:cNvPr id="5" name="TextBox 4"/>
          <p:cNvSpPr txBox="1"/>
          <p:nvPr/>
        </p:nvSpPr>
        <p:spPr>
          <a:xfrm>
            <a:off x="2196496" y="5873393"/>
            <a:ext cx="4646015" cy="1200329"/>
          </a:xfrm>
          <a:prstGeom prst="rect">
            <a:avLst/>
          </a:prstGeom>
          <a:noFill/>
        </p:spPr>
        <p:txBody>
          <a:bodyPr wrap="none" rtlCol="0">
            <a:spAutoFit/>
          </a:bodyPr>
          <a:lstStyle/>
          <a:p>
            <a:r>
              <a:rPr lang="en-US" sz="3600" b="1" dirty="0" smtClean="0">
                <a:hlinkClick r:id="rId6"/>
              </a:rPr>
              <a:t>www.rightquestion.org</a:t>
            </a:r>
            <a:endParaRPr lang="en-US" sz="3600" b="1" dirty="0" smtClean="0"/>
          </a:p>
          <a:p>
            <a:endParaRPr lang="en-US" sz="3600" b="1" dirty="0"/>
          </a:p>
        </p:txBody>
      </p:sp>
    </p:spTree>
    <p:extLst>
      <p:ext uri="{BB962C8B-B14F-4D97-AF65-F5344CB8AC3E}">
        <p14:creationId xmlns:p14="http://schemas.microsoft.com/office/powerpoint/2010/main" val="2781721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1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0.xml><?xml version="1.0" encoding="utf-8"?>
<a:theme xmlns:a="http://schemas.openxmlformats.org/drawingml/2006/main" name="2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3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4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5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6_Advantag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6057</TotalTime>
  <Words>3831</Words>
  <Application>Microsoft Office PowerPoint</Application>
  <PresentationFormat>On-screen Show (4:3)</PresentationFormat>
  <Paragraphs>579</Paragraphs>
  <Slides>68</Slides>
  <Notes>68</Notes>
  <HiddenSlides>0</HiddenSlides>
  <MMClips>0</MMClips>
  <ScaleCrop>false</ScaleCrop>
  <HeadingPairs>
    <vt:vector size="8" baseType="variant">
      <vt:variant>
        <vt:lpstr>Fonts Used</vt:lpstr>
      </vt:variant>
      <vt:variant>
        <vt:i4>23</vt:i4>
      </vt:variant>
      <vt:variant>
        <vt:lpstr>Theme</vt:lpstr>
      </vt:variant>
      <vt:variant>
        <vt:i4>34</vt:i4>
      </vt:variant>
      <vt:variant>
        <vt:lpstr>Embedded OLE Servers</vt:lpstr>
      </vt:variant>
      <vt:variant>
        <vt:i4>1</vt:i4>
      </vt:variant>
      <vt:variant>
        <vt:lpstr>Slide Titles</vt:lpstr>
      </vt:variant>
      <vt:variant>
        <vt:i4>68</vt:i4>
      </vt:variant>
    </vt:vector>
  </HeadingPairs>
  <TitlesOfParts>
    <vt:vector size="126" baseType="lpstr">
      <vt:lpstr>MS PGothic</vt:lpstr>
      <vt:lpstr>MS PGothic</vt:lpstr>
      <vt:lpstr>Aharoni</vt:lpstr>
      <vt:lpstr>Arial</vt:lpstr>
      <vt:lpstr>Calibri</vt:lpstr>
      <vt:lpstr>Calibri Light</vt:lpstr>
      <vt:lpstr>Century</vt:lpstr>
      <vt:lpstr>Century Gothic</vt:lpstr>
      <vt:lpstr>Comic Sans MS</vt:lpstr>
      <vt:lpstr>Franklin Gothic Book</vt:lpstr>
      <vt:lpstr>Franklin Gothic Medium</vt:lpstr>
      <vt:lpstr>Georgia</vt:lpstr>
      <vt:lpstr>Gill Sans</vt:lpstr>
      <vt:lpstr>Gill Sans Light</vt:lpstr>
      <vt:lpstr>HG創英ﾌﾟﾚｾﾞﾝｽEB</vt:lpstr>
      <vt:lpstr>Perpetua</vt:lpstr>
      <vt:lpstr>Rockwell</vt:lpstr>
      <vt:lpstr>Rockwell (body)</vt:lpstr>
      <vt:lpstr>Tahoma</vt:lpstr>
      <vt:lpstr>Verdana</vt:lpstr>
      <vt:lpstr>Wingdings</vt:lpstr>
      <vt:lpstr>Wingdings 2</vt:lpstr>
      <vt:lpstr>Wingdings 3</vt:lpstr>
      <vt:lpstr>Equity</vt:lpstr>
      <vt:lpstr>Default Design</vt:lpstr>
      <vt:lpstr>1_Equity</vt:lpstr>
      <vt:lpstr>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Advantage</vt:lpstr>
      <vt:lpstr>1_Advantage</vt:lpstr>
      <vt:lpstr>2_Advantage</vt:lpstr>
      <vt:lpstr>3_Advantage</vt:lpstr>
      <vt:lpstr>4_Advantage</vt:lpstr>
      <vt:lpstr>5_Advantage</vt:lpstr>
      <vt:lpstr>6_Advantage</vt:lpstr>
      <vt:lpstr>Acrobat Document</vt:lpstr>
      <vt:lpstr>Reading and Writing Grades 6-12    Presented by: The KVEC/ARI English/Language Arts:  Professional Action Network www.kvecelatln.weebly.com   Conducted by ARI Literacy Fellows: Diedra Carpenter, Rachel Holbrook Ed.D.,  Rebecca King and Sonya Slone, NBCT                        </vt:lpstr>
      <vt:lpstr>PowerPoint Presentation</vt:lpstr>
      <vt:lpstr>PowerPoint Presentation</vt:lpstr>
      <vt:lpstr>Six Instructional Shift Demands of the  KAS ELA/Literacy Standards</vt:lpstr>
      <vt:lpstr>    Distribution of Communicative Purposes by Grade in the  NAEP Writing Framework </vt:lpstr>
      <vt:lpstr>Shifts at the Heart of the Standards</vt:lpstr>
      <vt:lpstr>PowerPoint Presentation</vt:lpstr>
      <vt:lpstr>Common Core You Tube Videos</vt:lpstr>
      <vt:lpstr> Teaching Students to Ask Their Own Questions </vt:lpstr>
      <vt:lpstr>Domain 3: Instruction 3b – Questioning &amp; Discussion Techniques</vt:lpstr>
      <vt:lpstr>PowerPoint Presentation</vt:lpstr>
      <vt:lpstr>Students Learn To:</vt:lpstr>
      <vt:lpstr>Rules for Producing Questions</vt:lpstr>
      <vt:lpstr>Question Focus</vt:lpstr>
      <vt:lpstr>Producing Questions</vt:lpstr>
      <vt:lpstr>Categorizing Questions:  Closed/Open</vt:lpstr>
      <vt:lpstr>Improve Questions</vt:lpstr>
      <vt:lpstr>Prioritize Questions </vt:lpstr>
      <vt:lpstr>Share</vt:lpstr>
      <vt:lpstr>PowerPoint Presentation</vt:lpstr>
      <vt:lpstr>  Did reading the article with a specific question in mind affect your reading experience? How?</vt:lpstr>
      <vt:lpstr>PowerPoint Presentation</vt:lpstr>
      <vt:lpstr>www.kvecelatln.weebly.com </vt:lpstr>
      <vt:lpstr>PowerPoint Presentation</vt:lpstr>
      <vt:lpstr>PowerPoint Presentation</vt:lpstr>
      <vt:lpstr>PowerPoint Presentation</vt:lpstr>
      <vt:lpstr>Paragraph</vt:lpstr>
      <vt:lpstr>Three colors  to annotate:</vt:lpstr>
      <vt:lpstr>PowerPoint Presentation</vt:lpstr>
      <vt:lpstr>PowerPoint Presentation</vt:lpstr>
      <vt:lpstr>PowerPoint Presentation</vt:lpstr>
      <vt:lpstr>PowerPoint Presentation</vt:lpstr>
      <vt:lpstr>PowerPoint Presentation</vt:lpstr>
      <vt:lpstr>You will have 45 minutes to complete your on-demand and then we will analyze your work, using the same strategies that you would use in the classroom with your own students.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Self-Scoring On-Demands</vt:lpstr>
      <vt:lpstr>Time for Feedback!</vt:lpstr>
      <vt:lpstr>PowerPoint Presentation</vt:lpstr>
      <vt:lpstr>PowerPoint Presentation</vt:lpstr>
      <vt:lpstr>Soldiers and Heroes</vt:lpstr>
      <vt:lpstr>PowerPoint Presentation</vt:lpstr>
      <vt:lpstr>PowerPoint Presentation</vt:lpstr>
      <vt:lpstr> “The News from Iraq” by Sara Holbrook</vt:lpstr>
      <vt:lpstr>“Three Soldiers” by Bruce Holland Rogers</vt:lpstr>
      <vt:lpstr>“Heroes” by Tim O’Brien</vt:lpstr>
      <vt:lpstr> Where do you stand?</vt:lpstr>
      <vt:lpstr>Socratic Seminar</vt:lpstr>
      <vt:lpstr>A Socratic Seminar Experience</vt:lpstr>
      <vt:lpstr>PowerPoint Presentation</vt:lpstr>
      <vt:lpstr>Use Appropriate Persuasive Language</vt:lpstr>
      <vt:lpstr>PowerPoint Presentation</vt:lpstr>
      <vt:lpstr>Inner/Outer Circle</vt:lpstr>
      <vt:lpstr>PowerPoint Presentation</vt:lpstr>
      <vt:lpstr>PowerPoint Presentation</vt:lpstr>
      <vt:lpstr>Seminar Debrief</vt:lpstr>
      <vt:lpstr>Socratic Seminar</vt:lpstr>
      <vt:lpstr>Time to Reflect 3-2-1</vt:lpstr>
      <vt:lpstr>Contact Information</vt:lpstr>
    </vt:vector>
  </TitlesOfParts>
  <Company>Kentucky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ELA Network</dc:title>
  <dc:creator>damos</dc:creator>
  <cp:lastModifiedBy>Mullins, Carole</cp:lastModifiedBy>
  <cp:revision>1892</cp:revision>
  <cp:lastPrinted>2014-07-20T16:30:00Z</cp:lastPrinted>
  <dcterms:created xsi:type="dcterms:W3CDTF">2012-10-25T18:44:14Z</dcterms:created>
  <dcterms:modified xsi:type="dcterms:W3CDTF">2016-11-14T18:48:34Z</dcterms:modified>
</cp:coreProperties>
</file>