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B7D9A1-EDA9-4090-999A-1CF8819CABF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4A867D-AC62-4BA6-918B-A74CA1DD6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dirty="0" smtClean="0">
                <a:solidFill>
                  <a:schemeClr val="tx1"/>
                </a:solidFill>
              </a:rPr>
              <a:t>Unpacking” our modules-building modules that meet LDC criteria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2667000"/>
            <a:ext cx="77724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Tools you will need: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Your Module</a:t>
            </a:r>
          </a:p>
          <a:p>
            <a:pPr marL="514350" indent="-514350">
              <a:buAutoNum type="arabicPeriod"/>
            </a:pPr>
            <a:r>
              <a:rPr lang="en-US" dirty="0" smtClean="0"/>
              <a:t>LDC Task/Module Scoring Guide</a:t>
            </a:r>
          </a:p>
          <a:p>
            <a:pPr marL="514350" indent="-514350">
              <a:buAutoNum type="arabicPeriod"/>
            </a:pPr>
            <a:r>
              <a:rPr lang="en-US" dirty="0" smtClean="0"/>
              <a:t>Sample Module</a:t>
            </a:r>
            <a:endParaRPr lang="en-US" dirty="0"/>
          </a:p>
        </p:txBody>
      </p:sp>
      <p:pic>
        <p:nvPicPr>
          <p:cNvPr id="1031" name="Picture 7" descr="C:\Users\jlcarroll\AppData\Local\Microsoft\Windows\Temporary Internet Files\Content.IE5\7W3RVUBJ\MC9000239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95800"/>
            <a:ext cx="2826190" cy="1753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task received a “good to go” score on task rubric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Skills?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001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Skills are relevant to teaching task</a:t>
            </a:r>
          </a:p>
          <a:p>
            <a:r>
              <a:rPr lang="en-US" dirty="0" smtClean="0"/>
              <a:t>Skills are clustered and sequenced to support the teaching task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</p:txBody>
      </p:sp>
      <p:pic>
        <p:nvPicPr>
          <p:cNvPr id="10242" name="Picture 2" descr="C:\Users\jlcarroll\AppData\Local\Microsoft\Windows\Temporary Internet Files\Content.IE5\SYLIIGVU\MC90043490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657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Mini-tasks and scoring guides relate to skills list</a:t>
            </a:r>
          </a:p>
          <a:p>
            <a:r>
              <a:rPr lang="en-US" dirty="0" smtClean="0"/>
              <a:t>Instructional strategies support the mini tasks and move students on the pathway to success on the teaching task (intentional scaffolding)</a:t>
            </a:r>
          </a:p>
          <a:p>
            <a:r>
              <a:rPr lang="en-US" dirty="0" smtClean="0"/>
              <a:t>Instructional plan is realistically paced</a:t>
            </a:r>
          </a:p>
          <a:p>
            <a:r>
              <a:rPr lang="en-US" dirty="0" smtClean="0"/>
              <a:t>Lists materials, references, and supports students and teachers will need to complete the instruction (this module will be SHARED, is it in a shareable form?)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 smtClean="0"/>
          </a:p>
        </p:txBody>
      </p:sp>
      <p:pic>
        <p:nvPicPr>
          <p:cNvPr id="11266" name="Picture 2" descr="C:\Users\jlcarroll\AppData\Local\Microsoft\Windows\Temporary Internet Files\Content.IE5\SYLIIGVU\MC9004463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72000"/>
            <a:ext cx="1672438" cy="167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Scored student work samples (2 samples per level if available) and annotated scoring rubrics are included (once the module is taught)</a:t>
            </a:r>
          </a:p>
          <a:p>
            <a:r>
              <a:rPr lang="en-US" dirty="0" smtClean="0"/>
              <a:t>If included, the optional classroom assessment is connected to teaching task.</a:t>
            </a:r>
          </a:p>
          <a:p>
            <a:endParaRPr lang="en-US" dirty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</p:txBody>
      </p:sp>
      <p:pic>
        <p:nvPicPr>
          <p:cNvPr id="12290" name="Picture 2" descr="C:\Users\jlcarroll\AppData\Local\Microsoft\Windows\Temporary Internet Files\Content.IE5\Z2ASQB0U\MC9000787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9527" y="3733800"/>
            <a:ext cx="2899247" cy="217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Holistic Score for LDC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3200" dirty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Exemplar-highly coherent, </a:t>
            </a:r>
            <a:r>
              <a:rPr lang="en-US" sz="3200" b="1" dirty="0" smtClean="0"/>
              <a:t>strategic and tightly aligned </a:t>
            </a:r>
            <a:r>
              <a:rPr lang="en-US" sz="3200" dirty="0" smtClean="0"/>
              <a:t>to the teaching task and appropriate in rigor to the course.  Strong relevance to the discipline.  Universal and broadly applicable.  Is polished with attention to the needs of a wide educator audience.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Good to Go-module is coherent and aligned.  Supports teaching task with a  well planned instructional sequence in which mini tasks lead to the final product’s completion.  Provides sufficient detail so that others might use it.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Needs Revision-based on comments</a:t>
            </a:r>
          </a:p>
          <a:p>
            <a:pPr>
              <a:buFont typeface="Wingdings" pitchFamily="2" charset="2"/>
              <a:buChar char="q"/>
            </a:pP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Not Scored-Does not meet LDC criteria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Look at sample</a:t>
            </a:r>
          </a:p>
          <a:p>
            <a:r>
              <a:rPr lang="en-US" sz="3200" dirty="0" smtClean="0"/>
              <a:t>Look at yours</a:t>
            </a:r>
          </a:p>
          <a:p>
            <a:r>
              <a:rPr lang="en-US" sz="3200" dirty="0" smtClean="0"/>
              <a:t>Note any revisions </a:t>
            </a:r>
          </a:p>
          <a:p>
            <a:endParaRPr lang="en-US" dirty="0"/>
          </a:p>
        </p:txBody>
      </p:sp>
      <p:pic>
        <p:nvPicPr>
          <p:cNvPr id="13314" name="Picture 2" descr="C:\Users\jlcarroll\AppData\Local\Microsoft\Windows\Temporary Internet Files\Content.IE5\MJRCWHPK\MC9004346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343400"/>
            <a:ext cx="1914525" cy="1946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revisions as you have noted</a:t>
            </a:r>
          </a:p>
          <a:p>
            <a:r>
              <a:rPr lang="en-US" dirty="0" smtClean="0"/>
              <a:t>Teach module</a:t>
            </a:r>
          </a:p>
          <a:p>
            <a:r>
              <a:rPr lang="en-US" dirty="0" smtClean="0"/>
              <a:t>Bring completed module and student work to January meeting</a:t>
            </a:r>
          </a:p>
          <a:p>
            <a:r>
              <a:rPr lang="en-US" dirty="0" smtClean="0"/>
              <a:t>Need two samples of student work for each performance level</a:t>
            </a:r>
          </a:p>
          <a:p>
            <a:r>
              <a:rPr lang="en-US" dirty="0" smtClean="0"/>
              <a:t>Remove names and identifying information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Two Scoring Guides…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Task Scoring Guide</a:t>
            </a:r>
          </a:p>
          <a:p>
            <a:r>
              <a:rPr lang="en-US" dirty="0" smtClean="0"/>
              <a:t>Module Scoring Guide</a:t>
            </a:r>
          </a:p>
          <a:p>
            <a:endParaRPr lang="en-US" dirty="0" smtClean="0"/>
          </a:p>
          <a:p>
            <a:r>
              <a:rPr lang="en-US" dirty="0" smtClean="0"/>
              <a:t>Goal=“Good to Go”</a:t>
            </a:r>
          </a:p>
          <a:p>
            <a:endParaRPr lang="en-US" dirty="0"/>
          </a:p>
          <a:p>
            <a:r>
              <a:rPr lang="en-US" dirty="0" smtClean="0"/>
              <a:t>If the Task isn’t “Good to Go,” then that must be fixed </a:t>
            </a:r>
            <a:r>
              <a:rPr lang="en-US" b="1" dirty="0" smtClean="0"/>
              <a:t>FIRST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Looking at Scoring Guide…</a:t>
            </a:r>
            <a:r>
              <a:rPr lang="en-US" dirty="0" smtClean="0">
                <a:solidFill>
                  <a:srgbClr val="00B0F0"/>
                </a:solidFill>
              </a:rPr>
              <a:t>highlight</a:t>
            </a:r>
            <a:r>
              <a:rPr lang="en-US" dirty="0" smtClean="0"/>
              <a:t> key words that describe or provide detail of what is expected</a:t>
            </a:r>
            <a:endParaRPr lang="en-US" dirty="0"/>
          </a:p>
        </p:txBody>
      </p:sp>
      <p:pic>
        <p:nvPicPr>
          <p:cNvPr id="2050" name="Picture 2" descr="C:\Users\jlcarroll\AppData\Local\Microsoft\Windows\Temporary Internet Files\Content.IE5\MJRCWHPK\MC9000788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581400" cy="2043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Task:  Clarity and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7724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Template task is filled in correctly (in the correct mode-Argumentation, Explanatory, Narrative) without modification and task is worded clearly.</a:t>
            </a:r>
          </a:p>
          <a:p>
            <a:pPr lvl="0"/>
            <a:r>
              <a:rPr lang="en-US" dirty="0" smtClean="0"/>
              <a:t>Prompt wording follows through on answering the essential question (if posed)  and is aligned with content, texts, and student product (a "good fit").</a:t>
            </a:r>
          </a:p>
          <a:p>
            <a:pPr lvl="0"/>
            <a:r>
              <a:rPr lang="en-US" dirty="0" smtClean="0"/>
              <a:t>Question and prompt are unbiased and leave room for diverse responses.</a:t>
            </a:r>
          </a:p>
          <a:p>
            <a:pPr lvl="0"/>
            <a:r>
              <a:rPr lang="en-US" dirty="0" smtClean="0"/>
              <a:t>Task is text dependent (hardwires the use of evidence of text in response).</a:t>
            </a:r>
          </a:p>
          <a:p>
            <a:r>
              <a:rPr lang="en-US" dirty="0" smtClean="0"/>
              <a:t>Background creates a frame for teaching task.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jlcarroll\AppData\Local\Microsoft\Windows\Temporary Internet Files\Content.IE5\MJRCWHPK\MC9000243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602601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Task: 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Addresses substantive content central to the discipline, requires students to build strong content knowledge.</a:t>
            </a:r>
          </a:p>
          <a:p>
            <a:r>
              <a:rPr lang="en-US" dirty="0" smtClean="0"/>
              <a:t>Engages students in a range of analytic reading and thinking skills, e.g., analysis, comparison, synthesis, evaluation, cause-effect, problem-solution.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</p:txBody>
      </p:sp>
      <p:pic>
        <p:nvPicPr>
          <p:cNvPr id="4098" name="Picture 2" descr="C:\Users\jlcarroll\AppData\Local\Microsoft\Windows\Temporary Internet Files\Content.IE5\7W3RVUBJ\MC90043266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267200"/>
            <a:ext cx="28575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 Text(s)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Is (are) intellectually challenging but accessible to all students.</a:t>
            </a:r>
          </a:p>
          <a:p>
            <a:pPr lvl="0"/>
            <a:r>
              <a:rPr lang="en-US" dirty="0" smtClean="0"/>
              <a:t>Require students to apply literacy skills to comprehend and analyze content.</a:t>
            </a:r>
          </a:p>
          <a:p>
            <a:pPr lvl="0"/>
            <a:r>
              <a:rPr lang="en-US" dirty="0" smtClean="0"/>
              <a:t>Are useful for providing content and evidence to be used in addressing the task.</a:t>
            </a:r>
          </a:p>
          <a:p>
            <a:r>
              <a:rPr lang="en-US" dirty="0" smtClean="0"/>
              <a:t>Do not bias students toward a particular response (support competing views).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</p:txBody>
      </p:sp>
      <p:pic>
        <p:nvPicPr>
          <p:cNvPr id="5124" name="Picture 4" descr="C:\Users\jlcarroll\AppData\Local\Microsoft\Windows\Temporary Internet Files\Content.IE5\MJRCWHPK\MC9002373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191000"/>
            <a:ext cx="1699034" cy="2218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 Student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Is aligned to rhetorical mode and appropriate for content and challenge of the task.</a:t>
            </a:r>
          </a:p>
          <a:p>
            <a:pPr lvl="0"/>
            <a:r>
              <a:rPr lang="en-US" dirty="0" smtClean="0"/>
              <a:t>Provides sufficient opportunity for diverse students to demonstrate their achievement.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</p:txBody>
      </p:sp>
      <p:pic>
        <p:nvPicPr>
          <p:cNvPr id="6146" name="Picture 2" descr="C:\Users\jlcarroll\AppData\Local\Microsoft\Windows\Temporary Internet Files\Content.IE5\7W3RVUBJ\MC900234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67200"/>
            <a:ext cx="2713022" cy="1351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Task:  Extension (if applicable)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Authentically engages students and targets realistic audiences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Holistic Score for LDC Teaching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Good to Go-Task is coherent, all components are aligned.  Has clear, specific and detailed elements overall; addresses relevant content (topic, theme, concept, issue, or idea); employs relevant text(s); creates academic contexts for engaging in reading and writing skills and task content added is aligned to KCAS.</a:t>
            </a:r>
          </a:p>
          <a:p>
            <a:r>
              <a:rPr lang="en-US" dirty="0" smtClean="0"/>
              <a:t>Needs Revision-based on notes/comments you have made</a:t>
            </a:r>
          </a:p>
          <a:p>
            <a:r>
              <a:rPr lang="en-US" dirty="0" smtClean="0"/>
              <a:t>Not scored-does not meet basic LDC Criteria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 at sample</a:t>
            </a:r>
          </a:p>
          <a:p>
            <a:r>
              <a:rPr lang="en-US" dirty="0" smtClean="0"/>
              <a:t>Look at yours</a:t>
            </a:r>
          </a:p>
          <a:p>
            <a:r>
              <a:rPr lang="en-US" dirty="0" smtClean="0"/>
              <a:t>Note any revisions </a:t>
            </a:r>
          </a:p>
          <a:p>
            <a:endParaRPr lang="en-US" dirty="0"/>
          </a:p>
        </p:txBody>
      </p:sp>
      <p:pic>
        <p:nvPicPr>
          <p:cNvPr id="8194" name="Picture 2" descr="C:\Users\jlcarroll\AppData\Local\Microsoft\Windows\Temporary Internet Files\Content.IE5\7W3RVUBJ\MC90044213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267200"/>
            <a:ext cx="2090642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Teaching Task is Good to Go….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Move forward with LDC Module Scoring Guide</a:t>
            </a:r>
            <a:endParaRPr lang="en-US" dirty="0"/>
          </a:p>
        </p:txBody>
      </p:sp>
      <p:pic>
        <p:nvPicPr>
          <p:cNvPr id="9218" name="Picture 2" descr="C:\Users\jlcarroll\AppData\Local\Microsoft\Windows\Temporary Internet Files\Content.IE5\MJRCWHPK\MC90043474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143" y="2286143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</TotalTime>
  <Words>766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“Unpacking” our modules-building modules that meet LDC criteria</vt:lpstr>
      <vt:lpstr>Two Scoring Guides…</vt:lpstr>
      <vt:lpstr>Task:  Clarity and Coherence</vt:lpstr>
      <vt:lpstr>Task:  Content</vt:lpstr>
      <vt:lpstr>Task:  Text(s)</vt:lpstr>
      <vt:lpstr>Task:  Student Product</vt:lpstr>
      <vt:lpstr>Task:  Extension (if applicable)</vt:lpstr>
      <vt:lpstr>Holistic Score for LDC Teaching Task</vt:lpstr>
      <vt:lpstr>If Teaching Task is Good to Go….</vt:lpstr>
      <vt:lpstr>What Task?</vt:lpstr>
      <vt:lpstr>What Skills?</vt:lpstr>
      <vt:lpstr>What Instruction?</vt:lpstr>
      <vt:lpstr>What Results?</vt:lpstr>
      <vt:lpstr>Holistic Score for LDC Module</vt:lpstr>
      <vt:lpstr>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“Unpacking” our modules-building modules that meet LDC criteria</dc:title>
  <dc:creator>jlcarroll</dc:creator>
  <cp:lastModifiedBy>Mullins, Carole - Office of Next Generation Learners</cp:lastModifiedBy>
  <cp:revision>10</cp:revision>
  <dcterms:created xsi:type="dcterms:W3CDTF">2012-11-07T13:56:05Z</dcterms:created>
  <dcterms:modified xsi:type="dcterms:W3CDTF">2012-11-26T23:28:16Z</dcterms:modified>
</cp:coreProperties>
</file>